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5"/>
  </p:notesMasterIdLst>
  <p:sldIdLst>
    <p:sldId id="532" r:id="rId2"/>
    <p:sldId id="435" r:id="rId3"/>
    <p:sldId id="489" r:id="rId4"/>
    <p:sldId id="469" r:id="rId5"/>
    <p:sldId id="485" r:id="rId6"/>
    <p:sldId id="471" r:id="rId7"/>
    <p:sldId id="486" r:id="rId8"/>
    <p:sldId id="472" r:id="rId9"/>
    <p:sldId id="473" r:id="rId10"/>
    <p:sldId id="474" r:id="rId11"/>
    <p:sldId id="475" r:id="rId12"/>
    <p:sldId id="476" r:id="rId13"/>
    <p:sldId id="477" r:id="rId14"/>
    <p:sldId id="488" r:id="rId15"/>
    <p:sldId id="478" r:id="rId16"/>
    <p:sldId id="479" r:id="rId17"/>
    <p:sldId id="480" r:id="rId18"/>
    <p:sldId id="481" r:id="rId19"/>
    <p:sldId id="483" r:id="rId20"/>
    <p:sldId id="487" r:id="rId21"/>
    <p:sldId id="482" r:id="rId22"/>
    <p:sldId id="484" r:id="rId23"/>
    <p:sldId id="490" r:id="rId24"/>
    <p:sldId id="491" r:id="rId25"/>
    <p:sldId id="492" r:id="rId26"/>
    <p:sldId id="493" r:id="rId27"/>
    <p:sldId id="494" r:id="rId28"/>
    <p:sldId id="495" r:id="rId29"/>
    <p:sldId id="496" r:id="rId30"/>
    <p:sldId id="497" r:id="rId31"/>
    <p:sldId id="498" r:id="rId32"/>
    <p:sldId id="499" r:id="rId33"/>
    <p:sldId id="500" r:id="rId34"/>
    <p:sldId id="501" r:id="rId35"/>
    <p:sldId id="502" r:id="rId36"/>
    <p:sldId id="503" r:id="rId37"/>
    <p:sldId id="504" r:id="rId38"/>
    <p:sldId id="506" r:id="rId39"/>
    <p:sldId id="507" r:id="rId40"/>
    <p:sldId id="508" r:id="rId41"/>
    <p:sldId id="509" r:id="rId42"/>
    <p:sldId id="510" r:id="rId43"/>
    <p:sldId id="511" r:id="rId44"/>
    <p:sldId id="512" r:id="rId45"/>
    <p:sldId id="513" r:id="rId46"/>
    <p:sldId id="514" r:id="rId47"/>
    <p:sldId id="515" r:id="rId48"/>
    <p:sldId id="516" r:id="rId49"/>
    <p:sldId id="517" r:id="rId50"/>
    <p:sldId id="518" r:id="rId51"/>
    <p:sldId id="519" r:id="rId52"/>
    <p:sldId id="520" r:id="rId53"/>
    <p:sldId id="521" r:id="rId54"/>
    <p:sldId id="522" r:id="rId55"/>
    <p:sldId id="523" r:id="rId56"/>
    <p:sldId id="524" r:id="rId57"/>
    <p:sldId id="525" r:id="rId58"/>
    <p:sldId id="526" r:id="rId59"/>
    <p:sldId id="527" r:id="rId60"/>
    <p:sldId id="528" r:id="rId61"/>
    <p:sldId id="529" r:id="rId62"/>
    <p:sldId id="530" r:id="rId63"/>
    <p:sldId id="531" r:id="rId64"/>
  </p:sldIdLst>
  <p:sldSz cx="12192000" cy="6858000"/>
  <p:notesSz cx="6858000" cy="9144000"/>
  <p:embeddedFontLst>
    <p:embeddedFont>
      <p:font typeface="Cambria" panose="02040503050406030204" pitchFamily="18" charset="0"/>
      <p:regular r:id="rId66"/>
      <p:bold r:id="rId67"/>
      <p:italic r:id="rId68"/>
      <p:boldItalic r:id="rId69"/>
    </p:embeddedFont>
    <p:embeddedFont>
      <p:font typeface="Consolas" panose="020B0609020204030204" pitchFamily="49" charset="0"/>
      <p:regular r:id="rId70"/>
      <p:bold r:id="rId71"/>
      <p:italic r:id="rId72"/>
      <p:boldItalic r:id="rId73"/>
    </p:embeddedFont>
    <p:embeddedFont>
      <p:font typeface="Roboto Condensed" panose="02000000000000000000" pitchFamily="2" charset="0"/>
      <p:regular r:id="rId74"/>
      <p:bold r:id="rId75"/>
      <p:italic r:id="rId76"/>
      <p:boldItalic r:id="rId77"/>
    </p:embeddedFont>
    <p:embeddedFont>
      <p:font typeface="Roboto Condensed Light" panose="02000000000000000000" pitchFamily="2" charset="0"/>
      <p:regular r:id="rId78"/>
      <p:italic r:id="rId79"/>
    </p:embeddedFont>
    <p:embeddedFont>
      <p:font typeface="Wingdings 2" panose="05020102010507070707" pitchFamily="18" charset="2"/>
      <p:regular r:id="rId80"/>
    </p:embeddedFont>
    <p:embeddedFont>
      <p:font typeface="Wingdings 3" panose="05040102010807070707" pitchFamily="18" charset="2"/>
      <p:regular r:id="rId8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XT8FcIvp5wAJ9pveav527g==" hashData="FZYbYN/mDAI2f3suiNljXba6sLrTgajk4i+wG3Wx/9GrlMR/4aQ2JmpNKXlUDOTiFDw1x7wOG7pTYXLuZBz/k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3BB7"/>
    <a:srgbClr val="D4B581"/>
    <a:srgbClr val="B71B1C"/>
    <a:srgbClr val="EEEEEE"/>
    <a:srgbClr val="909090"/>
    <a:srgbClr val="301B92"/>
    <a:srgbClr val="CCECFF"/>
    <a:srgbClr val="1D3064"/>
    <a:srgbClr val="D10233"/>
    <a:srgbClr val="607D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74" autoAdjust="0"/>
    <p:restoredTop sz="94384" autoAdjust="0"/>
  </p:normalViewPr>
  <p:slideViewPr>
    <p:cSldViewPr snapToGrid="0">
      <p:cViewPr varScale="1">
        <p:scale>
          <a:sx n="64" d="100"/>
          <a:sy n="64" d="100"/>
        </p:scale>
        <p:origin x="99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10/15/2024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C79BDEF-6165-4E72-B1A6-6E8034CEC248}" type="slidenum">
              <a:rPr lang="en-US" smtClean="0"/>
              <a:t>3</a:t>
            </a:fld>
            <a:endParaRPr lang="en-US"/>
          </a:p>
        </p:txBody>
      </p:sp>
    </p:spTree>
    <p:extLst>
      <p:ext uri="{BB962C8B-B14F-4D97-AF65-F5344CB8AC3E}">
        <p14:creationId xmlns:p14="http://schemas.microsoft.com/office/powerpoint/2010/main" val="1509035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C79BDEF-6165-4E72-B1A6-6E8034CEC248}" type="slidenum">
              <a:rPr lang="en-US" smtClean="0"/>
              <a:t>24</a:t>
            </a:fld>
            <a:endParaRPr lang="en-US"/>
          </a:p>
        </p:txBody>
      </p:sp>
    </p:spTree>
    <p:extLst>
      <p:ext uri="{BB962C8B-B14F-4D97-AF65-F5344CB8AC3E}">
        <p14:creationId xmlns:p14="http://schemas.microsoft.com/office/powerpoint/2010/main" val="2192646958"/>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2.png"/><Relationship Id="rId4" Type="http://schemas.microsoft.com/office/2007/relationships/hdphoto" Target="../media/hdphoto2.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9.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a:t>Darshan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endParaRPr lang="en-US" dirty="0"/>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E75253BA-841C-4898-BAAF-3A16D7F9433E}"/>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
        <p:nvSpPr>
          <p:cNvPr id="4" name="AutoShape 2" descr="data:image/png;base64,/9j/4AAQSkZJRgABAQEAYABgAAD/4QAiRXhpZgAATU0AKgAAAAgAAQESAAMAAAABAAEAAAAAAAD/2wBDAAIBAQIBAQICAgICAgICAwUDAwMDAwYEBAMFBwYHBwcGBwcICQsJCAgKCAcHCg0KCgsMDAwMBwkODw0MDgsMDAz/2wBDAQICAgMDAwYDAwYMCAcIDAwMDAwMDAwMDAwMDAwMDAwMDAwMDAwMDAwMDAwMDAwMDAwMDAwMDAwMDAwMDAwMDAz/wAARCAIAAg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9gC33f9mgsxpdm8cdT70qAr1x1rsOf1BF207bhd1KRyD2oB+YDgr6UAGSg+vNCpzRhm5+X/ClXIPUUFRXUco2igHcKKjU7Rxu/KgOUcWXd8w6U7/W4buKQxk4YetPUhu2KCgxtSmhdwX2pzruXFKuQPm/SgVwBJLHHegJveljHDZ9adt+bjhcc+9BA3JJpwG9MelNXdjb/SnJ0/Hn60AI4wae42rzzTVB2nNCjZ6n8KAAbStK3Ea4pCu856U5VyKAGn5lwaGIHX8Kk/H9KGXd/wDqoAQJuFGxvRfxpQfkNNIPvQVyjhuA/hpuc9l+opVOVamgf5xQHKOCbhRN0pYzlaHXcKAsCsCadTVGO+M0rfK2M9RQUkLRTWVpMBTg9zmpF2gdfmoAbTd/zY/WnbGBp4XC0AMU/ODUnVsU1iv8XWjo/wDtYoAUf/rpaRc5OfwpMNjtmgB1B6e9IxwKGBCe9AChd3TNNYMP7350NkfdpwDMv3s0ANL/ACE856Uin5vvfhTscbefXNJwT93n1oAdSEMelLjYf73tTdpkbj5fxoAVsBPQ0Khx13UpyE2nnnFIf3n3fl296ADOeKFO0/L0pcbfz/OldsrleuetABOcR0xXYOPTHNPT5h81KMMrcUAOBzTH+/0/D1pMsPX8qcFJINACLuD9ML3pOjfKM/0pzfKppFXPzHrj86nW4BvyeTj2pZP/ANXtTXYbvu/jTlBB/wBn09KOYBIwxfFKz7TQg6+9DjDL6d6VwEC7OuMY5oJ8rr0bp7UN8zH0FOyHFIBFfeflpzc/limNHgfL+lKq/MPbtQBk4AHy+vWgU0n5vbvTq0FyoOp54UU4gA7vw4pM7+Pu49aVY/XmggEX5P8AeoVArZpUU5b0FLnNBa2Buc4prD3b8KD8u40IDuagZJFnHPTt60YVKVeFFIcPQDAH5sY5pyfO3cU1WKqGxyvFPk5TvQTsJnadvdqcDtOG/DFNXknPbpStHvZW7j9aCRSdr/h0700H7oH404jY+71oUbTn1oACed3UdMCjzBg/e49aANgpwGI2oAAQU3fNSkAH+KkROce1AX5e/NA0AGT95vzp2z3b86aBk96Xyx6tQVyoI2+v1pTJg96RHwACP0pSoDUDALt3e9Cr8lAbP9PegspHNAA3yYxwM0ucdf5VWnu8puVlK9K5bxf8cfCPw7l8vXvEekaNIib2Sa4UOq+pGaTkluB2JCtz/WnAjjv618I/tL/8F0vh38HGtY/Cs0Pi955XSR42KxR7R13Ywecd6+RPFv8AwcifFDVru4XQo/C+hruIWKS0eSQDsQxbByMdqweIj0DlbP2odmVmKxv+XaohIodcntnpjFfhfH/wcZ/HazuZEk1Dw2syEHJsT+89P4q6rwT/AMHInxQsNdi/4Sbw54R8QWMh2MluklrIQeuGLkA/UUvrKHyn7XI3yE84HenDrXx3+yx/wWm+DHxx8JW8mveIbfwNrm/yZNPvnLLEf4cSkBWB9e1fTWgfFvw341j3aHr+ia1HgOTa3sbnB6Hg1tGpFoWp1DDeOOtC+/Wq8GrRGZV3beOnpVgSZkYGrvcBxPFC/MvofehmwI6ColbOeF/WgBqNl+T+FSKd5PpTXRZPm3cUCTaMDmgAU9etEY8sgf3v0p5PHY8ZpkjfOuOaAFdsttx+NIwwacvPNGdw5+X60AMA2+rUqrubOe9Ea4Yn8KdHH5fegCNl+9160EMTtHHrUjpgH/OaFGDz+FADScEKc4HpUmM1H94kcdetORvWgAf5UpFGGpX5x9aEbGfY0AOpOd3tSg5ozxQAnUUnDnb6UN8xx+NKo2gj2qepPUMbegpaCcCjoT7ipH1DoKjzkc9c96cD8+PajbuH40DDbx+GM0ICD/8AWoXI4/Wl6UAKxwKQDJ3d6WigDJK5wVx8tCNnnj5qFUqe3vTsVoTENvzZpNmWz3oJwKeM7MUFEZLBunymnbvLO3jrQg2vTkG9QTyaABkzu/2qVBtFMOSe/WnoMhR3oF1Bjgfzpp+VvlFKOSeD1/OhAQTk0B1HFsJj+dP3AimMv7qnlQRQKQwgqR3NPXpSLyFPpQAd/tQSK3Az+dIy4H3aVhkUMu4fexQA7bmOkTr92mr8vU8UFW+b68UAOcYf7tSCmpyKGYL2P4UGg6ikDZWkD5J9qAGl/n9u1PHKA9+9MKBvlP3l9KZcySRweYq4A4ZuOPej1AkO5uNu7vwOlcN8bvjvoPwY8M32o61qFrai3iLCN5RGZCB718Q/8FWP+CtDfAEXvgnwlf3Fv4iVik15EwAt2GD8p755Ffjv8ef2zfGvxw8U3E/iLxBqWpNJHsIuZ2bb15XsP/rVy1MR0iEYt6n6Pftjf8F3ZvGOj/2L4P01tPEMrJcXTXO6STAIGAMYHfqe1fmr8Rf2hta8a32oyaheXN2ZGMgneZmZQTuBBJ6jOPwryfW/Fs11GrNI+9fkfJzuArMttX82TO5mjckKccqD/DWdpS+I2UUtTrtY8bv4g0uQJGsU0DhmAP8ArSMgkfXP6VzE88srQvH5hO/kHuP7tXo9LnB+V9zLzGQcAj0rVtYIYdNWZ2DeYfLlBH3M9/zrojSUVoHNdmdBqUniWwZWXbJnCAdc9qraPqVwY2tpVkEkIyD3Yen4VbtAuj6nJH8qyRnfGOze1Sa7eQ6dren30TFlaUB1/vBuP5GrVOPUjmfQ09O1uVZo45Fkj3KNpJ61u6f8Qb7w9+/tr7ULaRm2bre4ZGXHQ1hX6r/azBSoTbvQ9lzyBULWcksDRt92QZXNRLCxeqKVVWsz6j/Zp/4Ks/F/9n3WbdrXxXf+ILe0O42eqzPNA6EdPvcYFfpF+yL/AMHBnhP4oahb6D4+0Sbw7q00qRQ3MM6vbyFjjPzYIx+Nfhha7rOK1kBAHMbcckZq+buS80pdu9ZEZtrZ5x6Vz+zqQd0L3Wj+trQ/EFv4n0uO8s7qG7t5I1ZXikDBge/FaUbgRhe/ev5x/wDgmT/wVH8SfsteLrf7dqOsar4djAt7qx87cyLnCsgY4+X+7kAiv3a/Za/bC8I/ta+Bf7a8K33nNbkJcwOm2RGPYj+orqp1k9GRKm46nr6DMOPegoR6U2CXd0+7jJ9qfnjOflrQQKNtNK+UD/tUsYYMc0gGR+GaAHR/cFEib144xSKwHU08dKBR2GI20c0sZ65pJRll+v50KOWxQMcG3UMu6mqmG68dDSElGJP3aAHIvNDDdIB+NOByKbJ99aAA5ZW478UgXCdP0pUOWb607FADYurfSmo3/fNSAYpMYNBOwiDvTjzTYvu/jTs1DF1uDHLUZxRSKu3/AGvrTZYjR7yT+lKp4pCfp+VKpyKkBaCcCmy528UL/s9M80AG9v7tGcqPl70pbB60mf3g9MUAZJT5+lSIQQ3qtHagHhuPxrQmw0/Nj2pyNzyaD8vWnIvFAagrbm+lOVdoxTflQ/8A16XO7gHmgoQp82adGdrj6UhXb96kR/3mewFBNx6j731pdgzTVO3v948U8feNBNxC/wA1CtkUije/tmnBWQdc/hQAgAXavrSluaFUsOfw4pxGMY/lQAwmjPv+lSY/zijIHp+VAEYb3/SlBx3p+5f8ilIAFBURsRzmlDZzRGO/ahQQx9KCkDHaKAjIfmx81OHLiqOveILXQ7bzruTbztVRyzH0AoAreNPGFn4K0CbUbw7YYFJZicdBk5PYDrz6V+Tf/BSz/gsxqWqX134Z8B65NpEdmrR3M1sBl2I4AcZ/T1r0P/gtT/wUSm8EeHbz4aaLPFb6tfQRy38sch821Rhu8rj7pK4znnmvxH+IvjubWNWlaSTY75LshyCa461bWyNKUHJXLXxM+MGqfEDU55tW1Ka6vpXLmSVtzE+uTXDzalJdTMu8NHjaxJ5zSW9n9vfzGk8zHGCuCB9aZeLZ2V0oUMxXnIP55HepjTRqloTtYgWLSFXO3jnvV3SLe3SNGVgJDyVyMP7Co5tchuYlhhIbccFcciqV1bWtrIWhnZmj5BzkA+ldEVpqiGzppdVtREvkLLHtHKN1B9fpVCTXo723kheQfN8oKd/r+Nc3Jrl5DKqy7l3Z2tt6/jRYwTXN0du4Kw5IHFaJaWISLF9cXDRqruxmtzuVmPUegp17qL3nhxl+YtbsGUn0rd0Pw62pWP763ZmQ8BlPT61Wv/A1xBLNahX8qQZikxg+uDQ2luWovoXNN1WO7g0tWkzNcRgAf3tp5rb0e8jmvIsyZjQSNk9lGP8AEV52dL1LSJLORY5CunsyK2OuevH41bPiSXTbB16M0Yj3fU5P/oI/OiNaPQmUX1Ow0tJNRu4Itq+XwT9TW5c6KyWch+6I32r2BbHSuV8BeKDZ4edV8zBEa455GP0FdJqHiX7fDDaRyqyr87tjnce2a6IpNGexDollb+GrWSZfMae5lSJCclSQecflX0r+wt+3B4h/ZO+MVq1rd30eg3txE9zBB96PBGWUe/cHg4GRXz7Y2f8AbFzCEhPk2YJHB2s3c5/XNa2g+TDJNdN5xmtxiFF5z3yT2FcVak4vnR0R1Vj+pP4QfErTvi14A0vX9Nuo7qHUrZJy0f3SGAORXVKAVx29K/HX/gip/wAFHtU8O+MYfhx4o1C1/wCEZ+y4sJ5flaCUEYjB75BbC+wr9e/DviG11/TUuLW4S5gcZWRTwR/nj8KunUUkYyi1ozR700LtFLnmlrQkTYPSkUBelOqMff8AxoAkNN3Etigttk9sUAfPntjNArgcg96UnzPl647UtNLhf96gEKPlO3+VIwy306U5hgj6ZpM7T1+btQNiY2fjTgaafX0pw+5u5/KgExjnDinnrxQQXHP8qaQdw9KUiXe9gHymhz8uaXqf/rUu3nBP6VA3sJ/FSKdy5/OnSNg8elA+VsfwkUCTFJG3/wCtTFBzhadhS23LUL97aM/WgYgbJ289KMADjI9adsCnK5z6kUxRkN+Q4oJuxd3H3h+VJj5t2RT0TaP/AK1KOh9uvFBXMY7ttX6Uu6lf7i8Zo8vzBhuNtaE3HY3qDTVOD+nFSHmmhMn6mgcmCoHP93+tOFuA2cmmtl3X2qZRhaBDH+VQP50o4x/tU6mw/coEOHNA6UyNgFApzfTNACKu1f508nd649abzsPy/wD1qXk/Nt+tAAvH96guQeKAtHQUDWoLJyc5/KgLl/4sU5QR9aRPvfzoHyi+V7mnEZFFIq7aA2EQbUFOzQpw1NK7hjnpzj8qCkMvbpbC1kmbpGpb8q+Jv+Cln/BWTTf2FrDT4tLs9P8AFnxA1RG+z2Ekw+z6REOrzBfmLc4A46HmvZv2+v2lh+zR8FLzVoYWvNQWNzDEXATjALH1x1x3xX85fxo8Ual4r8bX2r6xcTSXd9LJJJLJIXJ3nP17Vy4itbRGkIX3D9q3466t8dvHmqeNNavIZtc1uY3Ny0J4UkZI29lA4714HqWsS39zuZt3T7o+Va6LV9MkW0kDXRd1Pylh/B781im1McjTDa49QcKPwrnp7am8dFoWJ9Ra20rEaqZD39aw5rqSdd0ituzzg5/SpJ55L+VooIVLE5LDoK1tL8PPIkcbbZHk44Hyj/eraFSEdx+xnP4UYCaZPqj+XDH5Xzcv9wfmc1oaH8PJJLhQbgzMp6j7gH17101v4Qa7P72ZWWP5dxHC/SvUfhX+zzqXjOy8yPZDagg+bINu76DrUyxkErvY6I5fOXurc8703wbBs2tIr7R0lOAMeldB4W8KpJGkc0LvG2SuB0FfQWlfsumG1TbiackNwnyge4PU16j8M/2ZFh1a3vZYbdlXAKgYx254/SvPlmyb9w9bD5BNL3z5q8JfAn/hJnaOPzI/MHWLLKPr717h8O/2Fk1CG0a6ZtoiDKGB+9j19q+jvCPwi0+2vSy2iNIi8pBEOMc57Y6+9ew+A/hq0VnbXE3zSBcncPun2rGpipNXO+nlcI7o+JvGn7AFq9tIVR2BG5QQV3N3I9hXzt8Uv2I9S8LLG0kMyW+c+cYjsAr9edc8BTPNJ5Uo2zYOw9D/AIV574o+FT6lZzWt0n7qRt6ORu2nupHpXJDGSi9TWrlMJx2Pxo8Q/CC+0a4kXMm1eQ7LtzWbpGlyW9y32q5a3VTzgfMT7V+kvxi/Zit83EyR2v3CQogHzjoT19a+ZfiD8F/7IZt1vENo3bioYr9K9nC5hF7nzuMy1w2R5RZ+JzFpK2qrHDYKpiBU5kdM9M/z71p2XjG20rSI/LgWSSZjhenl47tzWdqmhyWW1lEbfMQwx94VUt/s+oziN7Voxkc5BzXq/WIzVjyZU5Rep0nh/wCJFx4b1ezntJ40uoZQ8bQ5yr5yDnPNfrx/wSc/4Ka3Gv6LpfhXxJbrJcQXaW8kxk2+UshADqvcHqcng5PtX5R6DYWc9sVtZoftUK5ZQfLcZ98YJ/GrXhTXb3wd4ysbq3mure6s5FMeZd24sepxgfrXFWThrErk5kf1NRtsf13DOfWps18n/wDBNL/goRo/7ZfgCPSTN5fiXw3bRw3IB2+aAMFsnq2e9fVkIZkJ2k7cZ9OldNGopRuc/WxJ1NIx7ZGaTJ/u/rSMu05FagIOA30p6jhfpTVI3D1pem0+1BNrDqj+43NSEYNBOBQNO4Z3AfTFNYZIoK8fL/FSbCDxUyBiocv9DTjwrNzSLuzzj8KU9KEwiwHXdznFIvSgDK9KRmwOlPRkXHNx/epGb5j1pQNo78+lB5bioL3QDn1xQOR3/Oggkj5cf1obr93bTsLlG+Yw5pzuy/8A1qAcA0i/1pDWgqOzH5s0iDaP4uuaXFDHAoBq47zP978qOisfmqIDfnNSBOKBGYCA2PSkckk5p2OaHTPHetChCSPyzSKWB+7z9aeMDbwemD70oTkUGYkfzHldpFOXdgZpwooAGGVpqf3e9Opqrg+/rQAIgYn26c09RlecfnTYxt/u/jSthqAHcBOn60bRj/69RnbmlVlU0AP2j/JpuPm9vrTdo59qcIqCoknWgDFAGKachuvFBQ49KaWARuehpS20ULtC5/PFACAE+3HU96hv75bCzeRnCKoJyfTrU/DH/ZrnvFt9Hfz/AGIMNsS+ZMB2HXB+ood+gknc+Df+Cl3gPUv2kfi7Y2ZuPK8OaDprzXEBlKJdM+7GB3KgA4PYivyL/aT+DE3hUTTXMl40a3DxRu8IR9w7MueB6EZBr94/2j/D+n6PBqWvXV5pthbqmQ8zLnYUVDsU/fbA+6Aee1fiH+3V8YG8aeOriPTJrkaWrNGzXUcazzkMcEoowv5A15uKtHXqddFc2h8j33hK51C/ZJbiTy/cnAqzF4Ka52wwybYU++T/AB1uKnnvt3FmJyWHQe1bvhrTFNyokX5N2Rjv7VyTrOMbnoYfD80iLw18Oo4LZbiZVtrVV+aRuOPatqDwwJ5LeKGDy7eZgIRsPmXPPUADJrsvDnh248TXcNrJZzXMbNttLOJcvcMPUf3R3J4FfTP7Pf7MkWnpb6prenrc6usgMUJw0enqOgGOA3evExGNau7n1GCyznsoo8y+FP7Ft/qVqt1q1tBbgAeVbj5iM/xP6H25r6H8E/s3TWdpAlvGquBtGI87PTFe1+Avhr9skZjCyqAD04c165ofw9t7KzjKptbIPAHWvHWJlVlZn0ywtGhHRang/g79le+kut1zIZtoxudjn8BXrHhj9nSwsEtxJaxytgcFjg/hXqWg+HFhTczqvYkdSa2rbS44ZNxweODXuYag7eR5tfEWdjh9L+C0NnIfKhgjVsZCLgV09n4BFla+W8KuuNqgcFfpXRWqR2yL833uOO1WpJ8xKFyzZxXoRpq2p5sq0mzir74dLMqjaIfLHA6lvqapn4eQxwZkUOzHIGO1d04y53NuI4J7Cqko+dRu+YdfcVxVqasaUq0tjxT4h/A2x1bTZHW1iZuWxjH518kftGfs0S2cQuI7BpE+Yl4MqAPRgO1fo3JpVveI3ylmbj6V538RPhhJqcE6+XlWjwVx98c5zXLTnys2qU41VaR+Nnj3wMqQ3Cxxi3l3HDYwBg9D/iK8v8RaLPoUkcN/F5czD93MjBkcexHFff8A+07+z1FaW9+1jZjzYcuijrGep+o9etfIvjLSo7qSOG/tlRo42URgbdrdiK9mjWl0Pn8VgbPVHm2gSzabf7Jl3qoLhCok3gdhnvWxbLdX0jXFmZPk+ZbaRRHuHpnpxUselTWtxFG0cbrG2bdm4L+oyPb1rSt7OFL7zHhkjVeZFVjkE+nbFetSkqkbM8Wph3Bnq/7BX7RGpfs+fHvTdQka6sRdOYpVtCVk2fTjIr+i34Q+NovH/wAP9K1BJBIbq2jlLZ5cMoIb8civ5jdBlbTtbju3mWVl4SSM/Mq9sE1/QH/wTq8br4j/AGa/AeorceckunR2c47RsOFz3zwBUYePI7HFiIWVz6V2L/k05ht69zxSSDLdSOccUgbcO/Fd5z2Q1hsdcetODc/Q8UMhc5o2c8/WgXUdgFf/AK9BVdvQfnTWGabv2nGKCrDh+H50pfb/AAt+FKeEHAoDEH1/CpkS4jQ+T0P404YK/wD16HX5eqn+lIoxUhEUnA6frQyhlzQRznHtxRtxweAfaq5SQVQAPbkc07+L9etG3npSYz/dNIBeP8mg4IH+NN6HpR/APrSLUbCsBj/69IOKPujnv2o6jigWiAc//rozn0/Og9B/nFNRQnXGeooKBQAf/r1IXC00YJ9+vSlIzzhelBOpnHpQx/eU1xlaE3HHStA5hVQxGpEbcuaCuVxSqMCgkKM0185GKaA28frQBJTWGTt/GnHpSKgMp9MdaAER8jn86VV5PzfpTtn+1j2pCCv8X6UAhynjAb9KNrf3v0pI8k/e/Cn0Fco3GFI3fpTl6UUUFB3o60HmgtkfSgBUXP0piqGRvlNTAbRSBdo4oAZtAPzfcHJrjb22j1PxBcN5stokY23FwMbW46c9ce1dRqMzwnCgMWPSuV8f30ml+Gxb2+GvLxxAB/zx3cs+O+ACfwoA+Mf+Cl/xl0j4ceBdUukWbVLmztZIxM6na6nIwHA2IQD3BJ4xX4W/Efx1J4m1WS9uAoyxZIwemT1PrX61f8FrdCvJPgdqV0fEVvZ6D4P2obaWfy5vEF1K4ZtqdGEe5CeeK/GKzmOsXbPJxzuHoCa8fFSvOx6mFSUbs29FDOq7wFByzV2XgyzhnmHnO0aAbunOO2Pc/wBK5FrpbFYV3buAMd69q/Zq+H39s6q2sXEfnCGRRaxFfvP6/QV4+OxHLA+gy3CupPTY+gP2V/g0mnSpq0yzf2xqiBUiYcafD1zj+8cLnNfXXwy+GwWKOGPc0e7fLKRnex61wfwD8CfYbGG3VvMupU33EpHIPcV9GeDtPj0zTobded3Qjt618rKrKUrn3dKnGhCy3NKx8Ox6TbqkO1VAHJFXIZWhb5iuAfWrF0qw2jSM24Z24FYF/cb58b+/K1UZKLujBXnqzrrHUVjAGfvc4q+dVUxbVK5x37Vx9vckRhdyjA6DrV21u1bbu3E57161HEyscNTD63Z0NvrLxgD5cg1Zt/EBVG3MnynPWsC4vEijlYLu2jj8qpyauq2kcm1lYjkV1xxEmZRwsWdU2tK3f5W5alW6G4fz9K5y11Nbi3ywUtgEAn5k96uW10ysvyn3zUOq5bkSoqOxuW+Irjr8snBNWtX037am05G4YzjrWdaXXmhVbhepPpWzb3iiJY25DdD711YXDxk7s5ara2Pnz9oP4VD+wJtUt4ZGu7fBlTGVdBwR+Xevz/8A2kvg3BaXczaek0y25xkjBZGGT+RzX64+M9J/tzQrq3kVQyp1x94Y5r4j/aL8ALPqAWZfL+0W7xJIB8pkUnbn3OfyAr0PYqm7rYzq2qQsfm94thutFuZob6GSSFnDwyfdVXXp+BrpfCtpB4n0JZIwv2yMBZAvQHqK1vjD4euLjwFIJH8xrNi6EDcwAPI9vp7V5b8MfHj6Rr6xq7PFnZLEx+/n+oB4r0sPaOvQ+cxEkrpnrXwp+Dl78Sbi4t9H86+vo8SyW0SfMiggPknpjI5r9sP2CfCCeAPgpZ6BG00PkQwzCCcjczgI4denfj3FfjZ+z/4g/wCEd+Nmn7ZJkjvf4raTDHJ9fX1FfuL8GPCtxF8NtFvpI9PupdPGVu4ExLJEc4VvZVOMeorbTnujya3w6nv0M++3ST73Az9akUYFV7CVZbcOp3xsPlHpwKsjOT/nFdBxWaFBzQBkfe/SiLh6Ixz/ADoDzD7vRv060gPFOMdJ/wAsx9aA5g+8P0pzPtPrSLHSlcvSC9xrfJ60gOT3p7cnb60Kqg5HbimPUaDz2X605uE559KaBuc/Wl344qZBoGwv3pVXDHPpTSWPr+FOYZRakga+T/F+lAOOlAHIoBwFO7vQVzAeTTSgJzmpHOePxzTUDEZFAWAEH3ppXce+R+lSbiPvU1QaBx2HBvk+9zTf730/OgjaKUITQLmKCpsxzQ0eW7U4UVoSIo2j1pN+f507rSBcfjQAsXzDpS4CrkrTdoB6UgGH6cUAOxv+7xSgEH7v60mKdHQAmDn7v60pGetAQZz3p3SgBMgUj8rxTs0ZoK5ho3H+H9aBkMaAg3U4cE0B1DGDQpGf6+lHSjPFANjvMz/9andBULLk87qUzMFb26UDTKt5P5N993OVwB9f/wBVeceLNbV2uNWnBks7NmCqPvMEOG/NgMe1dj471ZtJtY5FDGaf9zGVH3XbOGPsMV5z8c9d0r4WfAzVtaum22djZtd3LSNtwIxlfzbGfWlKVlcZ+JH/AAX/APjlJ4w/aF0PwVb3ErWOiwHUJoz8oSW5+baR3xGIxXwla3sUFyqrwsQ5yO9ekftl/GG6/aC/aR8V+NNQwsmp3e23VfurCihEAz/sqD+NeQW06vFIZf7/AFrxpSu2eth73R2HgLS28V+Kba33f66Tcx6bVHX9K+/v2WfAy2mii4jtVHmHy7ZD/Co6n86+Pf2ZvB41bV9PbYGmuZsOB1MWf8iv0m+AXhdYIAfK8kx4CKv8IHXivjM1xPNU5EfpGQ4Tlpe0kevfCfTo9HsEhRcSbV3nHX8a9G00vHLncFbGQK43QbCRb9cL5cJA+prtNOsG3Kv9/wB+a4IM9OrJbsvXF0Ws8gLuzycViT2jGVmx948muna1jNuEjX5QuWHvUBsvPiYp2HHvVcjexhTqLoZVshjPy5k+XAHpVy2VvLX727PTNXtOsF80Ki8/xexq/JYxQ7T905x9TXoYeNo6nLXqNszzLuJUAhyPzpYrTciqy7uuGPer0qRmRflyx46cVPBIqiMFflU/Nx0rqjoYqbKlvoAY7m2lOv0q5b6b5xYox2Lx1rSgiiEGUXIPPI6VoWdpCnLKqBuSBWqiuhyVK0r6mXBZAWu1WxMTnn+IVftnMQw21m6cCrsNopcNsDHPA9qkSzXYWCZyefau3Dtp2OepNA9uwsGPLNjI5ryH45fDGz1/wnNIsC7drBMDmOQjhh7eteyXY8u1ZRnheah/s63ubUJOivFIuHRulexGN4nD7Q/HP4p+C91/qsRjRFvHLbT/AAHPP6mvlL4k/D+68I+OlvLZ1wsgKhTwSOv51+l37avwlk+F3j+S5az3aLqUsg3ddmfftjr+FfE3xy8JmG5mktUaSNQCvzZwp/iFTzW0OLFUVLfYxfBPi9bu2jkjWRZoWDA5ww+h+tft1/wSu/a+j+L/AMANN03Vre5W60tDZSTSHK3AAwG+uCOvpX4J6X9qsy8LN5bTHAwOncZ/Wv3G/wCCUnwfvPh5+zt4LvJZYbqw8UW/2qfJ3bZGJG0HsAQOvfiujDvmmeHiaaij7k8FStb6UqSN5nJwc9eTx/KtjeEf26DmsXwmJFsHimVllhfpgfhW3s2RrkZJPeu6J5shwOOnXFKMlqCMH096cWwM9+lUERuGz3/OnbBjofzppckdqEj55X9aCR7HC0z8/wA6Oh/HFO8r3NABnJWjJZW+tAjwe9KFxn65oLiNVcH7v60/FMc4NKG3Dip6iuDNg/xUIWPXvQwycDO3vQFVW9/ek9yQBVuffFO7U0KB+eaGOMe5pB5Ct0/pS4/woFNJPbmgpO24rEY5pR04po+f7w/WmhuegoJHOcrSg4FIR8vr+FIG9RTKvApAbRRRQaskaWwDjtQhLGmt95tvTvUm/MfUA0wEbg0uOKHOcdKcWO3tmkAijPWgjDDb/Ok3t/s05XJP8NAAzMD04+tCtnr+FD8L+NNJxj26UFW6khO0UVGZNwxS+btUUFaD+9HrSK25aULuU0E2YH5TzQF3H270+SP5qFG0UFAVyO9MK4DfpUhOBTWbHrj6UAYPiaBbrUIlbDeXEZAD3IPFfE//AAWl+M8fwe/YY8RwzFri48QyQaJBCqktIzAudoHXAQk/SvuDxHa+b5ciZ3Rcj/a9q/N3/gs1YR/Fr49/s/8Aw3i8ySLxTrv2y9jiP7yFQVjc+wWOZ2yf7tRU+EI6ysfi9+0J8PL74fapZwakdlxdabbXgVk2HZJGpXjAwcV51pGjm+mjhKlmmOTz2FfVP/BYLS7XQv24vF/h+wukvNN8Opa6Vby95EhgjRSMfTn3zXh3wK8ESeL/ABokZWT7pC4HpXgYqqqcZM+hy+i6lRQR9NfsXfDHzLqzumtWVcfISMEAcV93/C3QWa42xrtXIwfp1Ga8W/Zk8CjR/CFn+7bzF4Xjrg44/LNe0eIPiro37PvhtrnUrqKPULhGaCI/MSPcDoPc18LK9SpzI/UfdoYZI9o0vRF82NpFWOPqSWwMVral4m0Pw5Y+ZcajY27RjKmSdVz+Zr8xvif+39408ReYdCjdriRyVIQzFPQ4XH0r50+IHx0+J/iG4mk1X+2I5ZmOV+zlFIPU8juO1elhcvUl70j5nGZrKPwxbR+y2rftQ+B9AiZW8SaO77cuEuFfb+RrJh/a58E3aq1trlnJtIDFJAQM9OK/EnS9f163aSS4s76EyHLBlfL11Pg/VNWsb9GWS6WCY9kPANdNTBQh9ozoZhUevKftPpnxq0nV7YXFnqEDx8F3Rsjmuw07X4NSsIZlm8xW5DA5r8xP2Y/FWsWc1xp87yyRTNtYEdV4Of0r75+G2sKuhWu3+GLG30rh57Oy2PYp3qK7R6VPqSrGo3nGeuKp3/jGHS7ZWeRfvbeT1rL/ALQ3W+5TuPTbXFfFK1lvtILRI4beCFHsRXTCV9h8sUb+vftPaN4RvUt7i/jUOCzc52BSevp0NcDJ/wAFT/AM+pPZfariSXJC+XCSJMdxXzr8Y/hjrnifxNqHlR3H2VYvKfaOobLcfixrxu+/ZO8QaVetcxSeQu3arvgbQ3LHBPfAAr1sLGC+M8TG1J39xH6Iad/wVO+FMU0cd1rE1r6u9u4C/Xj+dekeBP24Phh41g/4lvinT5dzYKvIFOT04PNfkTd/s1+LdblWH7XbRwxgiKPcnyrg9STzn+ta3gr9irxj57Na3tnGu8FMyrwfchh716XNh31seTL61L7J+0Wi/ETQfFMrw2d/bzTMdoQNya0tSszKq+WflI4xX5e/Dfw78SvhjqVvNdWOoWf2Nc+dAfPhlwR6ZOPfNfbH7P37WcHxEhl0nV2jg1G3RQsjDb5mexHanKUoRutUXFStyyLH7Wfwlh+LfwyvLNoDJdRnzYiT0YDpn0Pf2r8qf2jfh3q3grWbqG5t5oWt0KyBeVCgfyx0NftFriJLY+YPnVgDgHOa+Mf28Pg3DqkF1qkcbN9nhKuw+6ysTwfzNctTEcsrnXToqpTcZH5VTanM89uZBsk2/KwH3vc1+5//AARo8XTeIv2MfDtvqH2rZDLNbWAcEptUswKt6bgeM8V+IvxC8NS+HvEEtlcRuuxBLCzDHy5xX7Of8EFvH1n4u/Y0XQZLjfqXh7WJHhiA6xsAd35tiu3BzftF5nzGYU3FH3V4I8SfbzJLI27zpNgZT8ueg/kfyrqivyqOu01wHga3XQNR+wyN+7diQx6g5z/U16Ar7lDZ69/WvaPGkOHMbUnTrwOtCnt/epyHnH93igSY3r05p2W9Kaxw5oM24UDHHlffFEZ4py7cDk9KYxXd940BZCuaRfkb60eYQOaUJk5oFcaBuc/WlYH6fSkztkal3bzip6j5g3YSkVQ3WnAhDjNGFU0nuFr7h5arzihh93/OKGcCl2/OMcKetIS3FJwKadynp+tOdcHHUdaImypagb3Gv939D7UKMA5on/i+tH/LT8KAjvYDwuFo27hzTj0oHSgfKjPph/1tPzgUVtykCKVUdTSjpTf++qUg7eP1pdAFJx/SgOoHekxzS7cITSAMqPXHapB0FRPwnVv8KWN87f1oKiPXnP1o280o/rRQGzGlu23v1zQF+ZqFB2807pQGg5/ldaE+831pxGajPyyUFEnSmt/rVodtqj1zSsO+MkUAKzbRTIx/k0jPu/OpCd1BO+xDcQLcIwP8OTX5mf8ABTLwXdaZ/wAFFvgLqimZXaa/WJlTdErLBujB9iVAIr9OVb/Z+7zXzX/wUf8ABen2Xwy8M/EW6tfOb4W+IbbXCU/1ot2JhmVfbbKWI6fLUzV4lxsmfg7/AMFefAFx4d/bx8TxTzeZJeR2t5cNGu1AZYUdgB7EkfhTf2FfhZJrmrNNGdx3gAgdsHP51q/8FlvHN98UP2y9Y8W282NE8TW9vLpxAC5h8tdoGPQEZ9817d/wTQ0izuvhLdXflq0qSLGzqMEYH/16+Tzy/snyn2vDNvb6ntEusw/CPwDJqcyrusYj5SY+8+OPwr510fwxq37VXieTWNWuryzsYSV2MCVl5+7z24/WvqHx94Rh8S2yfaFElja/MU/vkZrkrvWYPCfh9pGhitIOfLUdeO+K+PjU5D7yrhXXqXlsVdM8O6L8L9LRbe3t1Vl2mVkC7cds1zPjHUPDsui3WpT6hYbIVJdJnUsD7V89ftE/EXWfiN4rGkNrMljbrulc52i3iGCWbHfoAPevL9Q+LPhXwjcw6foei3Hi+dv9HnvLr5QZ2+UAbie/P412YXB1az5u5z43EYbCKzsdx47+NWgW07CzaW4VmJLKRtH41l+DvjXp895H5aRszH5kfGV+oryK7/afvv7NuVm8PwuoOI9gVTGM/TngVBDrFn4lW3vVtJdPkuh5kLHjcPYj3Br1K2UzhD3jx8PnGHrT5YH3d8DviVY3OtIzwwxyeX8pyK+mPBHjC4uxCVVfLxwV/lX5i/C7xFf6RfRmR5m2nKOrZyK/Rz9li+fxXoWnyN/zxy4Pc+tfMV+enPlTPrKKh7PmR714caTUrE5+Tdx9ap+JoJrWDa7oix5Ib2967DwLobMq71BUNg1z37VqDwx8PLqS0XZPs2YA5zX0+Do3o+0PnK1b99yHzJ8cPjLH4ZlnhV1lfBBKNgmvkP4z/tdXaatFDZxtfFgT5UMu4J9fSsX9pjxvrWpeLbyyhkmhC/61nOCfUZ7V43DaX/8AwjOpappdpvs9NKC6unO2MFmCjPckk+lb06Lm+UjE1adJc8j3fwN8UvFUpju2sYpIZPkCtcEEHrgDbyfavb/hP8fo4r4WeuWNxodwuBtu18tZs/3Setfn7fePvGmjeZJDdJEumztLEYZflVwcEgdxjP1r7M/Zy+KfxW8OfCaXxX8QfAB8aeEbizTUZbuHyjPDas0kYby+O8MvAOeOlelRyWrKLlA8mPEWG5uRo+2/hX4+E11bxmVZoHBOd3OK9J8V/DCy+ImjLqWmxQ2OpWOTvRNrSjryRX59eANQtvDniWHxZ4L8R/2p4C1hkdbIMwuNFZyMIynnAJK8HgCvtL4J+PL20VUkvHljmAeJwcgjvWNOc6M3CR6WIwtOrBVKR6b8EPiJda3pNxpWpR7bjT2IRyfvgZBzntVf42eHY/FfgXVIJFwvkSPnHBOMj+ldNZSafd3a3zMi3DjkbOTnqC1VfGEn9o6VN1MPltv9MAcCuSpJ81u5y048vQ/FP9qgyaf4vs5JPm/cNCP7w2n/AOvX6Xf8G83izyfgzrenx2rTXCX5uY5R/EuEBU/TrX5f/teauL7433lqpbbHcSooB9GNfq//AMG73hVrb4AaxfQ7lju7lxj+7Iu3IH1Ar2cJdTij5fNJxSlc/QLw1of/AAkGof2lJ5ifYyyqn99jg/pj9a7eHt9KzNKeOHS4vJUDeCMejE9a0k/dqor3T5xoey7zx9KQvvFIrcn6Z6UKv8qCBU4U/Wk3/wCc0sZwKcNxP3f1oKiNDc//AF6UttakbaCf8aXiT8KAlYXPze1KTgU37gppUtzQKweZlvug0u4ntt96Rvk207bluelT5iBOn3t1OBzTT8ox09qau4jjjHNSymiQ9KFj3s30pGbHHrSjigNgAwvv6UZ44pV5kpg6fN3oDfUD93n5qFOT93FIh3nA4p/kt/eoHLe6AngflRSFd5A96Vs4460DM7O6lEW4feYU0LgcY/OnBwF/+vW5mP8Azoxn/wCvTNzU6NufvfN6VAAQC30pScCkbcW4pvzFtv6UAOK55+ahUK+lHb/69OPNADd+04p3ejg0DBNBUhu/8fpRuzmnRgqePu0E7Wbj9KCSSmkb2VqdQDQVzMa67h+NAX52NCtlj+lKDmgfQUHB5pu36040Kfl96PMylfoxpYKw/vfz9qy/EngrS/iPo2p+HdetlvNH1yB7O7gbo8Tja4P4GtC6mW1t5ZnI8uFC7E9gBnrXwp4n/wCCoevX/jTUtP0S60e1msriRLeO4tyyyBSRy2Rk454Nedj8yoYT+P1PayrI8VmEpRwq+Hc/K/8A4Kn/AAw/4Ud4w1L4dXWnPaR+CdbvJNDll+dzpk+xoQGPzFVO4D0xjtXpf/BJi1kk+DOrblkKNdqwHoCtY/8AwV4+JHij9pv4oWutalo+jo+n2Cxy3enxOrXWSQQ2WPTqPrXrH/BMjwp/Y/wBZo1j/wBIu9jkDn5UGP5181jsZSrUuamz6rKctr4TFctbTQ7zxdZzKrLi4WHJOQCzfpzXh/x3vbu7EMGl2mtaheW+XX92ViVvUk4PFfZmm+E7dizSKz9cMRnNY/iL4JW9+fO+eNiOQuPm+tfKW5p3Pv6eIio8h+S3jf8AZ18eeL9S1CXUlkjt7h97qshYzt2DN1I9s11dz8D7qH9mTUPDuq6K2m61ZzLNo95p4RY25VmMxHz544OM5r7c+IHwg1qwE32MW7QxtuKNbbmYZ6Ag4H415v4gk1KeWa0m8M3cojAVpEjba/fkAdq9ijmEqWkTxsXlMMQ7yPz88Ofs7+LvEAmtUvtP22yBgJJsLz0/H2r1Xwz4cvLH4aaZ4Rk0TTdUmszJ5twy5YyOxb5TnoCa9h/4Qu8t7pvsvg6aHzG+bduXjscmup8HfBW8uVW4ulNuXP8Ax726KGP/AALk5+ld7zapUVmcdHhujRlzHjfwV+CeqeHNZla+aK4s2jIMAbeVbt16Cv0C/Yy8NSad4XsP3LRq8RyD2rhfhl+z3tDTXVq0KyYG0Z3AepNfTHwj8HxeH7eOOHiIEBRjrjFeHiGp1Fbc9yneFJpbHq/gDTWNg2FG5WyTivO/2rdMuNT8GXixozOrA5Xkn5ga9r8IWkcVh8qjaxycVi/EvwRFf2bKylklHPtX0UOanBSWx8z7TmrNs/Hr9oj4MjxH4omlkf7PwQ8UucSnsTgVxNhoesReB9S8K3FjZzaXqEYSUJDy+CCGyBnPFfop8Y/2RovE1zcXlnG/nDJMY+YP+dfPniP4Ct4buWWVr7SpNx/eEbgw9wRSlKfNzUz0o4WnXXLM+K7T9ifMWJ7zUt2fkjH3WHXpjH9a+xP2Pfhx8TvCXwqvvBWk+JLqHw/qg5e5P2mdl5AiAcMqRjcx+UDljVrTvBGtWUkZguLLUo4zkNJbjOPrmvTvhrqXifw+8axxwxsp/wCWMJOP1rtw+cVqfu1Ph62OGtw3hb86SbWx5bZ/8EwL34Z3NxqXhnVtS0vVJGOV80NFMM870wVIP0r1f4PaH408FRfYtY0+1nbcNjW48se+FXCj8BXuvh201TWIIAZGaR0y+YzXceHfh6DGGuE3c5LY5/KsK2Lg5WRpCl7KJl+FLLULjTIvMheBQudrsCf0Na2uxSP4duol3MywsQB6gZrr7XwvGLH5W8tu3HUVQvtHaOKddgYMjZz9K5pavmOWVZSlofz2/GfV5NW+PesXMm7bHcSgA9Sd/NfuJ/wQ709fA/7Dmhy+TKt7dX817cBovKxEzFVw7AZBXB5OOa/IPx3+z1r3jP47+ILbQ9FudQum1GYRqqkBgWPzE9Biv08/ZY8Aat8E/g3pNrrmvaxfSaXpo863WcxRAKuRFtTjHQc5Net9aVLlkfP08nq4us4X6n6VeF7uLVYWm3QNHu+VInDKv128ZrcJr4+/4J+ftSal8WfHOq6TdafBZWMSK0MaE7l5xkkn+WK+vRyOnGPWvSy3HRxdP2i6Ox5ed5NWyzE/V629r/JkgGe9HQ/pTYxuHpUhNehseLyroN2HP45oI5/iNOzQTigLDSFA+7+lBX249qFOXx0HrUhVf8mgFEiMivS/e6cCk7/MBtpW2rJj1HWgNwfhgcUoOaAwPFBI49qm4dQ2/P6dqQLhv4j9acG3UqfepBzCqMZ3D6CmP9MUsjZPB/8Ar0jswK5xSFe4qrtj96AGHG1fxoY5OGA/OlRWVuvHpQWI3X7uPcU3cM8AnnHFSclv9mm45G1cc+lADQrHqppwGCM9+KHkZf68dKEkzy3HvQBnDdjn9KX/ADzRjPPFGf8AZX8q0MxxDEfw01Rtk/SlVs/3fwFKg796ACI8H60FPmzTgMUjHC0AKelNJ+X/AGvahZPWnUANXoNvSlJ5pM4dVx1pzx4NADwNopSNwoooAF+7RRRQAd6bGMKtDtigPkDjnNADutIF38+lARk53UjyeVG2ePSqjuHQy/HMu3wNrw6MtjIQf+AmvxT0PwuusfEaLdJ8zX8nmherfMwOPfrX7XeKbb+1/CmqxMSvmWsi8cZ+Wvx78H6HLa/Fa4jMhU2+os+M43Aue/41+d8bXVWjfzP2TwulH2WJvvZHJ/tT/DO9sLK6a1WVLGSAb1ZNx45BJ9K9M/YQ0WHQPgStvHyy3JkYerFRzXrHxN0OHxF4ft7SZYYbVoy8rsPvKOT9enfFeI/sQeL7HX08babp80jQ6fqf7vd6HcAR+VeDh6kUnTPXzChzNYhL1PpTw4rMse4fKx6V0cWmrcp82B3xXNaQ/myRQ7ivy8tXV6Vb5McSsWCg/NnlqcdGcU9dWYmv+Dre8gzj5WPzYrktc+H0CRt5ahWPXA5xXq8uneTFvf7p/hNCadbSoHaNMt7V6NCMZ6SI9pKOsT53vfhJLq91tjhOB0fbxXReGvgla6MnmSLvkU5x2FetXa2ttu2j94Ogx0rlfGHjO10iRY9v3lz/APrrWtSUY7m8K06nu2M2x8Oq0rKnyr0Ndp4VsfKvo1XbsXHNcX4Z8XQ6vuaFW+9tzXoXhy1+VGHzdMjNedS+NaFVpNQPTvDsAfTl7KTjirOr2CX8Hl/3uOapeH9RitbBRluvTPStK8kzZLJ0HXdX1nL7qS2Pk6nMqjcjz3XNIXT7mRGU7ux9a4vxP8LbPxnH5MihgTliRwK7j4u+MoNJ0XzJFb5QQzd1HavMfBvxRjd5JG7njJzXLVlGlo2erg6daa50ZFz+zDa6bM3kyExqc4C/oK6Pwj8GYdPOf7xGCR0xXoGi+Iob+GNtvEo3ZPrWxbospDY4/ugVKpp6lzxNSK5WYvhTSLP7bLBHGyvbgBif4s+ldNFp6qNwXCj1qzpOnK8gZU2sep9a07qx32uG/djPpXdRw8d2jxq1duWpmfZl8lXUdOwrA1l2fzNy4GGAA/rXSxR/ZUZdxOe+a5TxvfLYWV1Luz5cTkjHHSirCPYVOSufIvwW8FQ6T4o1nUIbcS3V9cuFwMsrA9vwJr6Mj8HppfwL1y+mZXkFrJM2R0wM4P5V81/EX4t6p+zJ4x8GtHYRXmn65PK8zE/MGVQMD8HJ/CvrbU7qx8a/s861fWO5Y7vSZpSuPu5jOciuejUhKcv5kj3qNCdL2U39qS1+Z5J/wSonfVfjRrEh/dqkC9uvzGv0Md3kO0bfm5zXwh/wSWsprjxDrt8sMXlsVQEjBG3r/OvuwDyhuZSM55Brv4XjJYZyf2m/zPn/ABMqRqZtyw2SS/BE0Z2fKfTrTnGWX602NgSvfjmnt1/l7V9Kfn8hucSH3pZOg+tL5exR3J70Hn+GgjUQdvpR0pWICj24pJFxtagrQAf9rtQTlOtDJgt2/pR39qBS0Go2D0pwTdTqbtY/xY/pUyJ9R23ZR09u1CplfU05jgLu9akaVxoC5560i/ODn+HkUjHBHXk05Ov4UDiNKs5BboKkZgOFbHejf+821G8is/070FDjJknmnZJT/apEj4+bBz+lIDszn8PagWo0licfrTnT9yPr0oc7nHahzldp4OeDQMooT9PrR1U/NTQQTzu/pTtintW2hmEQ4zTqKKkApoLZ+7x65p1IHzxVRAUrntRRRSYB3oY7jRR1NIADZm+tPdtopETZx196cRkUAICCOpP4UZpScnpijZuVsVUkA0Pzypp4AOf5U2N88becd6Uwlu5/OpAdsx1OfY1CRkc4bn8qmePeuMn/ABqMDY3Y1UdwGzRrLE0bAMJAUyegzxX5YfEj4cXHw1/akMFxF5cdxqQgcEfKCG4I+v8AWv1NWLzW+Zm+Uk4H6V8+/tvfs6QeLdCXxRpFn5mr6fMtzPjlnCkYOPbvXy/FOVvF4dVI/FDU+54HzyOAxkqVT4aqtfsz5H/aV8bR2aanYxqyMkJgG04xx0/HNeM/8E9/Ca6EviC+H3r28MEiYwVxypP6816B8fdKuNdVdSjhkkEkZ88IOjjg59+KpfATSbf4aQbtQEmntqjK0YkBAkPbPoeTX5tG8a6Z+x1qcJYGSju9j2/T3xfLtJ64Ndlo0irIWxwOhzXCWUrQ6owbG1h8vvXQ22qrEPlboM/SvQejPleXmVjsbzUoGs9rMPTPpWJqOvx2K4Vsqg6461l6j4nVLZlDKWxngciuR8S+LTb2zESbSR09a19rZaG1HC9y3448bC2snkWRt+eCrYzXgnxH+Kk15q0NlbySNdXDhFw2d2SOKsfE74gtHblo5iF3EBQeprP+GXwi1DxFLH4guIWVoT5tvn271m6kpaHsU406Kuz6M8C+D18LeF4VkKPcFFZ9vY45rstF8aWOn6FJvlX7UThfYV8o/EP9rtvh1bbL5rtWU7CqxfO2PSuW+HX7dXhv4j+Il0201Ca31DcSLW6haJ2A/ukjDfQc0vrMofCjCpl/NrJ7n3L4c8XwvNzNuCnOTxmvX9Mjj1LwcpVw8kxwB6D618SeD/idJq7KsEys+7JXo2PpXQeM/wBvPRfgvcR6VdXmqX2qAAfYNOt5LiSIn+8QCq9e5FfR5fjEo2kr+Z87mOWOUvcdme2fHj4c3eqfD7WlRF837M7ICeSQMjFfCPgT4ztZ6g8LySpJCdjxuepFfTfhH9q+T4p+Hbi4jjvbcyRsq290n709eoFfPnxh/Zp1KC3OsaDay/ao3LTQr1YHqcVy5pSdSCqU+h6mVSjh/cr9T3z4WfE9NSsrX/SPmbnYT0r2bwz4gjuI1LSBmY4ODXwr8GvG5t5bZZpWiuFO2QMCNpHBGK+oPh54sjmgG2b3Ge5rmy/E3lyzHmmDjbmgfQHhlkklC+YvHv1ravTGtuy43N9K4jwtr0MUKtuy+MsMd627vW1mj3BigxzX2nNBUk1ufAVqcvaFO+vVEzHOMHnFcN8Rbv8AtAxabFnztQkCL7gYJz+FdDdagpkkwec8/SuflRbn4g2ssmfLsIt/TjLA/wD1q4L86szrpJx1R8y/8FDr7TdG8PeHdHKhtTt9WN6u1dxt4ChXGe2Tjj2r1T4AeKovEnwfvNPhkbzptLliQA8YKEcj9K5747/s36r8dNZ1a8W3EN9ay5s2LYSVMn+nT611P7Gvwa1Dwxr1laX1uY0mkEbIWyQhPzD6Yz0rw43eMtHaWh9dWrUY5enJ6w1PeP2BvgfdfCX4e3FxfRrHNfPlQq/MQOp/UflXv8PzKT1696ihjjs4ljt1WONcKqgcKO9TRruhUfd4ya+8wmFjhqEaUT8dzXMZ43ETxNTd7DchAG6BqlPz/KeDiogCIwsnY8VMuS+SO1dR5uuwfcTrnFCPvpxNNIOBt4oCIONjZ5+lDpk80Y2j14zQHz1DUA0DHIPf2o6t746U5n3J05puMMGoFfuONNMwBpT0pMegWpkJgo8wbs/hTt/mR01gSn+FKrBvwqQjoKxLnIHaiIY/rTs5HFG1h/nrQaAwUHdimqm4t8u0UpT59xP4ZpVb1oAAoU8c8VHI/mr0xinQth2P6e1KDuXpjHP1oAYj8jhvx706U7h70b/9mnDlc+/NAGd5Y9WpcbBxup1Ga25jMKM80ZoxzRygGajTqtSYpoLH0o2Ad1oABHJwaaWw4WnIwI9aLXAFXjrihhjBzmhWyAq9z19KHQK+M4/rRygPz8xFLmhMmRfT1o5R2+lHKA1JN1ODN8y/3qRPlXa1KUVV/wBrtVMAXifHtUlRl22c/e/nUingfSp5QA9KhRN/T5amoIzRZrYCvKGhfjGO5qvqFt/aFtJC/McyFDgfeB4I/EZq+VzVZodjZVju7e/NEo3Wuo4y5XdHwJ+0l4AvPhv8TtSs7OMHT7qUTLG653q3JI+nI/CuL8Yvb3D232yNI2uCVsnfgzFOWCj2yPzr7W/a4+Hdn4k+Hl1qzxgXmjr5iNjkjPNfE3j7xDpnjaXwqsNrIuqQ393FFLIwZRawIgYx+hdpUz/uivy/O8olRrykno9fQ/YeH8+eIoU6TTctjft5y1nbyt94xKSfcdaZcaubaPcrqQxo00ef4eG7/WRsyHHpk4rn9Xu3tJvlVc4xjHSvLq2PXoWcm+ly1f8AifzA0jMFfoQK4Px/4/jtFaMsoXbkk9aq+MfEclu22FGk+b5sdq43UtKkvVkvriRvKj+Yp/Q1jGR7MKaUbmp8J/hy3xV8UfaNUWWHTrPLbBx5hPQ19PaZpFrp2iR2ltGVhCBFHoBXifw/8U/2JZx/u1hMirwDyTXrmh+MGv7GN9u1MYOO9dVOSR5WLqSbt0OH+JPwV0/4g2nl3tvGu1s7iK8o8SfsLeHZIlmgV7e9hcSwzRnBiIOQfzr6E8RzSywK67mBOcKen1rn9V0y9ewaQTYZv4S3NTLyNaVeckl2PKPBGk6r4R8QrCskd7JkAs69e3OD7V754K+AGg36m7aNWu7smeV35ZWPJ5rzqPwTqD6lDI0ZcyEfN2UZr2/wZ4auLLSIpPOTc2Aeev0r3Mni+bklsceaydlOD1Lnhr4G6R4bt3kjZhIx3Eeuav6lpcemXEYhX92RzuGee9adnbTPboPvL3NN8VIyaTu5yCDn0FfSRowtZI+XqYirKp+8Z8yfHn4BroPiSbV9IjcR3DGXaBwG5z+Gaf8AB/xnIimK8Xy5FO3n0r1fXtX+22F1bybfljYq3rivOtJ8NLrYa7hZQ27B/CvnsThYKpzxPocNjHKk4yPaPAHi55ZlVtsgkGMj+HHQ12kusMZfvKflryfwLazWksGMsuMGvQLTLRtu6+ldMakvhPGxVKKldFuxf7TfNubAkrOsNcgtta8QzyOo8mLaobuqqc/lWqsP2eAzN8u0ZX8ua+ffDvxUsx+0H4gs764VbWaLyI1LcAENuIHrzWsq3s43ZGGo+2lY9x+Fnis+LdFl1CEf6DtjeN0+dZVbdzn24z9RXo37PXhK+ufGTahdPvhtt3l7Y/lBPAGfoa+U/wDgn/4uvvDOmSaUbjz9Dub/AFDS0nJyVCmB0I7AfKR/wIetfe3wmhmsPB9qvlhFnYyAMORnNell+Hp1PZ1PK/zPns2x06SqUfOx0zRbLjYuTxlP61YEW1erdKhIMs3pxirCDCKvHpX0Oh8j6ke7fOqj+HmpiCxO7pnrSBGHZaVQQedv4UGfqHQ/7NOJxH9DUcr7WWpChBBzQVEaXyygY9KJHIpw24poXK5y3WgdmCqEGd3PfNCvlv60Dg9+adjK0C5RpCoAd3zE04/ff6U3zFYcdutODZ5wtTIkMfL746UKgKt/exzSSNtPbb7UuNx9akfUcoAbr2p2aTAz7VGHZy393tQWKyNITTGDKvy/w9aeox/Fik6btvLUE8wu/pjHIpoO3gc7v0p0Sbht4z1ocED60FBTi22DHem00BiegxQBVNNcEinDgUV0GY3GBtHXqacOlGPzopcqADzRkL16Um7k+1KeRS5QE2hh8o+9+tKMJmj5gPlpuGGc9aLLqBIi8Ujp3A70iIeDxUlGgCEncf7tOjGC3vSEbqA/lD5vx96oBqMCPm5alxuf2pWh+YY6U7bheKADfsX5utOB4phxI2PSnKMCgBaKDQDmgBP4/bFM3fJnHPen96iB2nGf0pq99AK+pWFvrGnT2t3Cs1vcIY5Eb+JSMEV8U/Gr/gmz4wPxg0zVvh/daJHo9vZTwpZzO0DozshLEhTnIUZPU4r7gk4H4cfWqM6rHrMOW2q0TLg9+RXBjcvo4qHJUR6GX5pWwVVVcPZNd9T4N1H9nrxL+z9of2PxLfWeoX187XTG2YmO3ySAgYgE9M5x3rgfEUmbiNu5Xsa+5f2tvBa+IvhJcXkMLNdadKJSw6hAMH+dfDHiiMMm7q8Z5btivguIMt+rStDax+k8O5tPGxbqP3rnP3mmLdZyoyx/HrWH480KOy8NTIo+98xx+Fb0F2q3reXIrd9uelZfjm+WbRpIm3fMpzxXy0bpn2/SyPAfiV8fj8PLqO5ZLqZIflYIOorN8Nf8FUI9bsJrPRbC4JhbYzOwBjPTGK9Q8LfCWw8ZaVOJ7eOdmYH51zgVzvjL9gyz0XWF8U+EtLsFkkTN/ZmMGOcj+LbjGSPpXq4fladznUPePP8AXP26/EV+kbvrUllDJwVMnQ/hWcPjBqniiM3Fr4m1CSVyWyly2D+Ga7n4TfsufC3xdr8lp4m01LORfnTzWbk9xXbf8O4vh7qGsTDR76bTYCTte2nYYPqPxr06WHU1sexSw8Wrxkjlfh/8XtYm8Pz2t5qmq3DRj5Sk53IT0PXt/Wuu8LfFm+8OXMPl6zfGWRSg824O1vfk1R0//gnjJoviQMPHWqLagjKiRVZh3/hz6V6J4A/YA8A6NembUbjVtakmGQby9dhHnrxnAr2sJGSXKo6ixGEptc0paGen7WHibwcjY1KSeGNgzlZd2Aa177/gqlo/hLw/N/wkayQxYQmUqG6nHT612+tfsifCaLw1LYx201vfSLjZDcSeZIewHP8AnNcT4f8A+Cbvh7xJraa74y0tbqC3hEOn6e0haLGc7nXox6da9aWHrwjzdz4/HSwa9xLXudM/x10/4heGIdasN0cN7GHQYwCrDiup/Z/sG1Dw67TKrFpSw5riviB8IovA/hsWun2yw2sbALFGeI1z0x2xXafATNl4c2Nu3K34Cvm8RzKpaRyRio0XynrGh6aLcH7o24wBW3ZFTKWHTH61zmlSsg3bj82Bn1rbhuVj2iPknrXTFK559W99SLx5r66F4G1S+mYhLWBmI9a+Hfhn4Xf466b8StStbqSDWNMnlubLcm5WAiBADDlelfS37cHjseB/gFfNu2teSRwnaMkqWG79K8r/AOCNc9r4p034tvt86RZQkIbnhkKkemCK6sNGNSpyS2PGxladGHPB2dz1z/gkhqvhr4r/AA3vHn0f7F4i0m4RpVdt0MqOpAlVem4lTnjPSvvzTv3cCqVA8vjg8D2Ffl7/AMEx9fX4car4ot7qJobzwzrjR3iKufMspcrgeu2RE47An3r9PreJZFjuLdiVkUN97cGB6Hn8K97BwioWS2PlMwrSnV55u7e5cbg8/e9akB3CoYpA3X7uefrU0f8AKus4xVTP3hTgoWlzR2oDQa0atTjluvSgGigVhpKj+7RnH3RkfXFIVO77vH86UJvXIJ444oGA3Hpx+NOwy/nSKNp6nn1pWRj3oAHRjjFNACjafvdvanxBgPm3fWkZOp/iqeoWuEP7tDuxSAFTinj5x0/OhhxzTYnEjI3svoOTmnKmE3HP4UMMHinKMp7VA0NXDDd/DTQfK5/vUK2N393rigjd/u9qCRynb97qe9K/JGPu0hIZfej86BsPlMf/ANemhmJ+X6U5MIgU/nTlxj5aBlDdyKUnijpR/kV0GYN8vf8AGjNNEhY8r8vpTh93PrQA1uD/AL3WnE0UxTl6AHfNGM9fQYpSd3f8qV+i0ipk/wBfWk1cB0ZwuM0obJPtTFPz044/2uaLALESx/GpCgamBtidvxpyPupgM3liGH3aekm6m42jFNVMNQBIQFPpmnZprjpQCAvPYUAONA4FJnK0oOaAGtnctDoGpS200tAELKzeu0dvWs/xCWhhhuFUbreUNj1BBH9a1XGVP9KiubdZoWVhlWHSgCjrWmwa5oV5YS7ZI7yJo2GeoYYr88f2hvh7d/DzxhcadIpVV+Yf3SK/RSCHyNP8tWBEZxj+Ijt+lfMv7cngL/hIr23vo8f6PEYpwOvc/wAq8PPsGq+Hut0fQ8N5g8Nik38LPiu6cWV60irtaTg4bpWfq0k16GG5irDHI6Voazpnl3MkeWjYEnntRp06pahWXzMMFODyRX5ZOLjJo/aaNTnjc1vhTpS2byrj7xHXiu4t7j+zJpFUgxSEggelYPhPQl0y6kDOsokG5cnbj2zW/caN8vmZbmrpyaZjKSvZnnnxL+BWi+JAt5FJJZXRcsJITtIz7V5rIPF3w81BYrW8TULeNvvOApVevPPWvaPFUNxDF+5k+UHJBHSvOfFmsXmpxyQx2sLMoxvYH5v1rqoYqcZaHoYfEzpx5VqiO38U+L/EFu0oibdCQcpt5x6+1eh/DfTdX8SXcdtdXywqyZbn5g3X1z+deN6CuuKZFa5aHzOPLiX5cfjXqvwTuri01tDJsZivJJ5NfQYXHT5k7I5sZjJODstD6A+HHwi0/RCt9cTSahds4/eSfNnHp6Y6fhXcXlvHdQquzaFPA9K53wVrHmWsPmMq88KK7S3ihkg3nrnp619VRqe2heT1PzvGVJqrdnmHxF8MQ3dtdB1UvKCcHqwrkvA+hyaRb+TtZMH5snjFes+J7Hz45mZVZFbHviuUvrG3tp8eY3OCFFeRjqK5uY9DC1+em0SaKzzDaW4U5Wt6wi8yf73yqOcVy+lXLCb5fug10MN81vaOq7d0nA9q56fcWI0dj5Y/4Kr+M7rSfhXaLG2RPOWjTOMhODn17Vi/8EGPFWLn4jWdxIkdxqiRyRxFeZPlYkA9q5//AILJavNZ6X4NsYjuXbPLJn0Xb/PNeKf8E4/jXeeAfjdoOmwt9nh8Ty+S0+OYeWUN9B3+ldeBklUUjxcyipx5D77/AGNfAlt4r/bC+LvhtZLiG21KxGoRrDtyHjlb7rEH1FfcnwO8XTal8NtGXUla3vFtliBZciYp8pOegPB4r5N/Yk0a38N/tn+L51nhjVtAlBuWPyH94DgfWvr74NWrv8MtF89d5kthIwxjDMS3H519Bh9r+Z8jil77j5HSGVkfbGA27mryI2xfpz7VFb26wL8vXpg1MH2LjHT3roOPZDgu2lz8uPWm7/lz+lKTtoEtxFG1cU4HcetIG3LTTx938cUFisdg67sHilzu56LjoKFXzFx7UBssR6UAIo3ODz+NSOfkNMhG0D2604cMR26/WgAG4H73yn1oCfvd278KU4znPSmq3LNQGw5nz8y/Smp+8/woY7ufmojTZ6c+lTJgDoQ3y/ypz/LFSIxZtrdu/rSuu7B9DUgNA+c5wOOKPujBFK5+bHr3pJEDbctjigTGmNV/ix+NO3YFNUKQRyee9NziTHbNAS2Hsxxtx170ix7Rw22lXl/xpSMMaAjsU8fLu/TFNcBnzSrJgfKPmal2tn7o+tdDIuORsihuZAO1Cja3vjpTdwEhoJjuEa4PzH6cU2MqwU+lSECQj0ppQHBUUFCE5br+FLtxx6/pQigAt+hpwfGKABsx7fXNSPx2zTc7vvdqd/rB6UEdSNUEnPPHaiPG9scDtTni2IaETj+tTcfMOj+br2pw5FNUbF5pQaLhvsBO2kBVv7pP0odiBTVG0bh/KncBxIUelG3B/wA802QMQD0z7VJjilcGRzDIG3inKcKM0L0246frSlQ1O5QhYHvRJ93mmyQqOfu01WbO1ccdfamBWv8AdHZySJnd5ZJA4OMfzrw747iH/hDPIkeSaSZX3k/eZjnnP0r2TxGF8lY97LJJJgtnp3H5V4/8X3todRbTY4dzrEDgt93rliffP6Vhiv4b+f5HRhv4i9T4e8d2S39rcTRn99DxIMc8cZriLG5MaMAwYIf+Bc16F4jP2C9nbbubcVYeorzvxP8A6LqJlh2lW5dMYwa/KK1HmXN1P2/L6zjFJ9jtvCWqSS3I+TCdQc9K9C03V4dRsVUrtKjBGeteGeFPGsdvcYkkYKo2kV2uneMI0ZSCevXHWvPknB2O+VG+x2c+lw3Uvls25v8Aa6Vh6z4A0+9kb5vLfdj5F4q1F4ojkKMrKd3BAHU0k8hurncku1evPGK66MVIzjGUdDHtvg5b3d0zfaHXaR0rp/C3wut7CbasshZejHtWd/bn2CdVdt27jKt1rqvD/iSOYKB95R0zXr4fRpHLiJSkro63wx4e/s6EHzmbYc59B3r0nTz9otI5PlbC5AI6j3rz/wAOa9EVG7oeCMdu9dQfFUEIWNHVVKhcDtX02FqRjG7Pl8ZRcmTeIBG+nys3yMfvV5tq995M/HVeg9a3/GPjOGNzbxuzOf4RXG3+o/a7hlwGbsfSscVW5wwdNwWpsaJeCeYFQN3U8dK3bQedOo/u+lc7or+XGkcagy9CRXX6Ja/Z4M4VnY/lXJqaVY3d2fCP/Bae3kk8QeBLdflj8meRifqnH05r5S8Fa9BompaPcRxlbrSLpSkqnqrMCePbJ719b/8ABaa1Mep+EZZJAwW3n2r3X5o8mviH4ca6moazqFvvXy7pQg3cDgcYP1rpwq0seXjFoftl8Ffh2njf4tLounsyQzeFbWbVtREg3IDKGGMdSzLgZ7bq+1LGFLaFYI1VUjUIoAwAAPTtXxf/AMEfPDFv/wAKEsNeEssl5qyCG6knJaQ7FUhDnnC54+tfasA/dD+63avpKKtE+JxUr1GSKMDjijaPQUpOBQDkVsYX0EC4PHpSKMDj1pc4NKcKB/tCgSdhMZpCm2Lr3pyjP+FNIJG2gNWSLwmfao/4x+ePWnB2xt2+31o8o/Nx97igoQ/ex/Cf5UoXa/XcvY+lN8tgV4pdrLuPb0oCIu3JztoB2DnNORsimyIXPHegJajVGB/SljznpT/L2j5uKY48s9aiW5MR7cn3XnFN81s/d/WlhIJOeDjim+cVfHFIbdhWchN2PwpZCdgpGkz8v8VBXK7d2KBidR3pCPm/hoO5D68YoYDetACxnMn40rn971/CgcNRw75HXpQBTEfln0oST5OvfipBHubP4U1kwQP7pzXQY7sR/ugdzQT8lDDcclT8tPBoJGo2fQUBWdFx8tPT71KvIX0oK5iFhtO37wPWjoBjrT32sTmkEePegOZgfnWhtwOFbFOiXEbfpRuCnB/Ki5I1g4By34U5BkL7daFXzGDdqCCrcUXAf1FIPlFOpjHL/wC71oAUjeP5UKPl/GgNupWG4ccetACj3/Cmh80FwtCpg5zQA4cUm7nFG7JNAPNBUbiSkBOfwpiREKc/LnrStzJTLucRBtvXpQVdHI+NNcisNSmkkk/c2sJZV/vv/k4rxL4k+IYfD+mXOraxI3+k27xxvnHzj7n4cn8q77xn/wAVL41mhEjTWtn+7IHG6TGSP1zXzH/wUY+IFr4di8K6Db3axh5y9yq/NlDgde2P61x4moowvI78HT56qijy3xLFKbyRguVZicH3rz3xjbFJZJPmHAxXp2olrg8/d6LjuK5XxXoiy2zM27GDxX5TWrclVn7Vg6alSieS3k48ppIWO/PzAUzTviU9nmGebbzwST+FVvFWnXOkXBaFWZWJ6iuXm1KOeSRb1RC3QNjGaxlKMkeirrVnqWi/FNYN0bXC7W+6c5resPissg+a4Xd93GeMV883FuyNutbkttPHPSqNxreo21yyld692HpVUpWZUpp6H01qvxFS+uFjhkj+XB3VqeC/iPcR6lGsjR+XyM9q+XdM8Z6jNOxaF42UDBB6ivQPD2raiyRnj7udu4cV61GV5HFNWXKfVlr8TLWwtF3Tr5nXiqOp/HW3itvLtJPtFw5+6BnafevBYZNR1iLZNMwU8EKMcfWug8MWtrog+9ls4wWyTXoxm7nlVKaT1PWtM8QXF2q3VxJ+9bqT2FaFnq3nyNs9M7q4ewvp9QXaqN5TEDdjrXZeG9FZYhw3B71rza2RjKK3Oy8G2st1ex7flVuST3FeiWdmnlgYxs5+tc74N03Cr/CzL+Qrqp7ZjAu1vu9/WuxUbQ5jya1RN2Pgv/guXo7DQ/AOobmXzI7qLaOrcrjP5V+fegXDN9l1CG3kj/s6SPz2UfuwoPOfciv0S/4L33Uul/AzwHeQhWMOqtAW7R7o3OPxxX52/D7U7rV9B1GzhjZzeIGZVXJ+XkkfTrWmHg7XOGs9bH7rf8EZ0vpvgDdfal2x/aRNaE/dMboOnvxX2hbE+Wqt/dBGK/P/AP4IP/E5fFX7PGq2EksZvdJnSNlDZZo9uFcjt0NfoFChEfXpivoaPwHxeMjaqyQ80DiiitTjEH3jSE5I/wBkU7NFBfQEOMGkyd1KTRjJoGB6U0LIf4qA2zhvXinK2G+tACBWVsseKfuDDHzetNlfBPpimwnLUASMVUYNA6fL2NJKuStNGRlqWotR8h8wdQxpJRlV9aYjkMalZd34HNK3cEMDMo+YAUi7XXv709xk0xRtQ81IWFO1lyvXoKNmTnv0oQceu3mhTlxQO1hBuz8xzSBSX5oPyux9Tihhzn0oAPlV+ppcfNkZpi/M/wCtSZoArnpUZ+dVpxb5z6YpAMf7v1roMEK3zBVpQaEUbhShcUCDOD7/AM6kJ5pkXBan7uaAI5l3CgRsRztqQjIqN4/nHFADowQOeuad/FTcbVO3iiMlhmlyoBxoPOPaihulHKgGhs8U7oKQLikZM+x9aYDnGwf/AFqbnc+O9O789KaDiTnuKAHN8/XBoBzQoAH16c0bdhx6UDQ3DBj/AFoAOO2aGOZOuM1HM4jQ92zjA9aLX2He2g2Y/NwcAcGs/wAQamujae00q7vLUsBnrxxWN8W/jZ4X+BPg+41jxVrVro9rboXYyHLkf7o5r8vP+Cgv/Be3Q73wzdeH/he19cXF1hm1N41jiQA8BerZPXoK5q+Kp0lq/kdeFwVSq/dR91fE34x6F+z78K9Q8V+JtSs7G1sY5NTlSaZVaR3BIjGcZJyMDua/Df8AaA/b71r9of4hwaZoCXVmuv6ktuJZ2PnEs2AEx91cfXNfNvxz/ae8TfFrxHdaj4m1zVNavJJCxkurgvsx0VQThQOgA4r37/gkV+zi/wAVfGt78T9cjZtF8PyG30uN1+aW8Xa5kA7BAV5/2q+ex2Oco80tEj6nKsGoVUoayP0gnUwxKPvLEqqCevAwajn0v+1bTzE57MtV7K+JVvM+7k4/PipbOeS2mO19oZ+PcV+c4ibk22fqVOm0kkcX4v8ACYvgybdrDleK8113wLGBIGX5scjFfQ2q2UepyKoXy3x1znNcZ4i8LKtw8bKrNjk+lYxfY6Oa+jPmnxD8OZCxe1doGz0A6+9YbRa1pgZfLS6CDAznc1fQOp6CLaLbJsznCkDtWNN4diuFZNqfMeCBXVTlfQiaVtDxfTdf1LY27Tzuz2BzXZeG9b1i5iUxWJj4zzmu4s/B8MT/AMPX7u2u00TwtDiP5U6dhXrYe/MefWlJHH+ENH1TUyGmk2+YcbADxXpng/4ZLDIvmyMxYZHHStzwr4XV5Ywscaqp64r0jStGjhVVWJWbHWvYowurs8qtUZh6R4aS2jjj2/dGRxXVeHtOE/8AD901aj0dWRflG4Vv+HrTLLtjCqvGB3NbU6ScjjnW9029EsgETqFwAK2LkIkH8TECnW8XkEbhjjp6USQtIo546163K+Sx48qjcrHyp/wVe/Zw1r9pj9ku50zw7EZ9a0e/j1S3hwS04VWRo1A53EOceuK/JD4QW+qfDvxp/ZurWd1pmpWFwYrm1uEMci84KkH1/ka/f6/2yyt/ErHBHt3ryf4x/su/D/42PPH4i8P6Xd6pCpe0ujCFumQ9hIPm+Qgnk9CBXm1cQ6Ts9jT6vztSW54//wAEQ/Fa/Cr4nzWd9OotNSRomYnaNpwQW/3SAP8AgdfrlbPutUbtnr3/AP1V+Ttj+zJrHwyjtf8AhGZoL5LViGhkcxSGLg4HUE5VeSe1fpd+zr4um8a/BrQL67jaK8ltUE8bsGdHUYYHHuDXvZfjKdSPLF6nzOcYWpSfNJHdA5FFNUEL/LPFIj8jO3npzXpHg27Clvm9qC+D/eoIBY0YGaDQCD604Hnj8aP880xiwNFxcy7jwcU3dtYfWjJxQq5OaBvyH+ZxyOlEcgf+Hp3pU6H1pMsAenFADEO4t+VJ947qecZG3v1qN4i7cfLzS1J1JVxMCfT3pGXL+oNCjC8H2pI12nn6UncofI2KHHmMPu02RwO26mk8424z0qQFdVRiP73pQDtP8qXzVRQNpPFNQZ5/mKAAZLnihky2RTsYpo3Fjx8tADusa+uaHVlXd6UdqTbQBUAZgeacRuTjmniPK85pVAUcV0HOCttQU4U07X+X9BSgbVoARF20LEFbPehCSTmnUAMdyCafRtyaM0AIy7h/KlFFGaACg8ijNG7igAFHU0HpTcZPagBe9BGe3TmgAen60n8WKABtxPSiQ7DTg3PXvikb5UJZsKvJY8AULUai3ojN8UeKtO8HaHcajqt5b2NjboXlnmO1YwMkn9K+EPjt/wAFIviJ+02194b/AGX9Hnea1kaO48U6taCGxjjU7S8TyYXrzlhnAOK96/bJ/ai+AvgU6f4V+KvjS1sl1hvksYJGkDjO3Mpj5UEkjkgdak8bav4D+HXwyk0jwna6THb3EISG10pVihkQ/dZin3vXB655rjxdaFKLc5WO/C4OpKaXK/uPxw/by/aZ8N/BTSJNN+JHja4+MfxqkVnuo1uXk0DSJTgBFVdocrjJXDJnHHWvhjQ/h38UP2h9Ukbw/wCG7pUumMr3HkC3hOfQ8AD2Xiv1v1v/AIJh/CvWviRqnizVdCOra1ql013J9pkLRQk/wqgwuPqDXomlfA7SPC9pHa6Zp8NjCAAI402qAPbtXwuMz2KbjSV35n6BluQuylWnZdlufBf7JH/BJuy+02N141tjq15MymSFpS0asSO3Q193/wDCLeH/AADpkGh+F9PtdK0XT1McNvBGI13HkkgdTnPJ9q6bw54d/sTUbVbeJn8qQFQPvFhz+PSuF8NSvrOkQ3MjM0kksmfwcivmcRiq9aV5/d0PqcLhKFB8tNW/M0tOtVQYYHd6nvReaW1u5mVi0efmU9vpV66hVLdeqsvf0qra6irMIydy989655a7nq8r3RNCytEmGbb3J+9VW+hWVmL5ZmGVx1IqzJEsZbywdvv0qsXkmLZXbtHUDpUrQk5vxFosFzErQr8+Pm3/ANK5ttGdE+XaWU5Ndw8CzyMzKFXGDkVk3Ghm2vCqjdG3zZHauqFNvYylUsznY9PlhUs0e7cOldF4Xinknj+XdgdBim3FosAwSw44yOta3h2KO1uVbf8Aw8+1d9O8Xc5a000dx4P0tnjVmXb83513MFisEanndjoK5bwlcK8MfJK5zmumN6JGHzLx05r6HCz93U8Gs3c1LBleRVZSOM5rotCj8kY28HkZFc1pUXnsuCwya7DTflj+b5j24r0KFnqediJNaGjGXaTPyhcdT1NNluWWLC4yOtVpbplO0446Yp8KGV25xx3rqcuhx8vUy7kbJsbcbulZeuadCdS0+927msplVjnpG5Ak/wDHc1raknkMzfebHT0rD8V6v/ZPha4utoZosHb/AHzngV5eaQTptnfQaaHal4VS1u3jVSPLbaQe5q94X8X6x4Jv1k0y+uLXafuq3yt7FTxW1est9fSSsqhpQHIHYms+50kDc+0jvmvFpc1NKUNGzepyVFy1ldHi37f3/BXTxp+z1H4b0Pw62kw+Jr15Li6mnthIkkI2hFAPGSd2eO1ew/s3f8FYNL8ZaBp//Cead/Zd3NAjTT2MTGGOTHORknB9hX5J/wDBUPxlJrP7azWsc3nR6XZQQqm77hLMx69Oorr/AAP8TZ5fBUmfOs2ZI4Yi7blnYsF64wOtfqXDuHVegnWd79THL+HcJivaO1tT9yfBP7THgH4iJbyaR4p0qb7WxSKN5RFIxBxja2DmvQBYzSjcsMhUdwua/Ezwh4307TUs4bz7VZTQ7T9rtywML8fOHHTmus8bftC/FrwCq6t4b+JmvX1nCPvG5WZE9AwOR+de7iMhSXNSdzjxPBL19jL7z9gWBU7SMN6UH5hnn+Vfk18F/wDgt98SfCN/HY+MG8P+ILRZVV55oPJn29/mjIX8SK/RX9nL9r7wd+0tpCy6LqVtHqYRWksXky4yOq5xu/AV49TA1qerR81jsixmEXPOKa8j1BSwGKXDFufSnsuW6nPvS5wPw71yeZ4m3zEB2x00MSfrThx1b8KSPn5qLlEcbBAwwWPtRjn5eO+KfsxTSBGB/ex3oDoSbQR8uM1GyYft70+E5Wm9OT+tACMqryN30py7m9PlpCOD9KeMD8amQCCTHPb6UnU8d6CRjrwOoxR/KpAbJwufQ5oDkMRxyKUnINOKYfpxQAmaQvhsUZ+b/Z6UtAEDht49KWL7v404dKANtdBzjf8AVtupse4Nz0606UfL+NOHSgAooooAKO9FH8K0ANctj5cUJu/ip1Iw3d8UADHaKRhkUhUgcnPbFPKEdsfzoHq9gkPP3v0oVsn71V9Tv7fRNPkvLy4htbaNSWeRgMCvnf40f8FPvAPwomuLXTYdR8TX0AwRbKI4A3oXbn8lNaRoykdmFy3E4i0aEHL5H0nEjM/ysM45ye1eMftEftyeAf2bLSddV1JdQ1KEf8eNlKjSgnswzxXwp+1T/wAFRviF8YdBTSdLs7Twjp8j7ma2nZriX0UsMcV8pLpNxr2qzXWoXMtxI7l2Z23b89etdVPBv7Wx9zlfA9WbUsXoux+gL/8ABb+31XVpYtJ+H00kMK5jnnvSVB98KK8S+PX/AAVV8f8Axgi1Dw1NJp+m6OwDMlihBkH90uSTx6jHSvm/U9QFnaeVF9pXnJWHC8VyOuPHb6rb+WHmDxv8pfI455Jx+NbxoQT2PtsPwtl9BqUKV2u5wf7Uni37X8UPBt4si3Cx3iGQs5k6SZ6n61+wWk2P2nRLV0XajQoy4HYgV+Kf7UU/9p2OnXEflhreUoUjBCpnBHJHPSv2Q/ZX8dQ/E39nnwjrMX3bvSrdyW6g7BnNfAcXUf3ikjwsVBUsbNRVlpp8v8zYutE2NyD65qg+lqzszZ+XgD1rtrm33xdsMBgY61mXVqwbdt3Y7mvg6lO520apzvhbS7U+LtM+0XBtbfz1EkpIHlL3PPtXkHgjw/8A2VoCwmRmWK4m2sR1BkYivYNZhEbspTeow7DsR9f/AK1c7qPh3dq11EI0jhlZZoto4AIx/MGsHJpcrOiN/bc9+ljk9RuvtMPlqvzY59qzjZNDHlR0rsP+EUW3nZvl3NkHI6Vn6ro+2OTa2FVfzrCSPUp1uhz9jfSbCjDJq9ZNsh+dQdx59qw5naxbc33Seo+9WnptytzHvXcFz0NTGWp1Sp31Lz6ZDdHb6HgCqE3h2KC6Y7ZNwPTPBrWBzb4XqetOFiWiLbm3qN3WvWw+qPLxCs7MpzaJA0S7l+Uj8VrPn8HRlP3cjYznOa0LqWRSv8W49KdY3W2Zu/b6VvonqZqD5NDa8Lw/Y7RYwxbYBXT6fH579vWuW0a42MQxxuP8Ndj4egW4K46jp7110K3NJRRw1aPKm2dT4dsVjCZzW48qwqfbmqtla+RbRs33sDildc7mU5r6qlScYanzdWV5aCxyCSb+L5jxWhZlSWz94e9Z+nWrO24ttB6CpkZbS8/efd/nVQ91anPUdytq8u252qp+bg1xnjbVI5PEvh/Q2cqdSvos7eSArgniu08SXiWto1w33EORjqa5vwL4HTxbrepeMLu4itxoqCOyiZSxkLZBx6dRXkZhU5lyLqehheWMOaR3D3X2u6kmb/loxPIxtqj4hu2stIuZg3EMbP8AXAzUaaj9q3Rxt8x5+grl/jn4yh8J/CfXbpv+XeylcY68ISa5o2SUWPZn4v8A7SvjFviH+1P4i1iSRh510EBjG7YFVRz+td4fiNFaeGrHT47r7V5cqMV8oKGxzwc15f8ABvR7z4k+MNUljMMc8zSORI+zKljjHByeK7Xx2k1na2VleWj2s1vIVZoH+Vxg/MOPpX69kdF0cLHToe/ksbUPad22eufDL4gzzW7+csc0bMQy7txCknivQ/C6RxM39j3MNu06nzLeb545R6EZz+Rr5T8GeI18J3Zk8weW75IbqR68V7x8O/iLY63IreWEVMZcLuX8R1r6bB1ozXveh7UHzLU5P9oXwRa2jTTeX/ZeosDI0S8wykd0zyPpzWD+yp+07rHwx8T7re4kt5IGG2RW6EelewftEW8OoeE4QyxTLJDvhmHBHfHNfIFxPJo/iYSBlA6Y9ea4cZSdOq7ao5sQrLuuq7n72/ssf8FKrT4keF9MXxRarb3DqsUl7GwXBwBuZT+pz+FfVHh/xVpfi2zW60rUrLUICOWhlDY+tfhR+zH8TWGh268tE3DLn5c4r2XQfixqvw21JrzTbiRYZfm2ByoGPTnrWdTIIV4e0ouz7HyWZcJ0Kr9rQ91vpbQ/X/5d23DZHXjikdcNxXwf8If+Col94aghg1mzk1S12gOZJMzL9GP+FfSPwn/bf8E/Faa1tY7i40u/umCRw3C8MT0+Yf1xXz+KynEUXrH7j4/G8O4zD+84XXkewb+MfxU0gsvIpZI2V/uqxblWUggj601327s85FeW7rdWPAemmq8hyMAuM80KTITu4FRkAxjpnPpSF/MPqM4xUtssfn5wAaAdm0e9CLljx92hPvlTz6H0qQDbkt/tUbtvFOcc7envTRHzjgmgBIwSzY9Keh2D5j3psP8ArCKfMhZfXigBCVKcdjmo9+W3fhihlwKMqD/FQAUUUE4FdBzhRRRQAUUUUAFITxj0paFUu+0detHmA0vg/rTl+YD7270ArP8AEniPT/Cejzajqd3DZ2VuNzzTNtQD0z3PtXxj+1L/AMFNmt/M03wLdNZwgnzL2WIeYe2F3dvwrSnTc9j1sryXE46fJRWnV9EfUnxR/aV8E/BiKb+39fsre4gGTbI3mTH0G0dD9a+ZvjH/AMFYbG6ja38HWLW5wc3l0ybv++eR+tfBfxK+L+oeNdYurrULyS9vLl9zSTNliT3rktR1aN7bauSyjLHPX8q9CngddT9Oy3gnCUIqeK95/ge5fFL9rTWPG80kmu+JL/UF37xG0pMSZ9FzivOW+Kei3tz99pHduSVwK8n8QzNsPlzMVwTtOOn/ANaszT7hlK7vwIHrXd7FU3qfX0aNGkuWjFJeR6r4nT7VaSeRdRrI3zI7R7mHsK5uK1acqzXTyfwthsc4qbwzrcNuR9rkby+ADjO2tiCLw5JJLma4ldm3gfdA79sVo6amro3pzipamLeIwXbHa3DFV5ZZT/Sub8R6ZCsIuGtJP3LDzEdjwp4PP4967i/1LSIWZVN0jEYwG2/yrkdfsBe/8e7xzLIeVeZhuz1zzUrDTaCtUSV4nnvxo8Kx+KfAtxDYWit5ETTRYlLtkZ6DpX2B/wAEX/j/ABeLfg3H4XuLhprrQ08po2P3Fy2wf98j9K+YbnwxMjSWsflLIoyT5xVVQ+mDzUn/AATf8XN+zr+2HNo19I1ppfiYOluz/caUcooPX7u4c9zXzPFGVudHnXQ+Rzqm1WjW6bP+vU/XxriKSFW+VdvH1+lZOp3SwxttPyk9qbb3qy2qybGIkX0+7/hWfdy43fM2OeK/J6lopt9DLDxTM6+f7dO2fm9M1Y8SO19e6beTSLmW0NrsVQqpsYnt1zvrOmla1m3LlvSqet6o+q6H5MDRx31tOtzbu/GQM7o/x4/KvNqNN3fr8jrqU9FYvXOktOGXbwOao3mkb42DKo4wK0rbX47u1Ux5G4ZbcPmB96r3GorLL0G4cc96WjemxrDmtocHrXg576XKx/6vPTvWHBp02nzGNuDu6HjNeo215GlxtZVxj0qDUfDVnrIMoTEi9COM1hUivsno0cRKOkjldLi/eMrY68c9a1n0dfszM27zAO1WI/DK2ybu6Guk0rR0vrLdt3NjmvWwCv7rOPHVF8SPL7zTZGmz8ygdvSqcMrxy8qwUnr6132ueF1M2SpQA5HvWbD4cW5mXEZLDOR2qsUnHQWFqc0NSvoFtIzLLt/dseOeleieCtNMlyu1u3cVz+naULRVjVRhe3pXoHgaw2o2VUMMYrpymPNVTZxZpUtTdjpYdIZoAp+9j8KqarH5GFx+VbMl5ttNqj2NYHiCSTzVC5wetfZ4rFQhGyPlaEJSd2Fo7FNtOnjEm3f8AM1R2v7uMbe/c1buFEUO5mXdivGnjzoeHb2MTxjFJqUEdvFtVmODzSaa4svC32KOFogZCHz0lx/F+eR+FZWratMWkWJXa4bKx4H3j0AH1rQujctdWtqWLeTAiPngqSNzA+4ZjXmVJ887p7HVHD/ZewJL9ki4Ztw7+lfM//BSv4ur4G/Zn8RMJmW71Qf2faopwzNIdpH4Ak/hX0V4q1G18M6FPd3t3b2drCN0s08gSNR7k8V+WP7W/x1vf2uv2kG0fQpmvPBOiyK0GxdsdxIn35ST1GdwHtivYyLBzxmKjG10nqGJvGKhDWUtLHFfBf4e/ZvCLTXMMcN/5omQs5V4xj1HXpmt3xp4d1TxdJMvnwwtaoQpZi3XrjI6131slvomhR3EUUh3LsG6ISKxHbIBrlPEviqL4b6zbw6grNa3n+tcjLRseTzX7n9XVKkoLZH1WFw6oYeNL5Hi7wp4T1VobqGS8kVuSBnd9K9Z+C/ieO912GO3t5I2c45HArJ+J/gSz8T2a6po8jPbSJuLqcFT71wng681zwN4ktbhb0NHG2TyCQPoK8qMnSqJva50Rb6H178WNMGs/C+8Yx7pre3OwsPmQ46CvivxM62t9H5isrtxk19p+G9R/4Tz4ZmZmMjSRENg8njnIr42+MGly6beyFhho5Gx9M8V6ebJe7Uj1I5estz239mPxB9qht4z8oxwwPevoG6k+12aFl/1ecEDrXyR+y34hxd2iNIu3cQVBr6jn1lUsVzJt9OK7sprJUGhpvcpzagIrhyQFbPUNyPwrovCXxC+xyx7ZJhJHyGDd6851fVVF5u3Mfoa6LwNpf2yFbhsqrep61FSo6k/Z09WaQSS95H2N+zl+2/4g8B3fk3lxdaxp7KP9GnlL7cd1Jzj8K+tvhX+2D4L+LFzDZx3babqkg5trkbVJ9FfofxxX5b3OuL4XtDLG8qyZCqBzuz6V13gjxBNppt5Vm23GfMdlb5lPUAdwRWeI4do4ha6S/A+czbhvC4mHtErS8j9bJI2ik2svIGenWhUKx8Yx2b1r5N/ZW/bKuILltH8V3013aOQLa6cZkgJ4w7dxX1jaypNAskcivG6hlZTlSD0Ir4fM8rq4Kp7Or9/Rn5hmGXVcJU5Kn39BScZ459abuDSgdMDn3pxZUb170Jgnd7815Z545hu4+7701TxTs5Ylvuj9KYEX+6fUUALt3njj3FL0pkfD8cClTkevNAD8bvxGaapJz7HFOHGPpTVG0Nn1zQA3NGaKK6DnCiiigAozSE/NSKNh/vY9aAHdayfFvjTR/h3okmqa5qFvptjDwZZHxlj2HqT6VevryHTreW6nkEMMCtLI7HCxqBls+wxX5W/8FDP2z7r496/D/Z9u1vo/h2V/s1usuRe5O0yN26YPtW1Ki57HuZDk9TH4hQ2j1fYvftrftsa98YfGtxa2cyW/h21m2W8CfxxqeHPck9a+ftT1uPxNAyt80zc9a5G8+IqrbXlx8sgaNmRmOVwewrjvCHi+4vNQ3XLNH5nRCea9fCxhF6n7phcHhsHSjh8MtPzOp1SzktLuRm5aMbgSetVfPEkbSPtUhSB71qajZKWWRm3+Yozz071zvia6i0ezb+LzFIUFulevTw96nkbVPdhqYeo6qt1LIo2nbxx3p+jySEKNu0ZwOKy9OnaRm8xVXceGHtXRaLYedD50kgAVhhfxrlxtRc1kZYeDepqaUixQ7du5g2Mt6VLqdr5Xl3AYbs7S3Tn6VUimZolVEZUYfMc1n6/4otre4KyF9sOCDu4bivUyvCOSuzDEV4Qb1LOqai0R3Mytyfm9K5nWdRmnlX7POkbDgFfX8aran41jurZfL27pDuPOfaqelWyyT+e0nVvut2PtXoTVOEbM8323tXZEd89406SXV6zMo2MkZG50J5B/xqDxx4Fk1nwvDq2l/udc0mUXdiYm3Ozq2duc49D+FdAmpLDJsj2pgEMVXLMfT3q7pcN9ot6sgxHYzEBkm5W3Ynrtr5rFKNW8JbHdLCwq0vZ1NT7L/wCCbX7cln+0F8PLfwz4uvbHS/iFpLfZGtJW8ubUEA4kVT1IGcgZ6Z719PXOl7pG4zzjivx6+Ifwbn8d6vDrmk6lHpOuWLZtLu1bZudDlTxyCD3zX0B+zz/wWovvA93b+GfjJ4cuIfIAt4NasAd0u3A3Sq3XPXdu/Cvy7PuGKtKTqQV4s+br06mDfLPWPRn31c6BHJIyqrbm5FZd9oUlrJHJDmGeFt6nAOSOlavgD4leHfi74WtdT8N61putafdRiVZbWdZGQHna2D94dCK157NyNudrdfpXxVbDrVTWp0UsVFnP63pmlK0d3pnnA3EaNdQFCFglI+YKT2zmsm70jDeZ5e0qM9c11Vlo3n2+sRq+5/sokRMcyFZEO0D17/QVTtbUXEaqw+ZgN2Tzn0rnpYOUY6m1DFJS9munc5F7eaORWPzZ/iA6VNZsBt+VuOtdVJo8Zk2DCsvf1qrPYR2asmM7hnmpWHfMdn1hPcxby5SV1Vf4utaWhXvkv5KkVWuNMM0XH7ts5z61ZstOaB45Ou3r710qLhsZytKNhfElmzqrY5PYVk2+nSQOW+ZR9K7H7CLqJWPyljjNZt1ojLfE52qpzVV4uo7ioyUNCvpel+Y/mfM3A7V1thNHp0XyjlwDWUtssFtu3ZOM1aSYygZZfmGR7V6GF/dw03ODE/vH5HQafdi4h+Y/lVe+n8y5+Vd2OKr6ZKbfrzxWh8szddueuK1cpTWpwygov3SqsDCQfwrTntWvItufu81NKdh746Zqtf38dlYu0jKiquSS2MdeTUSoyasTGprYxYireJo5BJtWxzLnGQH6Jn/gRFTeK/Gmk+AdAvta1/VLHTbaFWnnuLiVY0z1J5/lXzB+1d/wU/8ABP7N2h/2P4dgh8aeL7ybdKltOrQ27gHCsRkjGeR3Ir4l+JVv4+/bg8SP4u8a6jNoulxKPI0qIPsjQeik4GfXv6V7WR8M18bLmUWkZVK0qs+SlqzuP25v26dY/ba1SXwB4DsZ/wDhFYJhJdXkYKyXu0naSSBtTuB3z1qH4cfD21+Fvh3TYbeC6a4bm4lK7fNJByORxWx4U8Aaf4dgto9NW2htfs4QoiBCSO5NYvi6dhbYNzKtnA2FVZM+dznA9q/asj4fo5fTcnu0e1g8H7GXtarvJ/gbWiLb6lqypbPNHYwuJVAPytJ3GSOg/rVP9ozwomv+GnXB8yEh0BTv9e9Q+A9fit7WQLGypuwBXoni22j17wzG20sNoOdudtetCCrU5I9eVRSaPkPwt8SJ/BM82l3ksa20jEPv420eKovLsheWtyk6SN91RwPTmtn4v/Dqz1DU7zaQskg67cHNeaaZqMvgWdrectdQt03HpivlMT7SE3CWwko2sz6p/ZD8VG88JS6bNIp85yNpPK59K8c+Pnh5bPxTeQvub5yuMe5qb4E/EZdK8UWjx/u45plyucA813v7ZWixy6jpOpQ7lF5GUbHQsOev416cpe1wcb/ZHGUdWjw34F6j/wAI98QEtG+VRISpPoa+uL7WIbnRkbepyhAIr43EH9i+L7G+DKVaUKyntX0foGtef4VUrIHyCoCHgGubL6zi5QTOinJNXLnhuVvEPiNbZuYw+SR6V6ddTLoMEccP+qjAz9a4/wCFmk/2TBcXk2FzEfwrD134hl9Jvlt40uLg3IhRWPIOQARX1eX04Yai681qzmxEpyfunpPhHxFD4hvJpmkjaOzYiNgcqXPVT9B/OulsLua2lXyRhWPXrivP9Eljgiht4z5EkQ+dhwGbHJrsPBt+1xqEUPyjac7jXXh6ntEZW1v1PUNB146TbxyqCfU+9faX7Gn7Sw8QWmn+F9Wlh8xUK207HBY9QnvnoK+DrmQLJvDbscfjXYfDjxXJoWr2cySbXhcOu08g5pZvl1PGUHSmttjz80y2njMO4T33XqfqkiqVxtZT6HqDSOnz5/hFcL+zx8Wf+Fu+AFvpFVby1b7POm7PbIb8q7uTgKO1fjuIoSo1HTnuj8fxFGVKbpy3Qg5VvpTRzGBmnI3ljFN4B56N6Vz26GIKe2OnejduHHOKGcbMrTpAUAPqOfapACcCkY5Q/SmY2nd2607bl80ANJ4pueOtOoxXQc4UUUUANOFP1607qv8Aez2pGXfS5VBueQxxj5i390DqaCouzPln/gqD8e2+H3w2tvCdrNLBceJ0YzPGcbYlI4PfBwRX5b+KNYkkvfkZmhj5bPoe1e8f8FH/AI6SfEf9pbW7i3umm0/S2FjbqOFCpwePdtx49a+d7+7jeVmmy0TDO3+8TXvYOMYxP2bhfAxwuEXNvLU5DUyIY763UAr5gaNewU42qPYZxXHardSacwuFLL5bYP1rr/GELTRrdKvkyR/Lgf8APIn5vyyTXDeJ7hm09kw27ONo7ipnHU+mlUbirdD1fRdb+26Pbybi3mIG59CK5fxXdvqd43zbYxwOc4qX4ZXbXnw/jaT5mSEqG9wcVVmnjRLhvQYA96+pw8o/VFLqc05SlNRZR0eVvOWPKt2Ax0/z1rqrS1Pk7dxXkEc/eFYXhaLz7hW28Y9a6ErsGBuZs8e1eBGPtKtj1FPlpNroTadK1tDM0kbYHC4PrXM+L7iKW1mt5BGQQSST079K3PFmqDS7QfcjXHJJ71494l8SSX17MoflmwoWvsqclhqOu589iG5y5UXEtbV5Vk8x1BbAKDr+FdXo2mLfzxW8aFj1JJ6Vi+BdKaC2WS4tTJJnGfTNdtDMkvlx2e4TN97joK+ZxGKc3e56mFoRUfeNCw0aHTJ44cJJKw3FVH3ffNbsGmRmNgsSnzVIV8Zz9RWfoemNbRbmVndj87k5H4GtpblWYQIrA4Ktn0rTB4fm95m1apFaI4jWPB81veGa28uDaTvhx8sp9c/wn6VgyaHD4g+1afd29pI0ZLFbhd+QOBjIPrXperWqCxZWyWIPc8gVxGp6YJHXEZfys/eNVjMPyrkMKfJNe9q/M8zX4Iax4Oux4g8GeIr3w3qVu/7n7LcPESwPYqe/pXvv7O3/AAV8+IH7NF1Nofxk0u68aWtxtaC+idY7i2XuRgfvP+BMOleYzPcrcRRxvtCtlIn+vr3/ABrT1G7svEU8NrrGmrMI4yEW4AKk9znvXyeMyLD4hNzWp52MymlN3pe6/Lb7j9Mv2bv2xvBP7UOmjVvhz4iWTUrWLzWt54vLuLQnghlPDdwdpNenWkkl/HJcSK3mM2JztC/vP4jjsD149a/E+x+D8ejXVxrXg3VtR8J6/auXhksbuSFR65IOR9BxXsn7PX/BT34vfs96paWfxHt5vGHgvfi71FYPMvIU6ZSQYBI9ZMnivhM04VxNJKVDWNzxauHq0Xasrvuj9TkjHmBiqtt4PtVW5iW4P7zlfpXnf7P/AO2D8O/2prQt4J1+PUrqNBLPYSIYrmEHuUYAsPdcivTE24YZy3cHtXz0qUqb5ZqxVOtezbuUW09XPy/Nx37VGmnMDtZvvH8KvTQeX7c9hTZImVV+9tY9qmdNM7Y1EgtYzAu1m34PHPSpmhaSNsYPPemxw4uNqY56lqsW0fkyjkbM8iqjTIqS00GuilApX26U2GFYn/h+mOlTXDABvm2qegI5NZ97ILeNizcnkV0fDojmeisaDziFvvbdw6Yps3iCO28wl4oVjXc7O4CqPqa+d/2rv28/B/7MGjXkOo6rHd+Ikj/0fSoSXmZyPl3gcKvc5IOK+APHXxf+M37X1zBqHiHUtS8O+E5pfKjt7ItbxFT1+VeW47tkV7WW5JiMc/3SsurOSrJKShBOTfbb5vofZ/7Qf/BYnwD8NZL3R/DS33izxFbytbiKFDHbpIMjlzzgH0Br5E8e+P8A4zftd6nLPrnia50TRY/mi0+GcwjYevypgN/wKpfh58KdF8EW98h0VTdWNxtjvFUySEKTnLHIBOK6SLxFH4lZGt9Nv/tkcgPmKVClR2Jz+lfo+W8H0MOlOpaTO7D5Q6i5sQ9Oy/zK/h/4P6J8K7uz+z29ms0sZ33TqXkkwOTyOOeetbV5rc1rZTQr5F59rwFTozDtk4oj8OzPdQ3Wo3k7RgPiDduVR6Enn8jTfB8EL64yqdsau2zaAV9sk88V95QorDWjCNmz26FGhCPLBW9B/hvTYR4ijjuCZbjyz+7GSsZ/risL4vQTRw7gyC3hAB2DHzduK3PD8iH4gTKszfNGSeeAc9BR8X9HZ7e4WORZMjcF4wCKqrzPDzXYq/vI5b4YieaCVZGUKwMijgk9v6V6T4Q8VQQXSxyhmt5sQuMZ2E8frXjfgLUpLLV42uSIzkAlMY/GvSfA+uKbz7IzQzeZJxtX74B4zXDldboxytujnf2jvBtvpt5Kz26Kvl+ajoeQOw/z6187a7o32+wLrGG8v7xPWvrP9onw/JeaJDLJH+7aA5YH06CvmqW2EcTJtdMnaG/vCsM8w/LUT7kOSlo0cH4e1R9C1MRnKlWyvevofxHcyfFL4DyNbsJLjS3jkyeSBjBH614F420eJZPNj3+ao7GvTv2NvHqXms3mj30iqt5EVKnoSK8XAYjlq/V57SNadKNuZbnl+olmtzJ3jcH64NeyfCu6/tbS7ZMMcyAsAegryv4iaM3hbxpqtgysoguHReeNuSV/TFei/szSreXUceS3IUc9TmunDRjHEqHnY57SV0e2fFDUj4J8HQxjdtmxvC8tEP69a8w0O0j1nxjJeI3mW+norKSeC7DqffpWt8avGGfF15BIx8u0JSPuBsHQ+/Fcn4XvpLLSmlLGJrwmUgHG/k4/IYr63MqkZWpraJhRk3KzZ0t/4rbRblY3upMtyDzg+1ev/C7Wv7WSzhXP2m5XJHZR65r5ruPEaxztcagWaGEfIDXvH7PniK3uvBN1r6hl8mF0iDDo/QYFefl+J9piOSJ18l17x6brOsgX6w2zfu4eC3qfWt/wvfMl5HjP97d65ryfw1rsl2rbv300pxgGvRPDk/l2SRMx87oQvWvrqdnKzMYy1sfXH7Gvxjj+HvjKOF5JJLXUNsMq5yFJPX8K+4jyePm7fWvyr+H2rSWCwycq2/7y9sV+lnwa8Yx+Ofhho2oeb5kxgVJ8ddwGCT9SK/N+M8AoVI4iK3ep8BxZg1GSxC3Z0gPmN/umpAVAyVppHPy4FA7c9a+H3bZ8Va2wF8Zx/KlD5RueooJ2+pzxSkbD1qZARhs8H7tO3YXNDtuX600cH3qQCiignAroOcKKKKAEYkdP1rzn9rL4i/8ACrP2evFGsrL5My2hgtj/ANNHIQY9+c/hXozH88cCvj3/AILB/FKLw78JND8OxyxtNqF39onQN8wVAQM/XcDWtGPNNI9DKcO6+Mp0+l9fQ/MT4i+IptS1u9uLlnlmmYvISPvOSSTmsDTdabWrfay5uI+q47U7xrcSrqMjqD5MnJPpXLy6qNC1OO5RvvfKw7EH/CvX1i0j96p04xioR6I2Nd1KO3gkVh5kjfKQf4QRg15vfySafcXIvNzDhbbbySpzyfyrv9cjhl02acSf6xDj/arznxHq81lpxuoR5rW/7sg/3D3/ADArapFSjdGVSpaSR1Xwd1Jh4L2sxZFaRcLz/EetPZPOnkUqzBj2rM+EE62/hyXdIFkkldXw3HPNbGij7ZcSDO2ENnfXVh63+y8tzWydVM6Tw7pK2tnA6p95TkVcRPKVpmJVVPSjTvNlPl7WjtYyMMwwWrN8b+KP7LsmijCsoViTnvXZlFFTlzyOjH1FCPLE86+J3jaa5m8lZNy85GO9cdoCtqGrRs0it82DisvxX4qbUrg4X/VnGRXXfCDwtJqN4kzoyj7xPatMzxvtJOEDw8PFyku53/hmxk1IR+XuKqeT0H412thcaPo6IuVe4Y4kI7YHbH/6q4nxL4nTw/ara2uAxBLMPWs/wnDcapqHmSMwTr/jXiXu0j6GnJRVj2DQrddQtrhomby+do44+tLdtBZWbS53SKMA5xn0qt4GiS3tOMSfMfvHoPar2q2e6wklOEIG5B64Ir7XA4aKw/MeTiKknMy7y6kNupkXazrlST61izWqys2PmO4h8Vc1nVl1K+tVmUK+Np7ewqsLiOxuJcKG+Ynr1rzsRJTlqXCStocpqVssMiSY+ZGxuY9OauxWQ1/T3Xas1wv3M8YB9D+VWPEdv50rMq/u3GcDsao6RfLp90h3bgo78d68qCUKrhLY2Ukznr25uNJnZbdlhZkEZSUkDdxnnvW3pnjHzfCn9k6r5CrctsdZYspICcemPxrf17wvZ+ONECo22TqSvXNeea/Yap4Nka1e3+3WQG0q6ncVPBwRzWbpypNtao1lKNrMfqXwa8RfDTX7XxF8LdSuNH1rlHFlckFl64znH/AScV9vfsJ/8FOdL8f6Xa+D/idfR+H/AIh28/2U/aovJj1HspB+6HPfoCTxXxl4A8XW+kGX+z3kkWRgZLZ3+deD8y9/bFW/HvwT0H4weGVvbeSSHxGuTbXCS7TEQc/OD/8AWrwc0yOhjoc1NWkeJjMrh/EofF1R+xhZpo93r834Usgd41G3dx1HavhP/gmV/wAFDtW8ba5L8NfijdWdjrWnxKukX037g3qp8rRnPylgBkEdea+7QyOD+84x8v0r8xxGX1MNN06h5FGs5e6DxRwLvYnco9etQpOo8xjuXdyM9qS5fEXLce9Y2o6uyu+GUBffpXNzdDrjqixq2stGGYyKqxLnJOAB6mvjH9tj/gpra+CdLXw/8MdQt/Eni+aVluJoYvtEFkg4OCPlL5+uBmuA/wCCg/8AwUg1KHxbq3wz+H8Vrd+bbmz1XV48yMjyZDxRgcAhTgnnk9sV418KPglpPgnwra6p9sa4W+iEVw/llmhOM9unfrX2vDPDFTFzVXEaR6HNzTxE/Z0NlpJ9vTzMvw18EL34iw33ivxtqE9/4u1ENdpJdOGiwfug9t3ovQdK6xdT14aDo2n/ANpfvHmIltrRQzhAcZIIwv6UXvgjQ9Q0I2sLzSQk/NdGYhRg/dUf15qPQvL8ITtBpsBWEfeLEszn3Jr9cp4CjhaSUVbQ9vCYenRjyW/4PmX7JZdG3rNqV3dTNKxaJ32oSc4JC4z79q7nwNayRaRJJcRrBubcqqBz/nFee6DZTa14gRpONzZH+zXrGnsLOxAfHIwDW+X0nUrOT2R1VKlo26mT46vpLPw3JtkjG1Dj15qj8JAZNM86RlJ356cmj4j3v2jRZF+/jsBVfwHrX2HTbRWX5JCVHY5rvk3UxKctLGStCNupNeXY0vxlDKqxx+YCAcYzzW14+t7eVGO0cAb1DHkEVieI5ll1a1G4+WhOT1x0xWrrUqyW3y9WUYz/ABe9EY8vPGT3JnJO3KeP6vYf2ZdM0YdAzDAz0q58OvFktj4gV5H+bdhc9jnmtTxhpZlhZozy5+YelcLYzyWOoQ7VzgkknvXzdafsKl1tc2s3E+ofGemf8Jr8H5LiNfOktYy2Aecd+B+NfJWq28mnXjQyfN83Qnkda+qv2d9eXX/CstlM+PtCtCQOuCCDXzt8aNLfw54juYWjaGSORlPGc4NexmEPrGGjVXRGF7bnC39h9ukkTyVbcOo5YVy2m31x8MvGNvexhohu5b2rtNMkVnXcfmJzuNc/8T9M/tGy3rmRs8EV8jXp2Smt1r9x1U5aXR1n7TGl/bdS0zxLbI32PW7aN3cfdMoGD+PFTfst6zHZ+NIYX+5JIuzPY5qx4I1aP4lfsl3unyLu1LwzP58QH3igYbuPQBjXK/BG8bT/AB1p+fm23Cjp1yRXoqzqwxEftW+/qY8ybZ2XxJvZ77x1qMZbMl1eMVGeg3Et+ma14Xt49OWKSNWEaFQf7orjtX1u5vvi5qlrLGu3SZ54FkH8eW6k+2KdqHiPyAwjlU7Qd+T6V24rFWcnIwp0/euYvjO7k1TUrPR7GTzJbiUtJ3wor6Hi1GL4f/CbR/DNu23VboLcSxY+Y55A9QMYryH9jfwMvxH+J+o6xqG9bGxRtr4wvXPX8q9JW4h1PxtqGvXR2ztIyW6n7qxj5V/SunI6L9nLFy+1oi3N1J8stEdl4QcaArSTNlmHGOoFejeF5pI9Fm1C4bEcakoScbvSvF9E1GbXtbZbXMsK43EDIB9K9C+IPiZNC8KQ6fHMouJtqCPPzc+1fVYeSlFyey/EUvd0R618Jdak1DwubhmYfviuMZr7i/YC+IDagmoaLNMWUxCeFT2wcHH518K/DFv7L+HEMYTDB8sT3NfRX7F3xB/4Rz4q6XJIyrHM3kMT0IcY/niuLPsL9Yy9q2tro8bPMGq+El3WqPvjG0BaQL/9alklVzuXlRyCO4pN4HfpX4k9G0z8ls02mIzbU9+lBk2t/e4pwbNBPFLfUCHOPzoB2g9etDnH8JoX+EUSAdmm5yeRxTiMrioyrAHd92tjnHM+Hz8uPSgkjkfN7U1WIbJ5oGHP90+1PoA8fMyj+I8CvyQ/4KWfFKT4hftE+JY1LC102drOH5sj5BtJH121+rXjbxFD4J8Gaxq852pptnJcdepUZr8Mfi74nk17xrqNxNK0jXEzSEHnljkn9a6sItbn3HBOD9pWnXf2Tzm41GSdZLdvmZSeGPWuN1iMTW7wySECQ5jI7ewrovFkn2a8a4i/5YjLYrJv5ob+ySaNFmgYYdehDDvXfpLRn6tJpLQh0fUP7U8IzW+V+0W8bR+/HSvP/BevfbVmWZtoVtuD261t2dy2h+JlkWRkhmbYyY45HFcr4kto/Cvj9Zkfba3244xwrdcf/XqqdS0fZT3OHEe7NTOr+F7w6dpOp26hmaG5YLjqwwCD+Veh+CNPj07SZdSvmENuuTsbgtXl3hTWF0rW7iVV3KyCRu2RxWT8cvi7dX+nxwQtIkO08A4yKyVZQgzq9olH2x6XoX7TFv4t8ZCxjsWS0R9isrcjFVvi7r8MdpdMrBdwJUE8815b+zJbldP1C+yNxIGWGT1NTfFTXGvr3y++SDz1r28pxT+rykzkxFbmipnP6JY/2rebY23PM3A9K970aOPwd4Uh+VWkCAYHHavMPg7Zi31xppo1ZYo+APU133il/wDiUNIzeXhegrile7bHhL8vMzAvLyTWNRO1jHt+YjPWu68L4lgXKlFjXqOprgPA0S6jfttO8ofmPtXrmkaUtvYqF2+ZIQCy/WlThzVEjsjLS51HgR1gsWyecZBYdRWnqzeTYFWXcrLnGOMVnw6Y0FpHHv3MRuBBPNWbiRrywMIYrIoxnrmvvKelBR8jB6u5yusQpJf28m0RhAMcdKmEUcMzMrRt5hOAe341Yu4d/kR7mZuhJHoax7nUY4ZRIsewZ24A4yK+fqRs2y5pW0IoxJPfzBWVdpJFZl5cmWPc8ancxXhelahAkzJt+8eqjk5qq8C2snlqrlc55PeuaVP3jLVsy7HXJNHMWGUrG/8AexXX219Z+M7MCRo0Zl2jLZI61xWq+H5hZNI21SzdAeneszT5LrTp0YyMqq/Hv71dHEuD5ZK6FUitPeLfjX4QSW10lxYs0ciMSHVcCsTSPGN1oevwfaP3N9ZAlkcFYdQVSTjPZxyBwc8V6Lo3jqaSDbMWcgAfMOKseINKs/GOnNJ9njX5dpcqCcjpRWw8P4lN2Li79bnG/HPRbX4+6ZZXVpNDot9pERnhmJ24Jx8uRz24r62/4Jqf8FF7X4o6Npfw18XSG38a6NAbeO6ll+TVEjGARuOfM29RznBNfCXirS7z4bamrW7RrBeAIWdQQjA56e/9K4rxZY3niDWZ9fs4fs11YlW+0RNsMZBADZGMHNfH8QYGli12kfO586OFh9be+1u5+8GpeKtPtCsM+pWKSyD5Y3nVWP0Gea+Of+Cqn7YQ+BXws/4RfRbiKfxL4uRrc+VN81hBwWcgc5YEBf8AezX5iXCyatrkEd9ruovqV4C0cjyPyQcZ69eleh+A9G1PxRbXVxruzVdQ8Ozw+RfSANPLFg5jbP3htHUnjaAOtfN5fw2lXjKrLS6PlI8Re0tShHlvpfsdJ8AfAt/oo0rxE1k2rW94T57q2ZI25BJ4655r0SKySctDZyanZwxuVkhlk+Vifw6cVoeENJ0bX9ItGttGaxuNQlOyRZSoJUDOQOAT2rY1i3sfB9vCt7pO7zsqZ926TcPU1+5YOhDC0o27H3mDw6o04xXU5/UVK23+sWOKPhFByOKdpujTajp0kizM+RnCjJqa+l0/VbNmt12uxwmRhQa1NF06S102Tc3kyRxk71OAR+FebWlLEVNdjvj7tibwRozWl9CzK3yDJyfu/Wu2lSM2i7ym5Tgljtx9PWuI8KapdWcrNI63LSoRH23fWuitL66vrGP7VtJUnKY4PpXv4KEYIUtXqil45ulg0+3aF1eZnw+8fw/41DpNyptYHfhY9x2nuaxPFOoyS3+FXG5sBOwrR0WDytODlehwc9q86Va1bQqME9WixNG011GysVZFwD6VqTD7RE3zbmxj5frWYlwWmy7bivHTg1bWGTyFdlX1BDc1vGd73M6lk9EYviGFUhdcduM15e8bHV2z8qlsAk8DmvVtXIktm4X5QcZNeT6nMq6j825mUkgZ4rws0hy6lR5krHqXwQ8SNpOqxqrfKsoBIOK3v2zfBMOoW9hrlvs2XkZSXj7knXr715T8P9Ua31e3bcV/eAlQepzX0pdeGl+Jnw3vtFKq011Dvty/8Dj7v59Pxr2Mln7bDypMzqU7as+K9NnXz5IQ24xHb+NQ6vp73NmYyyj5iwbt9Kr+INGuvCPxHvdOuNsdzazmKRQeAR1rrLjRVuoIxtWO4mwVbOQRXzeIwt5umujCFaxxf7K2sNpH7Q7aDcMy2evW8tuQT8mXQqMj61qWvhi4+HvxNbT7kOJLe4U7sYwN3Fcn44tJvh98RtH1tVEb2N/C5dTj5dwyK+gv2kNEXxpqHh7xtpqqbTUo1huCF5Dqep/A/pV4ClJ0pUusXdehz0anvuLPN/Hyw+H/AIjeJvmKzT3ssp4xjcxI/nXD3199vEkcbMJLkiJAD3rqP2i76GP4qatCq7WkEblx3+QGo/gD4Ebxl45sWZVa2t5QW3fn+lViaXtMR9Xp6u4oy5bpH0J8NfDlv8HfgHcSbjJJe+WoGNuOMmvMb3xM/iHW10+0Vg08gDMp4ArtP2sfiP8AYdPsdDsmZZQTtCgBQP8AIrP+CXw88iCG+eMNcHLSSHv7V9RXknyYKj03L5JKzPSfhdoK+GNOWFfL4GWcjn8a8/fxNJ44/aAhjXcbW3lCjJyGIOPyrqviP4r/AOED8HTzrujk2EDPfg1zX7FvhZ/EXjSLUJlBBZp5C/JHetcTUUZ08JT6vU0cHa7Pqe+1T/hGvCEcLfNJJwq57etdv8JNUmtE06WNgsrISo9CCD/SvLdS1FPEPjBxH80NuAqgjiu18M61Jb65YKvyIsmwenzcdK+iqQ5ocnyOesrwsfp/8FPEx8WfC3R75mzJJbhHBOfmX5T/ACrqmcMfujNeKfsOeI/7R8AX2mSSb5tPuN4B6FW/+uDXta4dfujjivwfOML7DGVKfmz8hzKg6OJnTfRjd+P4R9aaW3NjjinOuO30xTUGUryThHYpOmG96N30/OkY7f8AdoAdTHBDf7PcU0Zdfvc9h60oBjVl6k+tdBzjQdy/LzQQwH92nQjBH0pzjP54zVWs7AvM+ZP+CqnxZn+HH7PlrZ29wYZteujCwHV4gp3D/wAeFfkl8QL1Gvm3Kx3dWXrniv0A/wCC0Pi9tS8SeH9CEn/IMsjdsg7NIzA5/BBX50+Irx5VLb2ZmO0Db1H1r08NT9y5+wcG4f2eDUmtZamHetG0U0e7dGen96uS0++XS9TaCVj9mmHKt6it3U5Gg+aN1R1OWRj/AC9awdZt45YfOVct374qt1y9T62ra9kY3igG2nKll2ucxfzHNZHxHsG8S+FFmjH+kQsHUjqp7/nWy6rr2mzWsiBbqNS8TE9SOg/GsbSL03KyWzfu2B+ZD/Cw/wAmlKV/eMK1NOPJL5HNeAPE7ahextM43eU0Lj6Z/wAKxPifcfKxY5KnCnsPaob/AH+CvissYjK2N5ICpPRS3UfzqP4nWzSX8Nvubby7Yrz6l2mjz1XccPKk90z0H4Sf8U98IIbhhiS8LEn6EgVzepqdT8Q7izMWICmuuvo10v4aaPBErn/Rk+Xb6qCT+dRfDjwTJqupRTTRN5e/5dwr1sPJ+x5UbfV3JRiux2Xw58GtpNpuZcySAFmJ7VF8SdQ+yafPHu24+4prsrxY/D+miSRtvAxk4FeQeP8AxT/bWptDFumVjjB/oa6JS0u9zsklGNkb3wgEo02TyVDNcvt6dRXt+g3EfnRQrGyrCBn0NeYfBLQ2tdE3yIFaMlgCelemaIvnTltrMP48d67MvheqmOnpDU6y7mVIULccYAFZVxqMCQlo5X3LwvPQ1sz24msom8stlcKpHSse40Q7d6jYyj5lC55r7GUvc0Ih2KzahGG3SRSSb+B8vQjvWFrcq/ZWMMccbKcYYd60pTN5rKHxsBbH+elZdzaSXMbBmYDJwcZyK8fExaV2DkralM3hCBVkVZGO7itiNLO+CtPlmZc4Bxg1y96dkzL/AKvb8ucdB61raHcZgk3/ADMvQ46iuPDx5pe8KcrbEU8NvcwtDuXcrZUld3T1rmvEG4OsaqSytyR2710kv+iMJvLVvmzjB4FGsaPJdQmeG3jbzFD8A5/nV1KN3yxMJc1uY5i41IJCmxgyxpnIPU1QbX7jT4zcebIFxkgEjH5VPqmmm2fy9mEB647+mK5jWbqa7MkbK6RcAYB559v6151ZyjubUrSjys574g6nqGs219M00k3kopRZGyoO7H9a2vEEK3/wJmuNJmjkSzmjfWIUfDREYBkZP7m7GG6ZxWNdaVJeC63eYq4/iPB9K43xJqms/DWeTWtDZ4JprYQ3CTKJbe8jONySI2VYHrjscHtXiYqVvektGfO8V5XPEYXmpPWGv/DnNQ6DJ/bMipdXn9nzQlvOMpM0L542nsPpxXeeFfHi6LcTLNqFxb272rwkhstM2PkHvlgM14ncfFvVL7VDF/Ykcc83zYikYR/gM9PbNeufCH4U6trPj21l1KL7dYRojlGTy4l3gfifzrHL6MqtVKmrq6PzvKctq4mukum59RfDzX/sHwfhknmjFytms4AkGQ+SemeuMVu+O/GSeIPDmnSWe2SZx5kg28jj36VDpeh6HoVhIBAs8aoI/JAMuxgOgxzjkcHpWjpur6bqI8tbeOONQACIwPlH4V+nVJe4o9bWP1zD07Q97oc9E0d5pMiw27LJMvcY2N1JzVrTLbUDYtHI+7zE27T0rpLtrOGPcqoF4IKj/PaoxdW9yCsL7eCp46en9ax9lUirRSR2R5U7mXoul+S0Sj5GjHTPp1rqrC2Z7f5mYL6f54rGhtCblSWXbyCffNahu208LGrtgkcH+KuzDUZR3MZ1knY5zxTaLDLlVPs+KZYT+Rp2GmyzdMnitHXJ2nULtyhHK+lZ1vDG0CqY13ZyBnoK4alJKrdmvMnHRlmwmVJfv5z8xxWhFcRtbsTI25QOM4xVC2hjRj8ihxwMNjNW5bWH7NJ95XzxgZG2uiFOLRyuq0zN1W4DxnG3aB3HJryrWlZtSk+6qlyBXpurALAzZb+6MCvNdbi8i/brjeefWvFzanoaqWqaKnh67e11LDS7WU/Lg9Bmvpf4feM5tF8GzapJJujtgp3mvlib9xdLIemSc5/nX0N8ITH4y+CPiSxU+ZJb23moFPI2j+VPhio413F9mPELRHk37Yei2994u0/xhpkedP1uAee8f8FwnDZ9MjafxqPwgq67pMbeX+8Vc/LycVH8KPFUfxB8I+JvA2pFGuVeSXTc/wCsEijcFH1IAqh8Mr+402R4ZFaNlHlsvoRXfKEatb2kFu9fU5eZR90wf2ifBcl54I1CZY2LW8RdfbHNei/sU/EiXxt8MItPuGinthJxHKu4L249K2da8OW/jPw/dWsjZW5iaLHqSMZryz9iOyu/APi/VtBu0aOSwutnlvxgHBH86zpYf2GPpzW0k0znq+7W5o9Tz/4+eIm1v49eJRD8qreNaxqvRdhKf0r3b4C2tv8AD34arf3G2GYgyO7d6+fLnTv7W/af8URSL+5tdYuZXP8ACMSnr2r0fW/EN54suF0uxYf2ZCBG+w8KOprz8LV9nXqYmW92kRg71KlzU8JQXXxZ8e3GoXzSMm4/Z933Y1zXvVtqFtoGlrAg2RwoC7D6c4rjfhh4XtfDujecoXlAzZ/gHp6Vy/xC+IbTfatl0sUMIOWB+9XvYGKw9J16vxPU9KUtbHO/tFfFN/F+q22k2crLZ/eYgYZj05r6F/Z70Bfh58ElvpF8u6vEPlYOWweM/wA6+Tfhf4euPin8So1SNplEiqMc8Zr7I8U3MGkR2+j2u3ybFBGOepHX9azySUsTVnjJbbIJz05Ub/gL9wdzeY7Sclj611i3rLprShtskfzg/wB09q4fw3qbC2h27t8fBx0/GtjxLrUmk6FuO3dIygD1zX2EZK1zCN9mfaX7CnxHntvGejq0xFvq0axTL/fbBUfrX2wzbfoPavzN/Z28STeHbfwvfJuWSKZZc+mHziv0wguFuLWGRTlZYw6n1Br8l4zw6hiY1Y7SX5H57xZQcK8an8yBm3r8v8qGU+lOO1h1x9KTOOMtzXxbPkhpU4z3+lATIxTto/vN+dI5AXG5s1IEIXmnSLuLe1NxuWkVmORXTZnOPjGW3U8sFGSflX5iKSNcKK5f43+Lk8AfBvxPrTf8w7TLiUe52MF/XFO95GlGnzzUVu2flj+3x8YF+MH7Q3iC+XatvKgtoyDnAUY/nmvkjW9S+y3Kx5YrCxzkc8V6N8Q9Uke+aZeZHkLnB7sSa878XIAu6Rj5cw+Rx7161O9rH75gcL9Xw9OHZGJerDraSyMcMCcZrlhPJp/3maaPGNuPmH/6q05kktp2G7cmeT6iqeqWD3Nqirjafulu3+FUo3VzopzV2pGLrETWN9HdKTtX5ty9/rWH4lTEMeq2vzZIjkjHfvW5e3qvayWr5XsprnbDVV0jUnhuOEmyDnnB9axlvfvuUvfV5dDm/ilaf8JD4Se8jX/SbdxNGB2K81ha/rsfifSbPVEjKGeLGD2I4/pXR+JI5fDlyyyfNayNgH61yrad/Zfh67t1+aOOVmTnoGA/wNcda0aljycVRbbmvn6nsXh3xIv9j6abuHdEttHtIP3flH510I+LWl6DEsNrD9qmxxgjaprzzw9pcnizwjpflSFVFsm455XCgGtfRfCUfh0NN8txJyeRwtddGrLk0PajJKEZrsafibxXfeJQvnMtuvJUdRXG6enmar8rfvC+AR/n1q14p1vpu6ZI4qx8IbFfEXjO3h2/u1fzXJHG0dq29o5NXMqmrVj2jwppA0bw/bxsSJGG8gdR7V1nhaPMwXOFYnHPesYRSFyqDaF6tnk10PhCJ3njXHGOMfr+tfQ5bHmkrDnGx10MAltlXcdyY4pk0KiHdtxvGD3P4VL5SqV5ZX4BwOBUMkHlRfPIrfMNpIr7GEFGHvHK5tS9057XbdYJ/k3KrLhvl4J9zWJdSNBEqgqyfTp9K6jVmMRkXCsqjJ981z99MsVygb7u3gjtXkYnkTujTmk47GA8ZkcrIrFTlQwXt1qTT0a2tpApZw/QY6Gp75dgTnhsYA9KdaRI+5Q3MgwAO9eTGSvZC9m0TR3TfYwvl7gUIx61paJ5Zs0ibeohPy5HOD2H0OazfIaF1Q/LtIGPepL7U20+MyM5zDg7R0FenSgk7sjmbVibxN4LhubfzIf3u4/LnsfesFNKtZbYRtFt2na3HBFdJpfjpLKVmaOOSK4A3gnp7ik1bRI7izjubaQ+S3zjJ7H1FZVqUKkrR+ZMOZKxxmteALLUR+8i2soJBU9sGvH/AI3aRDZfCybzJkabGI44+w//AFV754kk8vTFma3l/dEqTG4+ZSOM/rXz/wDF240+PwffNBDcLc+U2VJBCtzmvLzfCwjSaS6HHXc5Up3elmfOcC+Tf2si7mXG0HuBmvt34OGBvC3+kz2625ih+Yt8w45r4msrpre8USw7lxuz9cV9kfCi0tNX8PQ2ZtF2yRxfvsDOFXnnPf6V5fDb9+T9D4/hON6s16fqdrYa7aaZcSLZ3UKwfaC3zSDa3yqMZx7Z/Gu00m0h1BxtMPzdWRs4ryWK20dNDu186ZpLeZ1WB36ckZHFZ2hfEaXwbqCbZC8Uy8B2PSvovrns6qlU2Z91q04o9yufD8dwG6Lu4A9RVGPQH09ZGZNwxxgGofh/8T9P8SzR7gImYYBHQ135MN9aKGK8DIwOtfQ05wqrmixQWuqOIjga3mX737wc/L0rQUecyyLu28gZ9sV0B0pHhb5UAYcDHPFZ9/prDnaq7jgbO1ay5lqi1Rjuzl9RkSYeZ8y/Ljb7d6LWzjktVYtt75z2qxqGlmWZiOncA4plpbiG22bd3PGa8+NpT1HP3VcW3s9yN/Cy8A+9Xkt2hgw21wCM1HaXCyoQdo3YH0PNX4Y1jj7DcMHjINdFmtDB2krnO6xF5Nu6/NtJzwOK808Zx/Z38xt3zt0x0r1rUbNpmkWPlV9TiuJ8X2D3CuvlqDH8wJ7iuDMKN4FRdrHmd1fGJWTBYEZ6V7V+xBrkc3iDUNLmbbHeR+USfQgg/wA68a1e58m7dsKdoORiup/Z38Uy6D8QbWQxqVbjjsSRXz2VVlTxkZPa9jqqRcoaHl/xD1yb4C/tY6lNbEf8S7VC4Dj7y5z/ACNe/eOPCNnpEum+JNJbztL1oebtU7vszEZKn868n/4KR+DWi+Mi61GF8rWLGGcBRjDAbD+q1pfsO/tE2eiWl94b8Qwte6TfAEb/AJjbsOAVzXuYStGhmE8LU2lqn+J5MrrSW56ckStaR3Ub7GQD5W/iH0rj9UmT4fftDarr3y/ZtR0RdUkXsrxlkI/JRXrXiT4T3WgaW95p0kN9osn7yKTGGAYdPYjNfP8A+1bqzad4WspWVo5LjTL2zGG7fIRk/ia9nMounRc39mzTDFPlp866HjHhbWJtTvdR1lpFjvPEM7yykjhFdiePzr0v4VW63N/a6dbrujaTlj/G3U15L4GjW9+zCX5be3QE4PXFe2fBrWrPTVvdbZfLtNFRpTxy5AJA/GvgMDW9tWXPtuVgfdpc0fU7z41eMY/BunWOg2M8bXEyCS4YHPlAcbPrmvDfiL4vkhga0UZ3KNzL/n1qH/hKbjX9WvNTuD+8upTJ8xzjPNUfh14dk+JvxZ0/T4d7K0yvIT0IHrXXmWYTrTVGlrd2R1SkmtD6k/YJ+HA0rw9feItQUrcx8x8YDcZ/pXYXd/8A2lrMtwWVm80kAnFbAnj8BeDbXSYwPmUk7eOegzXO6IVtpN8ir97nvtr77BYeOFw8MPH1fqTGL2O18MwiW02rG27PUc1DqHiGTxj4z0vRU/eLHPukA6jFYXiPx3F4K0ppplw3JRVP3jjitb9kzwtcTeI5PEl95eLgGUIedozkV0SqXmqMXr19CttT6Y8KuthYQwRjadPIRee5AP8AWv0O+BHjFfGXwq0m4+XNvEtu4B7hRX5reAfFf9t6zrixhQqSo3TqDxx+Vfbv7Bev/b/CGrabJjzLWdZh6YYH/wCJr5jjjB3wqnFfC/zPkuKabq4VVGvhZ70Bg+vbrSN16f8A1qXlsYH603DN2xzjrX5K7o/OhxX5c0daaU428UvQVJXKyArhv60qDke9OjGV/Cheo6da67o5R7HCivn3/gp949j8Dfsh6tD5myfxBdQWEYBwWG9WYf8AfKtX0CxwR+VfnX/wWi+M0k/xH8L+BoZd1va241K4j67JDvAz+BFXRjd3Pa4ewvt8fTj0TufCXji5WC6kYGTphG9K4WO/a9iktnywUEqrda6/xXe/bfvcrkL8ozXCa3P9luvMjxHNGTtPY/WvQlKyTXQ/eHZsydQi+zTSbm27Rnae/vWfbXrC45XdGR0LcNWhqhW8aO6aRWZfvKDww7/1rJ/49Jty/NFyRntVuTaU0YyglIr69o321PMtzG2fmChvmFcf4gtJNUttrJtuoz34yK62e8jZN0PyyAHpWHrpa4QFtySKPvjvQ48yuZzs/dZyR1ddf0KaxnY/abYFRu9q5CS/8i4k0+6/cyyfcOeG9K3fFtnNo9wuqRIdyMDMoHDL0PH0rnPiLDa6xaw3VnPtkb54pN2MgdR9c15Vfbk6rY8bHVpRfN1W/mj034JXqr4LaN22tp5ZJc+hJK/oKn8Q+KJZnKRyeVF2/wBoVznwI1yHVvCOrSKwW5j8vzlJ6PgjkelWrtmubhV6sT0x0rXD1LU+U9fDT9pQjLyKsKTarcLsDcHkete5fBfwbH4d8MC+uIxHNcMTvI+7GfWuF+HXgaS+1Nf3OVQZc57V1fxV8fR+HNDbT7WfayIEwD0GK6acvZvmkdFKNnzvoelaJq1jqcvkx3kPndAp7k9BXW6Ppkunks0RXHAbHBzzxXyT8H/Ed5q3jFXjnkk8s7m56KCOfrX11oWvprFjEyMWzGDgn+LFfXcL1I17yfQwxdZN88dmaEd4fMXOQoPNM1S58y29FY8Z/pUEsKx3PzK3zJnv19KraneAQBRu/d857Gvq8RyxjoctOqmQXNyH3R7d68fNisHXCpmj3BW5yB1FbFrcq8uzco3Dc2f0rP1iDzvmUx7VwOorxKyctjeTVr3MuY+bcq23lTt21JDF5UgTYY3AycnilhtG+1GRdy9Md+9WXb7RtbO6QHD5GMVz0MNrdj9vZEsFvIYdzruVmJU5zkCqWpWjTLJIIt0eMEZ6VoadceSFV+Y29ecH2qaeNnhcLtC+mOte5RorlszmlJSloec6rJNpdxuXzDH6Z6VNpfxBNjALWXdJwcE/wVua9ojXR4j3DvisLUvDaw3f+rw23OMdK8mthXTqc0S1U1szRbxvp09rNC0zw7xuLDJ5H0+teM/FzU7FfCl867prhkcZVic9etekL4dW4LFYWkXofLIrz34iaZDbeDtWmk0+SOVUdUbHykeua8nMqsqtNpmFSP7qXoz5xsNZ8uaJ5FbawKkY+mK+ufhjDpWo+GtPmvrW9G+FfniTaBgf7J/nXyKbhfIsyIz5iyNkbe3FfXfwY16+tPAdrJDA80hjGxGh+Vh36ivHyKXvSXkfF8J6Ymcf63O28BeHvDuo6RerJDJNM7MsXnKxLDJ6E9D2ri/iT8I7jTIhcWys0OflB/hHauu8EatqN1bXH2uzhhty7mV0Kq0GfxyK3Bqtt4h0hreSdZJM4HPUV9W8PCvTUex93GTjKR4r4b1b/hHLqNQ0mY2G7Br3T4a/Ei3mtPLkkaVlI6mvG/FvhX7Fqc3lqwTNTeE7ttOm3bxtyD1xXlYTETwtXkkzaKufVVndWt7bwpz5v3iM1JqVnl1wGUYyfSuF8FeM7e9ljVphuYYGeDXfW0y3lptDNI3bHUV93hqkKy0ManNFaHM31grbfmUMnBwfvVm3u+F+PLjUcnntXU6lo7CJW2DLMMH19KwNU0vc7fd+UkNzWFTD8srozlUbVmiiu1FZlCtkA9K07RlW3Y8Z/mDWdbRi5f5V+5wOcfpWpYxK1sAyFW3fN9MY4/CqilzakK/L8KKVyhVNzBWXnvyK5bxbaNLasy7epHH9a6+eJcMqqxUk4J/CsjxJpaxQkD+I5Pp9aKlFTVmKSbSZ4j4ptfst+V8ld38yai8NX8mk61C0aYbcCP8AZrf8d6Vm5LAOwXkYrj4XeKdW/eAMee/FfC4in7PE+70dzrhK0bNnsX7S/gWX4ufsxx69axo9x4ZVzOSPnaM47+3zE18h/DlmOsFo5NrL6V91fs86rD4o8GXWgXj5sdUie0nRuhV1K5P59a+J7rwNq3wX+LN5o2tW/wBlmtZ2jG8fJLHuIDg9wcda9fNsK6k6GLjs9GebWmudH13+zj8fF0+wt9D1ebzIZgUdZGyuDxwD/SvI/wDgpg1n4L1TQbW12+RdxTzxqvYHYP6VnfHvwreaR4Os/Enh+T5bONJJViPzKo6n+teJ/tP/ABruPjF8M/Bep3E3nX2ntc6dcN6jKMufzP5V051mXs8DUwdXey5X3Rw5liHTp6GXoVzNdm3s4SQ90QoweRXbeMPEjabpFn4Y0+Qj+O/ZDwx4wp9emfxrhPBqTeHtLk1m6AWaSMLZqeoY/wAWP1rQ8NGa+nkuJmkkubhtxf1PfNfnOHrShC32n+CDDVpyil5G7faiLWyj2E7hjJHrX0l+xj8MF0DTI9bvIoxc3AZ1c/eFeEfDrwYfF/iaK3WJnjjG6Q9ia+p4dTh8FeFY7dZI1McYCgH8/wCtfW8M4DnqPE1dkelGP2olzxp4lOo635m4sqt8uD2pLTVodJ09ri5Y+XCMtu6tXHW+swyXH2q4k8u3X7pJ2jNYN94jvvH2vfYbNpG08vtO0ffxX1+IzGFPXd9DblnN3Oo0awvvjj4uXy45JLK1xgE8YzXqnj/9pLwl8DIYfDplk/tQQndDbRmRkQYJJx04qb4R+Hrb4b+EvOkj8ia446fMa+a/2prez1b9qa3TUN1na/Yd141udkkkRaIOAe5Ck/lU1J1sHh3itPaSaWvS7PKzjF/VcLKpDdHuvwh/4KA/D3RvEslxc6y9vHwkqPG38h9a/Rv/AIJV/tKeEfjT451iy8M63balJcWm9YVJWT5WH8J56E18v+Cf+CD/AOzz4j8PeFdeXxF4zgj8QWVve+WskUnnGRQ21QVJJycYFeP/ALcf/BPL4o/8Er55vib8Gda1TT9Ftwisy3SG+tEdsZkUcFfujAyQTXzuZZli8RhpUKiWqv5n51V4tliaM6NWx+8MqGFyu3DKcFT2pOg+prxX/gnZ8YNc+PP7FPgDxV4m+2Lr2oacFv2vIfKmnlRihkIwPvbc575r2hz02/jX5vKLi+WXQ8dSuuYdUbJgZpyvuoJzJ7YpblczG48sAD8aQH+dSkYUt3qPO/pxt4ro1OUdnLr/ABZI/Wvxj/4KPePm8cft5eNZEZXj0uVdNjweMRIqH/x4Gv2fhdY45pGwRHBJJz7IT/Sv5+Pi54xbxP8AHXxRqb7me81G4mLE5J3SMf61tQ1Z97wFh+bFSq9l+ZmaoxuQ5zjy2+U/41xGvvJI8itGYw2QX9a6V7h52kZN7Ddk47Vha1qhTMcwXaucnHrXfTs7pn6fW0kkc1Be/ZbzyZlCxuOG9azhG1ndyWxZRE3zKT/Kr3iCH7WDJEy7YwMHp0rNN5/a9u0cg8qROQxooytLkewStLXsRz6e0SmaLB55X+7Wbqc6yoSzLleB70r6gwlwmY5l656VnX95FqMbeYPJkzjep4NabSfYzld7mT4kkR7KSObpt4x3ryfU7LY0tiZPL2Ez2+e7Hgr+gP416dr1w1tEYpVEoxkP615j4/ja6ZZlI3wtuUjrmvKxsXueDm3w6nUfs0W41i08QBQ3nM8XmKO2M16tYeE9t3HwTyO3rXlf7PDbPGt5dQt+71WzLvH/AHXUrn8etfQ/gnT0W0k1G4k2R2o3Ij/xmtcDZwuz0sni3hEl5lu8uYfh7oLsGVZpAFO7+HFfOfxH+Jkl7q06lkx3P4V1nx5+LX2sqCM4PA3cGvB9S17+3r99q7WZsZHQ/SuXH4j3rRMsyx/s0qcHqz3z9mhRHomrakzYV5Ft4ie/BLY/MV9C+APGTWqqvmJtVMHPHX3rx74b+Cn8G/DXStOmy1wwaeQ46Mx/wxXXeH52lja3DLu67/pX0WS1J0YpI6cPJ+xSaPbNO8aid23NH8qfLVPWdX81FkTZJFyeD0rzk3k0D/LLkbecHgfWpoNYaFn+bzN/XB4r63605K7H6o6ibU/Lf76oQM5PcVXl1IdWVV3Ddnd61gy6iJ4Mn/lnxjPrVWOc3MnytJt4x9OaSxFpE6M6SO/V3JVgyjIxnrmm3F9k7Cm7bz1rHtbyQNhY+/p2o1PU8zr8rKuRnA65rSVa6B7anRWepKIvvYYcBc1oSX+y0+UsGx97Oa5ewn2qfmwqgAZ7VpQXDOoj8zOR1J4r0MLUSV2YSXQkvNTMc3zSMT6kc06bRV1g7hJhZF25HB6VjaxcusYZirDdtyO9NfxI2lrFIu79ypYLn7wrzsTjHKdnsP2aWqE1PwPLp1951vdruViGUsBxg15b8XbC/wD+EE1KaS+zarA6pGQP7xxXrT+ONL8XRs0hghmVSNkn3Scfzrxf4s+Hbey8D6he+dN+8jbapPyHPpXjZnyKm3HsZzv7CbfZnz6keVt1yJP3hIAGR2r6m/Z/1jWNM8OafJHbx3FoFzbs3VWwfl618t6R5IvbVV+QtuUg9unNfVHwKutO13wTDpd7ugkjO+O5jXDE5Pf8a8XI170mfF8L6YyVux618OLe78Sxas11FHAJXf7RGZF4yvHHUVkXPwzi0ks8Mcvls2PlbI71Z+HXh+10RdUmk1qSREYoUkk/1wI+Xj1Ga7TwpBDeJtW8DEKCeeDX3FGUJ01HqfoNNJyZ434n8PPbqyxyO4z0NcissljMqSQsqseDivpTxV4JhvY5JlWFZM4GB1rzvU/BrTPJ8ifu1I4H615ePy9qXMi6dTl2scr4X8YjT9ThH/PNtvNe6fD3xTHqtiZFlG9WzxXgmseG/wCzpFk+YkcggYxxXTfCzxO+m3eyQeWpPc9a0yvFSoVFGaHK8lc+gL0+fFHJyuf0rntXVo7xlzuZuQcdq3NDumvrRZFaNlkH5VR8QWpmYsW2sgI47Cvs6sYThzJHLynPwNHBOuTyuSanjh81Ny5yrfnUQjispMbmk3Lu3HtViMrOyt9wfcyOn1rjjGJMeZ6MdHvl3cghjxt/i9aPE+lI+nKd2TjPzcZqe3ji/edWYd84q7qFmPsEYWTzMgEV20aam9QqStFWPFfG+n7nZVVl45rz2bT2tZC38Ocda9f8e6a0N9I7FT8vK4654615leGNpivlNtRscDrXx+a4XlrMiNSXU9K+CYnis1mhkBjiPKgfe9q3P2xvgh/wujwfa+KrG2km1vQ4lt5YoVy89v2OPVT39zWV8E5F02Fmhf8AdyN80Zr3r4f6rJYXMci+WxxgA9GB619VktCFXCezqGGIjFtM+E4fGclr4amsbhlfT1gaN93BwRivlm0tV1qaTR4332dvfG5dh2HH8/6V9t/8FM/gHN8JfD+peONFZW0PXJtktug2mymYHPTjYSODxy1fEXw2tvsmk3E7cvIxJBr854wqTo144apvHX5M8PMaidaNM6u9uX1q/jhztjiG0KOgA6VsWt0dNRbe3HmTTYAx2rnNKuvvNnmu9+E/h5NU1AX0xASFxxjsK+WwNJ1Jpdzuw9nJKPU9m+BHhePwjpU15dsY45OSznBJ4zirXiTxj/burzc7bWM8MDwQK4nxr8Sm8QtHY26iK3txyQfvHpWZHqdxrM0NnbrtVwEYd/c191Vx0MPSWHof8Oe3TjH7R1Gp65ceK7yPTdPTdGo+Z+oBPT+te7fBT4bJoOn213dKVW3TJLcEGuV/Z7+ECwQySTZZcgs4HT3/AA/xrrPiH8R1gmj02z2rHC4hBVvmbHevSynBzX+2Yv5I3vyq0Tr31VvHuqw2sLbobdxgJ9a+Z/26o/s37SzR8q0ujy4XuCEQ4/SvqL9nvRtkE11JjdnjNfNP7fBg/wCGq/DrZ3G4tZUfJ4JMIr2M+k3gfave6/M+U4gpt4Kpd/I/Wj9gHX7fxZ+zb8P/ABpeKJL/AMK6DY2mlqzERi5lka3O4d8BUNVv+CiN3qX7UX7Hvxe03S9NkntdJWKNbwSfvri4inVmGP4V25OMfjXHf8EnfHVin7I3g3w/rNvNNp3ixLvTIpk+7bTQXMzBmJ4BIZAp9RX2x4x8AW9r8Kdes4FhaPULGVZ5Y4tjO6xswdh/G5xy3FfLOok3KWt7WfRLr+p+AOnVWNc/sPb11vf8DU/YS1KPWf2KfhPdRtHtm8KaeTgd/IQH9c16oz4+7jnj614n/wAE2dQF1+wd8L2Ufc0dYTjplGZf6dK9ukOV3f5Ffn9ZWqyt0bProaxQ0789BQg2gk01hmOjf/8AqzXPfUfKxO/T8aR17imlmZf8KepyK6jmMzxvqC6X4H1idn2+XYy5b0+Uiv53dX1fzvHOpfM3+vkJ9Opr98P2rfEv/CJfs6eKr4sI/LtNobHqyiv5+b1vsfjfU42b/WzO2Pqc12YWnzJtH6NwLJxVRryNj+01t0K7mAxztOKy9aY3EfzfxEYNEjuQ38Rx+lVrqUsPmZtuM4+ldHKr3P0T20nujCvy0d15TKApPpnOaw79VsbtbhM46EeorXursNPtw5Vm6njv6Vmawu6MY9eBUyi9kVGpf3rFTU7f+29Oa4i2rKuTnoWxXNDVba5O3aysvDAjvWpZXjJM8JbbuJK8dTWR4r01pirwssdx6jgGiMnytM5sRN3547Gbr2oNZWbLJ+8UD8hXn/iq4juEaSPjjGMdK27/AFOVJXhuW2svG09653xCfOi3Q/K3pXn1qieiPnM0rc6dv+GK/wAGvGv/AAiXj63Zy3lrJjHbB4/XNe1fEX40SXdq8C7o4VjwAOBn1/lXy/f3jWd6sg+Vgcg11fifxi154XtJg7MWh2/Vhx/SuFVpU4uMTny3OPY4ecHutjE8feMpvEOrCBZJJOSevSuy+APgGbxd450u1aLKrMssrHoEX5j+gqr8Jfg1cPA1/qsGZLgB4lY8gH/9dfT/AMFvAtp4Q8OXF+sKwzSIY0cjkA1pQoubUmdGW5TXxVT6ziNEaOv3Jur2VRn93hTz044qnZM0MjtGzKFOM56VJHM1zcTb2RjjBIP61Ve0c3TBA5BbpnrivrsLCyuz6ao4r3I9DRW/mmH7uZhtHOR1qaxvJBMzSEMnfaen4VBZaZK43LE2OhHvW1aaNIjNtiVdwwwx0rujUSehjySZVtreSd9yr/rCcc9a07eymmCkNtYY6dqv2Gj+SsbKoyOCPWt6DRYZoWPluV6ntiuqN5alxpxMeyjkRl+9tXgn1q9b2KSxbTHvPv3rUh8P/uo9v8Xyhs9B1obRfJb92PmX+PNdkeZJByK3crxaJHKDlfvKPlI6Y70CxjXaojG4A7c9+tXPKkgG1j8xPLg0Odn3lJZeeD0rqUmZOBk6dplvqMzxtjbuIAIPBFS3/hKNJljKZbdheMjHpWhLB5kim3kCzMo5dvlkepFtr68iRoVbzFOx1bqj1hKHMzTlW6OdtvDVnpl1NJdWkJ4wAU3AYB56e9eUfGnwf/xafUtQWb/RthRByRESegBr2i5vtU0iOZrjcAU25dCyr+VeF/Hu91ZvhveR3Nx/opQMqKh2v7nIrzMyoqNGT8jlxEv3M/R/kfOGmwrY6hEzqzxyLw3cV9N/A7WdHsfD1qurWbPGygwTquSnb+tfNegKz6mAHzGIyPpmvq79mma31TTLXTtQhaa3jizF8v3vXBrxMji3PQ+H4VlFYyT8jp7Hw7Y3nhDULmza4b98xiLNtzjkcAmue0XxJd+HrtlLT+m0HhcV6dpOhadbw339mwx2qrKzL5kfX5RnJHvmuc8ReA766sPtCrbzlupi6/iK+srYeaipU910PvObXQ6Tw78VGmW3hmcyOQMBlGTW5J4ksr4HzF8llOGKruB9BXiVxpmoaepk+bMbDGO1dHo/iKQycyMCODvxz+FOnmU/hqI0jTXLqdvqOlWerFo1aMrJwCw+7xXMaz4Dkspo2tWXrlW7+39acL7eyssjNj7wB6U+61WaBYwrFRk7QeaqryVLOxUbpWO6+GWqyLBHAzM82MnPAyDzXWajcLmTcu1mH1ryXwj41W01FY5NqkZGcHJr0zTtUW9tNzMjKy+vNfQYKsnS5Wzl5PesZ95F/pca+XldpJHqKZFatIrbM7hzgHpVq9iVgoQqpbpuIqvGwTcCq7lGCUFF9TVU+X4mTKWtxvaRvn4XPINbb2LXOlRMv+rYbgQMEVmxoqwMGUA4yD2Wtu3fzfD8K/MzIdoY9hXdh5WkjLeLPPvG+kyz7mH3SpU+/pXlGuaPJBdQscRFG+bn71e8+I9NkuI2jk/u8Y64FeV+N9LaGb5Vbdn+L05rx82w3M+ZB5Gp8LomSF5FkG0MDjb+FeweG52hnWP5mCjcCf4a8e8BXDWlkFC88bhnt716VoWqRyzDbu34wwz0r1sn5oU1FGckro+df+Cof7S66Nqn/CATrIbHVNI82VSfkMpJKHHsQv5V8OeFNQ8rQWj/ANsjI719af8ABY34VTah4k8N+JIo/wB2+mrau69N4Zzz74FfGvhuUx2yQKDtj5bPrX5PxrWrTzN06nTb0Pj8bXqLFty26eh6B4T0yS+kj+6ytzXcTa0NC09beFth2ndt7muT0O4+w2CsvyyFRtAFa2j6W2oss11IVXO45btXjUajprlp7v8AA9zBR5ad11Nbw3FNr955cLZyMnP+Ne3fAr4cm61O2jVY5pN+Hf3rx/wv4qWDVVt9LjAUD94Sv3q+qPCV9b/Dj4U/25Kiw3D2+Ydw58wjqK+iyHCRxFTml9nVvoe1Q5be7qzU+LPj21+F2lx6bCSt0V3SGPgH2rg/hfoF34n1NL2Vg0bMSAeTnPWvL9S8T33xP8VSTT3M1wWwMk/pX0x8I/Dy6NpFpvTb5agsfWvq8LiJYzEpQ+GJ0SqJbnonglG0yy2/6ticYHrXyP8A8FBBJB8ffDt0kZ3tLhSHzkbBmvryGJZrJpF3b1kCj8e9fIP7c2m6pqfxTsWtbdmk0sNN5mzhlVQXI+ign8K9LiaXJlzUdXp+Z4edR58HUS7H3h/wSk/aS8BaL+x3H4X8VXsn22PxBeIbX7JJIuGZXUhwu0HLZHPBr7y+HHxkk07w1eafqU2p6hY6jby/2dcXtsqvbgRsACylt4weWY56V+KX7LH/AAVZj/Zt/Z6HgGPR7LUo31htZiuCqMk7MULRuGYcDZ0x3r7B/ZP/AOC83hvW9a0zwz4/8N2+l+FfKe1juLXc7/MABu3ORjj+HpXydOrRlho82r/I/EJZfXVVStoj71/4JE602tfsIeHonkLy6XqWpWZbsQt7NjH4Yr6T++59v1r5G/4I2+JdLv8A4CeMtP0afz9EsPGOqHTm3Fgbdrh2Q5PJ+Vh1r65DbhXxOYU3DETitr3/ABPV5VFId1pvlr/k0oPzUorz7aku5WV8BfenIcv1qNY2LD7tShsjnGV6V2cpyngf/BTbxAPD37HniRvMC/aJIYFOcZy4P9K/Cr4lO2h/FblSI522nPvX7O/8FmNdbSf2SraBfvX2swIPoEcn+lfjr+0DpDyadFrS/M1vJvx7KxU/pXTg6nK3E/UeC6LWDlW6NlK9kDjbEzejH0FZj3clvdNGzNtbIQnuPWnW+pIyxyqrFZQG+lQ668lrGWVlOOhP610yXU+8p7WZQvN1td5wr7hwSOlZlzKsj5dCWY8Vcvblrq3VowFkXq1Z99e4uAjMVwPvAcVVlbmM3eJg6wy28zSIG/dtnH41n+KpX1PS45rfhj/d6ir+tFSqq3zZ54rF06VoJmtCy+W2Wz/drlqXTu9hNRceTZs4bUruPUmeO64uFbCv0KmuX1e9m0iVobjDbuVf+Fq6Tx1YfZNTkkxt3NjJrmtWlE9r5Uy74z0INefVldnxeYXTa6o5HxQisu+Ns98ZrufgR8Of+FhaVBdXvmf2fp07BgOkh64+ma4S+0yafVIbSMBmupRFE/qScDNfVPwn8BHwZ4FsdMVdzY3XBHV2Y5P5Z/Ss6NFzqJ9DHIcEsRivf+Fav1NfwJ4aPiHUfL2Yhj+XAHRfWvQ/FVymk6N9hgVFSMBVPrU/hzQofCtqvkssjSrl8dq5zxjqzNcusihdp6Zr1qajE/Q5XUbIZo+hTXoeRdvTnFbGk+HppXUFNuW4z/FWF4f8ZfZovLCp+7ORz1rotO8ex3M0SjaWXPI617VPEU+WzZx8sr6m5H4eWxh+VvfJPWrUtlKiLIBzJUMHiEX1tGrBWVckH0q4dQGRtYsGxnHauiEYtXTNI1orRojWZoVwGAIPethZmltCq/KwAJwetZ0c/nII9qlcklz/AA1b8xIoW+6pcjmu6i2tDKNnqaVtIV09XZwWDgAVYF4oUbdpA4I9jWI1+1vGFJXy+xzSvqEm3cnb72f4q6/aaDSdtDXjliuZlVuGbJI7H0qWW3hljO4qnbjviuZs/EOLoltqtjauexqxJ4jLnazR5U8471vCWtiG3szUuLTfEyrtVnPHGCO4IFTWvmXiySm4khvo1XIAO24A9fRh6965e88c+VN8p8zbxg1lt8QWtrmaKMhN2D1yK1Tindk81m0dpqesalHo907TWs0O3LI0PXtnr1+lfPn7SWoahF8PJreZ4/s7Ip2iLa3P15r0/wASzzar4euLq3utyyEJKmM4bIPA7ivIv2lNI1R/AklxPtaFUVInRSAee9eZnkkqD5UcuKTWFnJ9mfPekxNZ6guwhvMi3Dnjr3FfVP7Pk2oad4Xt76CaFgycB4C3kH0HOOee1fKvhyY/2pGoUbxGQcjrzX1D+yF4sjW8uNPuFXylVcfNz9RXzvD7/e8tz4Hhl8uLal2PUrJL680jWriPUHjumdVW3W3KxksoOQT0JzW7oEF5pkMdtM23zUyWI4b/AAqOLxvp+i+JNatbpfMkkuI3hkHRQIk6it23ubHVghhu0+7uwxHt3r7jmUXe/vH6HGNzltd8JSOm2NmbcxYoB7etcXq/hy6sbzJjkj28nNe3QaWjbZGZXX7wIPNV9Y8Jx65Ekkw4UELnilWwEa2sdx87TPJdEv2kmj3BVbjLdiO+a6G1sl1KL9+2zdxle3pVnV/hpJFGwiLdd3zD+VU4dPvbGJl8xl29ABmuSnRdOXLJG0npzIpXOgTWF6swYlc4D7eldz4OvZJrNVZldl4HvXO2Us1xCscrLub5jk1e0QGxvwnyyKxyOa7sLHkehnLvY7G5MYiyQu4deen0qPyfN3MVZeM7R0x6mord1a3Lso24win8K0LYGaPIDfvFwR6V6cdUJP8AmJrKBHhbc3ysOD1rc00KtjGiqeucnv2rL06L7NYhGGNx/irc0Zx5cZUoDjvXp0F70TKVmmosh1WwFzJn5SVU5VevpXn/AIx8PLKimT5Sr7cY5r06e4Hn8KMtwxri/iUpCrIw+V+OO3p+tPG0eaGgUd/eOb0Pw/HDHuVWVVYhW/viuw0zT/s93uVW2svJ4rK8Jq0ui/61GVXbOR0rqbEyNZb12JtHcfep5fTcd2V7jZwX7fPw9t/iJ+x9qFysbPfeH5UukK8llyFYH8GJr8ptLhln8RLYxKyqXDSeoWv2k1nwp/wnHwo1/RpH+XUbOVAAOQxU4/WvyG8Q+HJPAnxX1i0ZTvhITBFfn/iJg+WrTxMeqsz5XOsPJTjNbI6nTrSPcrSEhF7VV8SeKzaP9ntSvPAx1rN1vxS2lWIzgzMQqD0Jo8A+HpNf1FbiYfdfjHc96/PuZv8Ad0tE9zaNdXUKR6/+zF8O/wC3vEa/aGZYcb5XbsK7H9oT4wy65qz6HpskbaZYkQQhf4scZrjb3x23w50KSy09lNzeYLuew9KrfDbwzPruoxXEnzSyyY/OvpaWI9jh1hKO73Z72Hly2jHfqz039nr4Z/arpZZ/M2xsCSe5zX0xDaRaZZLbr2UHJ9K80+HugR+FdIUMshIOW2nvXb2mpte20bLIrLuGN3UCvvskwqw9FJ7sqt5HVeHZFFvLvaZtzhueoIHSsX41aLp+q+DryW60+ASSRtGs7D94gIw2CP7wyMehrU0ZriadvMkySR0HcVxv7QPi1rTQltlYsztkl/X/AOvXtYycKeHlOa6GKp+0fLLY8n+Bf7K3g3xl5zXmmxHyJmSP5TyD7V9LaD+wd4D8V/CeTRrjTBDG1wDDdwjbPDgdVb+nvXnn7KGiyasLh+d0kwZdvbmvrKWVNEs7OzUMxwHYE9Ca8/I8DRq0HKcU7+RjUwNBStyr7j3X/gjf8ObX4EeHdb8F2d5d31vETc+ZckGRydgycAD9K+4Nh3cDpXx7+wHJ9m+NWorn/j80/cB6Y2n+lfYm50zz1Nfl/F1GNPMXGKsrH5vnWHjQxLhDYa2M/wC1TkPy+lA/eH0oQ8Yr5e+p4/Mf/9k="/>
          <p:cNvSpPr>
            <a:spLocks noGrp="1" noChangeAspect="1" noChangeArrowheads="1"/>
          </p:cNvSpPr>
          <p:nvPr>
            <p:ph type="pic" sz="quarter" idx="10"/>
          </p:nvPr>
        </p:nvSpPr>
        <p:spPr bwMode="auto">
          <a:xfrm>
            <a:off x="354013" y="5211763"/>
            <a:ext cx="1352550" cy="1352550"/>
          </a:xfrm>
          <a:prstGeom prst="rect">
            <a:avLst/>
          </a:prstGeom>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endParaRPr lang="en-IN" dirty="0"/>
          </a:p>
        </p:txBody>
      </p:sp>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endParaRPr lang="en-US" dirty="0"/>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631765DD-2E04-4EE4-AFB7-43E328823E61}"/>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4012280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i="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Thank You</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9" name="Group 8">
            <a:extLst>
              <a:ext uri="{FF2B5EF4-FFF2-40B4-BE49-F238E27FC236}">
                <a16:creationId xmlns:a16="http://schemas.microsoft.com/office/drawing/2014/main" id="{2802A992-B18A-47D4-8497-02E7586DF58D}"/>
              </a:ext>
            </a:extLst>
          </p:cNvPr>
          <p:cNvGrpSpPr/>
          <p:nvPr userDrawn="1"/>
        </p:nvGrpSpPr>
        <p:grpSpPr>
          <a:xfrm>
            <a:off x="9437223" y="6087939"/>
            <a:ext cx="2554143" cy="587454"/>
            <a:chOff x="131177" y="5775962"/>
            <a:chExt cx="2530239" cy="581956"/>
          </a:xfrm>
        </p:grpSpPr>
        <p:pic>
          <p:nvPicPr>
            <p:cNvPr id="13" name="Picture 12">
              <a:extLst>
                <a:ext uri="{FF2B5EF4-FFF2-40B4-BE49-F238E27FC236}">
                  <a16:creationId xmlns:a16="http://schemas.microsoft.com/office/drawing/2014/main" id="{8DD61FEC-075B-4EDD-97CA-36E6F72630F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4" name="Rectangle 13">
              <a:extLst>
                <a:ext uri="{FF2B5EF4-FFF2-40B4-BE49-F238E27FC236}">
                  <a16:creationId xmlns:a16="http://schemas.microsoft.com/office/drawing/2014/main" id="{CB550E12-AA95-4B1B-A8D2-ED01E515FC43}"/>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42081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9A329F3-B4EA-403B-BD1C-FDD65D8E9D3F}"/>
              </a:ext>
            </a:extLst>
          </p:cNvPr>
          <p:cNvGrpSpPr/>
          <p:nvPr userDrawn="1"/>
        </p:nvGrpSpPr>
        <p:grpSpPr>
          <a:xfrm>
            <a:off x="10721798" y="852808"/>
            <a:ext cx="1339023" cy="407045"/>
            <a:chOff x="10721798" y="852808"/>
            <a:chExt cx="1339023" cy="407045"/>
          </a:xfrm>
        </p:grpSpPr>
        <p:pic>
          <p:nvPicPr>
            <p:cNvPr id="16" name="Picture 15">
              <a:extLst>
                <a:ext uri="{FF2B5EF4-FFF2-40B4-BE49-F238E27FC236}">
                  <a16:creationId xmlns:a16="http://schemas.microsoft.com/office/drawing/2014/main" id="{F0325C5E-F004-43A9-9277-53A0BD206A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5" name="Rectangle 14">
              <a:extLst>
                <a:ext uri="{FF2B5EF4-FFF2-40B4-BE49-F238E27FC236}">
                  <a16:creationId xmlns:a16="http://schemas.microsoft.com/office/drawing/2014/main" id="{4B63808E-204C-4894-A747-B51DDC7425C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userDrawn="1">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1D3064"/>
              </a:buClr>
              <a:buFont typeface="Wingdings 3" panose="05040102010807070707" pitchFamily="18" charset="2"/>
              <a:buChar char=""/>
              <a:defRPr sz="2400">
                <a:solidFill>
                  <a:schemeClr val="tx1"/>
                </a:solidFill>
              </a:defRPr>
            </a:lvl1pPr>
            <a:lvl2pPr marL="809625" indent="-352425" algn="just">
              <a:buClr>
                <a:srgbClr val="1D3064"/>
              </a:buClr>
              <a:buFont typeface="Wingdings 3" panose="05040102010807070707" pitchFamily="18" charset="2"/>
              <a:buChar char=""/>
              <a:defRPr sz="2000">
                <a:solidFill>
                  <a:schemeClr val="tx1"/>
                </a:solidFill>
              </a:defRPr>
            </a:lvl2pPr>
            <a:lvl3pPr marL="1143000" indent="-228600" algn="just">
              <a:buClr>
                <a:srgbClr val="1D3064"/>
              </a:buClr>
              <a:buFont typeface="Wingdings" panose="05000000000000000000" pitchFamily="2" charset="2"/>
              <a:buChar char="§"/>
              <a:defRPr sz="1800">
                <a:solidFill>
                  <a:schemeClr val="tx1"/>
                </a:solidFill>
              </a:defRPr>
            </a:lvl3pPr>
            <a:lvl4pPr algn="just">
              <a:buClr>
                <a:srgbClr val="1D3064"/>
              </a:buClr>
              <a:defRPr sz="1600">
                <a:solidFill>
                  <a:schemeClr val="tx1"/>
                </a:solidFill>
              </a:defRPr>
            </a:lvl4pPr>
            <a:lvl5pPr algn="just">
              <a:buClr>
                <a:srgbClr val="1D3064"/>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p>
        </p:txBody>
      </p:sp>
      <p:sp>
        <p:nvSpPr>
          <p:cNvPr id="19" name="Footer Placeholder 2">
            <a:extLst>
              <a:ext uri="{FF2B5EF4-FFF2-40B4-BE49-F238E27FC236}">
                <a16:creationId xmlns:a16="http://schemas.microsoft.com/office/drawing/2014/main" id="{59055D82-7978-44A5-82D1-0A4E00B382BF}"/>
              </a:ext>
            </a:extLst>
          </p:cNvPr>
          <p:cNvSpPr txBox="1">
            <a:spLocks/>
          </p:cNvSpPr>
          <p:nvPr userDrawn="1"/>
        </p:nvSpPr>
        <p:spPr>
          <a:xfrm>
            <a:off x="3364394" y="6604000"/>
            <a:ext cx="5463209"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#2301CS201 (OOP)  Unit 04 – </a:t>
            </a:r>
            <a:r>
              <a:rPr lang="en-IN"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Exception Handling</a:t>
            </a:r>
            <a:r>
              <a:rPr lang="en-IN" sz="1200" kern="1200" baseline="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 and Package</a:t>
            </a:r>
            <a:endParaRPr lang="en-US" dirty="0">
              <a:solidFill>
                <a:schemeClr val="tx1"/>
              </a:solidFill>
              <a:latin typeface="Roboto Condensed Light" panose="02000000000000000000" pitchFamily="2" charset="0"/>
              <a:ea typeface="Roboto Condensed Light" panose="02000000000000000000" pitchFamily="2" charset="0"/>
            </a:endParaRPr>
          </a:p>
        </p:txBody>
      </p:sp>
      <p:sp>
        <p:nvSpPr>
          <p:cNvPr id="5" name="TextBox 4"/>
          <p:cNvSpPr txBox="1"/>
          <p:nvPr userDrawn="1"/>
        </p:nvSpPr>
        <p:spPr>
          <a:xfrm>
            <a:off x="6334539" y="1444487"/>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Tree>
    <p:extLst>
      <p:ext uri="{BB962C8B-B14F-4D97-AF65-F5344CB8AC3E}">
        <p14:creationId xmlns:p14="http://schemas.microsoft.com/office/powerpoint/2010/main" val="3466633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19E228D-B2BD-4EFA-9FE9-86D81DDC600E}"/>
              </a:ext>
            </a:extLst>
          </p:cNvPr>
          <p:cNvGrpSpPr/>
          <p:nvPr userDrawn="1"/>
        </p:nvGrpSpPr>
        <p:grpSpPr>
          <a:xfrm>
            <a:off x="10721797" y="6047527"/>
            <a:ext cx="1339023" cy="407045"/>
            <a:chOff x="10721798" y="852808"/>
            <a:chExt cx="1339023" cy="407045"/>
          </a:xfrm>
        </p:grpSpPr>
        <p:pic>
          <p:nvPicPr>
            <p:cNvPr id="25" name="Picture 2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defTabSz="914400" rtl="0" eaLnBrk="1" latinLnBrk="0" hangingPunct="1">
              <a:lnSpc>
                <a:spcPct val="90000"/>
              </a:lnSpc>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1pPr>
            <a:lvl2pPr marL="809625" indent="-352425" algn="just" defTabSz="914400" rtl="0" eaLnBrk="1" latinLnBrk="0" hangingPunct="1">
              <a:lnSpc>
                <a:spcPct val="90000"/>
              </a:lnSpc>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2pPr>
            <a:lvl3pPr marL="1143000" indent="-228600" algn="just" defTabSz="914400" rtl="0" eaLnBrk="1" latinLnBrk="0" hangingPunct="1">
              <a:lnSpc>
                <a:spcPct val="90000"/>
              </a:lnSpc>
              <a:buClr>
                <a:srgbClr val="1D3064"/>
              </a:buClr>
              <a:buFont typeface="Wingdings" panose="05000000000000000000" pitchFamily="2" charset="2"/>
              <a:buChar char="§"/>
              <a:defRPr lang="en-US" sz="2400" kern="1200" dirty="0" smtClean="0">
                <a:solidFill>
                  <a:schemeClr val="tx1"/>
                </a:solidFill>
                <a:latin typeface="+mn-lt"/>
                <a:ea typeface="+mn-ea"/>
                <a:cs typeface="+mn-cs"/>
              </a:defRPr>
            </a:lvl3pPr>
            <a:lvl4pPr algn="just" defTabSz="914400" rtl="0" eaLnBrk="1" latinLnBrk="0" hangingPunct="1">
              <a:lnSpc>
                <a:spcPct val="90000"/>
              </a:lnSpc>
              <a:buClr>
                <a:srgbClr val="1D3064"/>
              </a:buClr>
              <a:defRPr lang="en-US" sz="2400" kern="1200" dirty="0" smtClean="0">
                <a:solidFill>
                  <a:schemeClr val="tx1"/>
                </a:solidFill>
                <a:latin typeface="+mn-lt"/>
                <a:ea typeface="+mn-ea"/>
                <a:cs typeface="+mn-cs"/>
              </a:defRPr>
            </a:lvl4pPr>
            <a:lvl5pPr algn="just" defTabSz="914400" rtl="0" eaLnBrk="1" latinLnBrk="0" hangingPunct="1">
              <a:lnSpc>
                <a:spcPct val="90000"/>
              </a:lnSpc>
              <a:buClr>
                <a:srgbClr val="1D3064"/>
              </a:buClr>
              <a:defRPr lang="en-US" sz="24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p>
        </p:txBody>
      </p:sp>
      <p:sp>
        <p:nvSpPr>
          <p:cNvPr id="21" name="TextBox 20"/>
          <p:cNvSpPr txBox="1"/>
          <p:nvPr userDrawn="1"/>
        </p:nvSpPr>
        <p:spPr>
          <a:xfrm>
            <a:off x="6542740" y="1222346"/>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
        <p:nvSpPr>
          <p:cNvPr id="19" name="Footer Placeholder 2">
            <a:extLst>
              <a:ext uri="{FF2B5EF4-FFF2-40B4-BE49-F238E27FC236}">
                <a16:creationId xmlns:a16="http://schemas.microsoft.com/office/drawing/2014/main" id="{59055D82-7978-44A5-82D1-0A4E00B382BF}"/>
              </a:ext>
            </a:extLst>
          </p:cNvPr>
          <p:cNvSpPr txBox="1">
            <a:spLocks/>
          </p:cNvSpPr>
          <p:nvPr userDrawn="1"/>
        </p:nvSpPr>
        <p:spPr>
          <a:xfrm>
            <a:off x="3364394" y="6604000"/>
            <a:ext cx="5463209"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#2305CS102 (OOP)  Unit 04 – </a:t>
            </a:r>
            <a:r>
              <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Package, Exception Handling and Multithreading</a:t>
            </a:r>
          </a:p>
        </p:txBody>
      </p:sp>
    </p:spTree>
    <p:extLst>
      <p:ext uri="{BB962C8B-B14F-4D97-AF65-F5344CB8AC3E}">
        <p14:creationId xmlns:p14="http://schemas.microsoft.com/office/powerpoint/2010/main" val="420276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E04132C-088A-4457-A3C3-1DC6427585FC}"/>
              </a:ext>
            </a:extLst>
          </p:cNvPr>
          <p:cNvGrpSpPr/>
          <p:nvPr userDrawn="1"/>
        </p:nvGrpSpPr>
        <p:grpSpPr>
          <a:xfrm>
            <a:off x="131179" y="6047527"/>
            <a:ext cx="1339023" cy="407045"/>
            <a:chOff x="10721798" y="852808"/>
            <a:chExt cx="1339023" cy="407045"/>
          </a:xfrm>
        </p:grpSpPr>
        <p:pic>
          <p:nvPicPr>
            <p:cNvPr id="25" name="Picture 24">
              <a:extLst>
                <a:ext uri="{FF2B5EF4-FFF2-40B4-BE49-F238E27FC236}">
                  <a16:creationId xmlns:a16="http://schemas.microsoft.com/office/drawing/2014/main" id="{B49C31A0-0173-45C3-B715-F73A797EA6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p>
        </p:txBody>
      </p:sp>
      <p:sp>
        <p:nvSpPr>
          <p:cNvPr id="19" name="TextBox 18"/>
          <p:cNvSpPr txBox="1"/>
          <p:nvPr userDrawn="1"/>
        </p:nvSpPr>
        <p:spPr>
          <a:xfrm>
            <a:off x="6502984" y="880013"/>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
        <p:nvSpPr>
          <p:cNvPr id="22" name="Footer Placeholder 2">
            <a:extLst>
              <a:ext uri="{FF2B5EF4-FFF2-40B4-BE49-F238E27FC236}">
                <a16:creationId xmlns:a16="http://schemas.microsoft.com/office/drawing/2014/main" id="{59055D82-7978-44A5-82D1-0A4E00B382BF}"/>
              </a:ext>
            </a:extLst>
          </p:cNvPr>
          <p:cNvSpPr txBox="1">
            <a:spLocks/>
          </p:cNvSpPr>
          <p:nvPr userDrawn="1"/>
        </p:nvSpPr>
        <p:spPr>
          <a:xfrm>
            <a:off x="3364394" y="6604000"/>
            <a:ext cx="5463209"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#2305CS102 (OOP)  Unit 04 – </a:t>
            </a:r>
            <a:r>
              <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Package, Exception Handling and Multithreading</a:t>
            </a:r>
          </a:p>
        </p:txBody>
      </p:sp>
    </p:spTree>
    <p:extLst>
      <p:ext uri="{BB962C8B-B14F-4D97-AF65-F5344CB8AC3E}">
        <p14:creationId xmlns:p14="http://schemas.microsoft.com/office/powerpoint/2010/main" val="34686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7" name="Group 16">
            <a:extLst>
              <a:ext uri="{FF2B5EF4-FFF2-40B4-BE49-F238E27FC236}">
                <a16:creationId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18" name="Picture 17">
              <a:extLst>
                <a:ext uri="{FF2B5EF4-FFF2-40B4-BE49-F238E27FC236}">
                  <a16:creationId xmlns:a16="http://schemas.microsoft.com/office/drawing/2014/main" id="{538C9597-8AB6-41B2-8903-FB3D0B47ADD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userDrawn="1"/>
        </p:nvSpPr>
        <p:spPr>
          <a:xfrm>
            <a:off x="6502984" y="880013"/>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1AA5C57A-F840-488A-AACF-E658D398FCEC}"/>
              </a:ext>
            </a:extLst>
          </p:cNvPr>
          <p:cNvGrpSpPr/>
          <p:nvPr userDrawn="1"/>
        </p:nvGrpSpPr>
        <p:grpSpPr>
          <a:xfrm>
            <a:off x="10304203" y="212531"/>
            <a:ext cx="1649043" cy="501287"/>
            <a:chOff x="10721798" y="852808"/>
            <a:chExt cx="1339023" cy="407045"/>
          </a:xfrm>
        </p:grpSpPr>
        <p:pic>
          <p:nvPicPr>
            <p:cNvPr id="15" name="Picture 14">
              <a:extLst>
                <a:ext uri="{FF2B5EF4-FFF2-40B4-BE49-F238E27FC236}">
                  <a16:creationId xmlns:a16="http://schemas.microsoft.com/office/drawing/2014/main" id="{1B8F12B0-F30C-4955-8E3F-625C9D2A7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8508BA0B-FE99-4953-98B0-D2708C070068}"/>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Date Placeholder 1">
            <a:extLst>
              <a:ext uri="{FF2B5EF4-FFF2-40B4-BE49-F238E27FC236}">
                <a16:creationId xmlns:a16="http://schemas.microsoft.com/office/drawing/2014/main" id="{F2FD45BD-9964-4102-8DE9-72CDDDD20A49}"/>
              </a:ext>
            </a:extLst>
          </p:cNvPr>
          <p:cNvSpPr txBox="1">
            <a:spLocks/>
          </p:cNvSpPr>
          <p:nvPr userDrawn="1"/>
        </p:nvSpPr>
        <p:spPr>
          <a:xfrm>
            <a:off x="924339" y="6602874"/>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p>
        </p:txBody>
      </p:sp>
      <p:cxnSp>
        <p:nvCxnSpPr>
          <p:cNvPr id="13" name="Straight Connector 12">
            <a:extLst>
              <a:ext uri="{FF2B5EF4-FFF2-40B4-BE49-F238E27FC236}">
                <a16:creationId xmlns:a16="http://schemas.microsoft.com/office/drawing/2014/main" id="{86C86632-7EFD-4A64-85B1-0CE7D13E0C97}"/>
              </a:ext>
            </a:extLst>
          </p:cNvPr>
          <p:cNvCxnSpPr/>
          <p:nvPr userDrawn="1"/>
        </p:nvCxnSpPr>
        <p:spPr>
          <a:xfrm>
            <a:off x="86139" y="6605125"/>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6502984" y="880013"/>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
        <p:nvSpPr>
          <p:cNvPr id="20" name="Footer Placeholder 2">
            <a:extLst>
              <a:ext uri="{FF2B5EF4-FFF2-40B4-BE49-F238E27FC236}">
                <a16:creationId xmlns:a16="http://schemas.microsoft.com/office/drawing/2014/main" id="{59055D82-7978-44A5-82D1-0A4E00B382BF}"/>
              </a:ext>
            </a:extLst>
          </p:cNvPr>
          <p:cNvSpPr txBox="1">
            <a:spLocks/>
          </p:cNvSpPr>
          <p:nvPr userDrawn="1"/>
        </p:nvSpPr>
        <p:spPr>
          <a:xfrm>
            <a:off x="3364394" y="6604000"/>
            <a:ext cx="5463209"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#2305CS102 (OOP)  Unit 04 – </a:t>
            </a:r>
            <a:r>
              <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Package, Exception Handling and Multithreading</a:t>
            </a:r>
          </a:p>
        </p:txBody>
      </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Swati R Sharma</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15" name="Picture 14">
              <a:extLst>
                <a:ext uri="{FF2B5EF4-FFF2-40B4-BE49-F238E27FC236}">
                  <a16:creationId xmlns:a16="http://schemas.microsoft.com/office/drawing/2014/main" id="{538C9597-8AB6-41B2-8903-FB3D0B47AD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userDrawn="1"/>
        </p:nvSpPr>
        <p:spPr>
          <a:xfrm>
            <a:off x="6502984" y="880013"/>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
        <p:nvSpPr>
          <p:cNvPr id="20" name="Footer Placeholder 2">
            <a:extLst>
              <a:ext uri="{FF2B5EF4-FFF2-40B4-BE49-F238E27FC236}">
                <a16:creationId xmlns:a16="http://schemas.microsoft.com/office/drawing/2014/main" id="{59055D82-7978-44A5-82D1-0A4E00B382BF}"/>
              </a:ext>
            </a:extLst>
          </p:cNvPr>
          <p:cNvSpPr txBox="1">
            <a:spLocks/>
          </p:cNvSpPr>
          <p:nvPr userDrawn="1"/>
        </p:nvSpPr>
        <p:spPr>
          <a:xfrm>
            <a:off x="3364394" y="6604000"/>
            <a:ext cx="5463209"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#2305CS102 (OOP)  Unit 04 – </a:t>
            </a:r>
            <a:r>
              <a:rPr lang="en-US" sz="1200" kern="1200" dirty="0">
                <a:solidFill>
                  <a:schemeClr val="tx1">
                    <a:lumMod val="90000"/>
                    <a:lumOff val="10000"/>
                  </a:schemeClr>
                </a:solidFill>
                <a:latin typeface="Roboto Condensed Light" panose="02000000000000000000" pitchFamily="2" charset="0"/>
                <a:ea typeface="Roboto Condensed Light" panose="02000000000000000000" pitchFamily="2" charset="0"/>
                <a:cs typeface="+mn-cs"/>
              </a:rPr>
              <a:t>Package, Exception Handling and Multithreading</a:t>
            </a:r>
          </a:p>
        </p:txBody>
      </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
        <p:nvSpPr>
          <p:cNvPr id="2" name="TextBox 1"/>
          <p:cNvSpPr txBox="1"/>
          <p:nvPr userDrawn="1"/>
        </p:nvSpPr>
        <p:spPr>
          <a:xfrm>
            <a:off x="6502984" y="880013"/>
            <a:ext cx="2183611" cy="200055"/>
          </a:xfrm>
          <a:prstGeom prst="rect">
            <a:avLst/>
          </a:prstGeom>
          <a:noFill/>
        </p:spPr>
        <p:txBody>
          <a:bodyPr wrap="none" rtlCol="0">
            <a:spAutoFit/>
          </a:bodyPr>
          <a:lstStyle/>
          <a:p>
            <a:r>
              <a:rPr lang="en-US" sz="700" dirty="0">
                <a:solidFill>
                  <a:schemeClr val="bg1"/>
                </a:solidFill>
              </a:rPr>
              <a:t>OOP Java is the easiest, scoring and my favorite subject</a:t>
            </a:r>
            <a:endParaRPr lang="en-IN" sz="700" dirty="0">
              <a:solidFill>
                <a:schemeClr val="bg1"/>
              </a:solidFill>
            </a:endParaRPr>
          </a:p>
        </p:txBody>
      </p:sp>
    </p:spTree>
    <p:extLst>
      <p:ext uri="{BB962C8B-B14F-4D97-AF65-F5344CB8AC3E}">
        <p14:creationId xmlns:p14="http://schemas.microsoft.com/office/powerpoint/2010/main" val="3312311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1177236" y="1556372"/>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10/15/2024</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73" r:id="rId8"/>
    <p:sldLayoutId id="2147483691" r:id="rId9"/>
    <p:sldLayoutId id="2147483682" r:id="rId10"/>
    <p:sldLayoutId id="214748369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a:xfrm>
            <a:off x="559489" y="1122364"/>
            <a:ext cx="8741674" cy="2578780"/>
          </a:xfrm>
        </p:spPr>
        <p:txBody>
          <a:bodyPr/>
          <a:lstStyle/>
          <a:p>
            <a:r>
              <a:rPr lang="en-US" dirty="0"/>
              <a:t>Unit-4</a:t>
            </a:r>
            <a:br>
              <a:rPr lang="en-IN" dirty="0"/>
            </a:br>
            <a:br>
              <a:rPr lang="en-IN" dirty="0"/>
            </a:br>
            <a:endParaRPr lang="en-US" sz="6000" b="0" dirty="0">
              <a:latin typeface="Roboto Condensed Light" panose="02000000000000000000" pitchFamily="2" charset="0"/>
              <a:ea typeface="Roboto Condensed Light" panose="02000000000000000000" pitchFamily="2" charset="0"/>
            </a:endParaRPr>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a:t>swati.sharma@darshan.ac.in</a:t>
            </a:r>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endParaRPr lang="en-US" dirty="0"/>
          </a:p>
        </p:txBody>
      </p:sp>
      <p:sp>
        <p:nvSpPr>
          <p:cNvPr id="5" name="Text Placeholder 4">
            <a:extLst>
              <a:ext uri="{FF2B5EF4-FFF2-40B4-BE49-F238E27FC236}">
                <a16:creationId xmlns:a16="http://schemas.microsoft.com/office/drawing/2014/main" id="{B786D614-6447-4787-8025-9C902A1B7344}"/>
              </a:ext>
            </a:extLst>
          </p:cNvPr>
          <p:cNvSpPr>
            <a:spLocks noGrp="1"/>
          </p:cNvSpPr>
          <p:nvPr>
            <p:ph type="body" sz="quarter" idx="13"/>
          </p:nvPr>
        </p:nvSpPr>
        <p:spPr/>
        <p:txBody>
          <a:bodyPr/>
          <a:lstStyle/>
          <a:p>
            <a:r>
              <a:rPr lang="en-US" dirty="0"/>
              <a:t>Computer Engineering Department</a:t>
            </a:r>
          </a:p>
        </p:txBody>
      </p:sp>
      <p:sp>
        <p:nvSpPr>
          <p:cNvPr id="6" name="Text Placeholder 5">
            <a:extLst>
              <a:ext uri="{FF2B5EF4-FFF2-40B4-BE49-F238E27FC236}">
                <a16:creationId xmlns:a16="http://schemas.microsoft.com/office/drawing/2014/main" id="{1F7AB9BC-FE08-46B2-A19C-803CB5DF0CD1}"/>
              </a:ext>
            </a:extLst>
          </p:cNvPr>
          <p:cNvSpPr>
            <a:spLocks noGrp="1"/>
          </p:cNvSpPr>
          <p:nvPr>
            <p:ph type="body" sz="quarter" idx="14"/>
          </p:nvPr>
        </p:nvSpPr>
        <p:spPr/>
        <p:txBody>
          <a:bodyPr/>
          <a:lstStyle/>
          <a:p>
            <a:r>
              <a:rPr lang="en-US" dirty="0"/>
              <a:t>Prof. Swati R Sharma</a:t>
            </a:r>
          </a:p>
        </p:txBody>
      </p:sp>
      <p:sp>
        <p:nvSpPr>
          <p:cNvPr id="1027"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b="1" dirty="0"/>
              <a:t>Object-Oriented Programming</a:t>
            </a:r>
          </a:p>
          <a:p>
            <a:r>
              <a:rPr lang="en-IN" dirty="0"/>
              <a:t>2305CS102</a:t>
            </a:r>
            <a:endParaRPr lang="en-US" dirty="0">
              <a:latin typeface="Roboto Condensed Light" panose="02000000000000000000" pitchFamily="2" charset="0"/>
              <a:ea typeface="Roboto Condensed Light" panose="02000000000000000000" pitchFamily="2" charset="0"/>
            </a:endParaRPr>
          </a:p>
        </p:txBody>
      </p:sp>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2"/>
          <a:stretch>
            <a:fillRect/>
          </a:stretch>
        </p:blipFill>
        <p:spPr>
          <a:xfrm>
            <a:off x="315918" y="5156790"/>
            <a:ext cx="1425172" cy="1425172"/>
          </a:xfrm>
          <a:prstGeom prst="ellipse">
            <a:avLst/>
          </a:prstGeom>
        </p:spPr>
      </p:pic>
    </p:spTree>
    <p:extLst>
      <p:ext uri="{BB962C8B-B14F-4D97-AF65-F5344CB8AC3E}">
        <p14:creationId xmlns:p14="http://schemas.microsoft.com/office/powerpoint/2010/main" val="3935826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Exceptions</a:t>
            </a:r>
          </a:p>
        </p:txBody>
      </p:sp>
      <p:sp>
        <p:nvSpPr>
          <p:cNvPr id="3" name="Content Placeholder 2"/>
          <p:cNvSpPr>
            <a:spLocks noGrp="1"/>
          </p:cNvSpPr>
          <p:nvPr>
            <p:ph idx="1"/>
          </p:nvPr>
        </p:nvSpPr>
        <p:spPr/>
        <p:txBody>
          <a:bodyPr/>
          <a:lstStyle/>
          <a:p>
            <a:pPr marL="265113" lvl="1" indent="-265113">
              <a:spcBef>
                <a:spcPts val="1000"/>
              </a:spcBef>
              <a:buFont typeface="Wingdings 3" panose="05040102010807070707" pitchFamily="18" charset="2"/>
              <a:buChar char=""/>
            </a:pPr>
            <a:r>
              <a:rPr lang="en-US" sz="2400" dirty="0"/>
              <a:t>An exception is either checked or unchecked.</a:t>
            </a:r>
          </a:p>
          <a:p>
            <a:r>
              <a:rPr lang="en-US" b="1" dirty="0"/>
              <a:t>Checked</a:t>
            </a:r>
            <a:r>
              <a:rPr lang="en-US" dirty="0"/>
              <a:t> Exceptions</a:t>
            </a:r>
          </a:p>
          <a:p>
            <a:pPr lvl="1"/>
            <a:r>
              <a:rPr lang="en-US" dirty="0"/>
              <a:t>A checked exception either must be caught by a </a:t>
            </a:r>
            <a:r>
              <a:rPr lang="en-US" dirty="0">
                <a:solidFill>
                  <a:srgbClr val="002060"/>
                </a:solidFill>
              </a:rPr>
              <a:t>method</a:t>
            </a:r>
            <a:r>
              <a:rPr lang="en-US" dirty="0"/>
              <a:t>, or must be listed in the throws clause of any method that may throw or propagate it.</a:t>
            </a:r>
          </a:p>
          <a:p>
            <a:pPr lvl="1"/>
            <a:r>
              <a:rPr lang="en-US" dirty="0"/>
              <a:t>The compiler will issue an </a:t>
            </a:r>
            <a:r>
              <a:rPr lang="en-US" dirty="0">
                <a:solidFill>
                  <a:srgbClr val="FF0000"/>
                </a:solidFill>
              </a:rPr>
              <a:t>error</a:t>
            </a:r>
            <a:r>
              <a:rPr lang="en-US" dirty="0"/>
              <a:t> if a checked exception is not caught or asserted in a throws clause</a:t>
            </a:r>
          </a:p>
          <a:p>
            <a:pPr lvl="1"/>
            <a:r>
              <a:rPr lang="en-US" dirty="0"/>
              <a:t>Example: </a:t>
            </a:r>
            <a:r>
              <a:rPr lang="en-US" dirty="0" err="1"/>
              <a:t>IOException</a:t>
            </a:r>
            <a:r>
              <a:rPr lang="en-US" dirty="0"/>
              <a:t>, </a:t>
            </a:r>
            <a:r>
              <a:rPr lang="en-US" dirty="0" err="1"/>
              <a:t>SQLException</a:t>
            </a:r>
            <a:r>
              <a:rPr lang="en-US" dirty="0"/>
              <a:t> etc… </a:t>
            </a:r>
          </a:p>
          <a:p>
            <a:r>
              <a:rPr lang="en-US" b="1" dirty="0"/>
              <a:t>Unchecked</a:t>
            </a:r>
            <a:r>
              <a:rPr lang="en-US" dirty="0"/>
              <a:t> Exceptions</a:t>
            </a:r>
          </a:p>
          <a:p>
            <a:pPr lvl="1"/>
            <a:r>
              <a:rPr lang="en-US" dirty="0"/>
              <a:t>An unchecked exception does not require explicit handling, though it could be processed using try catch.</a:t>
            </a:r>
          </a:p>
          <a:p>
            <a:pPr lvl="1"/>
            <a:r>
              <a:rPr lang="en-US" dirty="0"/>
              <a:t>The only unchecked exceptions in Java are objects of type </a:t>
            </a:r>
            <a:r>
              <a:rPr lang="en-US" b="1" dirty="0" err="1"/>
              <a:t>RuntimeException</a:t>
            </a:r>
            <a:r>
              <a:rPr lang="en-US" dirty="0"/>
              <a:t> or any of its descendants.</a:t>
            </a:r>
          </a:p>
          <a:p>
            <a:pPr lvl="1"/>
            <a:r>
              <a:rPr lang="en-US" b="1" dirty="0"/>
              <a:t>Example</a:t>
            </a:r>
            <a:r>
              <a:rPr lang="en-US" dirty="0"/>
              <a:t>: </a:t>
            </a:r>
            <a:r>
              <a:rPr lang="en-US" dirty="0" err="1"/>
              <a:t>ArithmeticException</a:t>
            </a:r>
            <a:r>
              <a:rPr lang="en-US" dirty="0"/>
              <a:t>, </a:t>
            </a:r>
            <a:r>
              <a:rPr lang="en-US" dirty="0" err="1"/>
              <a:t>ArrayIndexOutOfBoundsException</a:t>
            </a:r>
            <a:r>
              <a:rPr lang="en-US" dirty="0"/>
              <a:t>, </a:t>
            </a:r>
            <a:r>
              <a:rPr lang="en-US" dirty="0" err="1"/>
              <a:t>NullPointerException</a:t>
            </a:r>
            <a:r>
              <a:rPr lang="en-US" dirty="0"/>
              <a:t> etc..</a:t>
            </a:r>
          </a:p>
          <a:p>
            <a:pPr lvl="1"/>
            <a:endParaRPr lang="en-US" dirty="0"/>
          </a:p>
        </p:txBody>
      </p:sp>
    </p:spTree>
    <p:extLst>
      <p:ext uri="{BB962C8B-B14F-4D97-AF65-F5344CB8AC3E}">
        <p14:creationId xmlns:p14="http://schemas.microsoft.com/office/powerpoint/2010/main" val="229894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Exception Class Hierarchy</a:t>
            </a:r>
          </a:p>
        </p:txBody>
      </p:sp>
      <p:sp>
        <p:nvSpPr>
          <p:cNvPr id="3" name="Content Placeholder 2"/>
          <p:cNvSpPr>
            <a:spLocks noGrp="1"/>
          </p:cNvSpPr>
          <p:nvPr>
            <p:ph idx="1"/>
          </p:nvPr>
        </p:nvSpPr>
        <p:spPr>
          <a:xfrm>
            <a:off x="131181" y="863444"/>
            <a:ext cx="3003151" cy="5590565"/>
          </a:xfrm>
        </p:spPr>
        <p:txBody>
          <a:bodyPr/>
          <a:lstStyle/>
          <a:p>
            <a:r>
              <a:rPr lang="en-US" dirty="0"/>
              <a:t>Classes that define exceptions are related by inheritance, forming an exception class hierarchy.</a:t>
            </a:r>
          </a:p>
          <a:p>
            <a:r>
              <a:rPr lang="en-US" dirty="0"/>
              <a:t>All error and exception classes are descendants of the </a:t>
            </a:r>
            <a:r>
              <a:rPr lang="en-US" dirty="0" err="1"/>
              <a:t>Throwable</a:t>
            </a:r>
            <a:r>
              <a:rPr lang="en-US" dirty="0"/>
              <a:t> class</a:t>
            </a:r>
          </a:p>
          <a:p>
            <a:r>
              <a:rPr lang="en-US" dirty="0"/>
              <a:t>The custom exception can be created by extending the Exception class or one of its descendants.</a:t>
            </a:r>
          </a:p>
          <a:p>
            <a:endParaRPr lang="en-US" dirty="0"/>
          </a:p>
        </p:txBody>
      </p:sp>
      <p:sp>
        <p:nvSpPr>
          <p:cNvPr id="42" name="Rectangle 41"/>
          <p:cNvSpPr/>
          <p:nvPr/>
        </p:nvSpPr>
        <p:spPr>
          <a:xfrm>
            <a:off x="3158837" y="2877301"/>
            <a:ext cx="1524000" cy="53340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Throwable</a:t>
            </a:r>
            <a:endParaRPr lang="en-US" dirty="0">
              <a:solidFill>
                <a:schemeClr val="tx1"/>
              </a:solidFill>
            </a:endParaRPr>
          </a:p>
        </p:txBody>
      </p:sp>
      <p:sp>
        <p:nvSpPr>
          <p:cNvPr id="43" name="Rectangle 42"/>
          <p:cNvSpPr/>
          <p:nvPr/>
        </p:nvSpPr>
        <p:spPr>
          <a:xfrm>
            <a:off x="4225637" y="2115301"/>
            <a:ext cx="1524000" cy="53340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Error</a:t>
            </a:r>
          </a:p>
        </p:txBody>
      </p:sp>
      <p:sp>
        <p:nvSpPr>
          <p:cNvPr id="44" name="Rectangle 43"/>
          <p:cNvSpPr/>
          <p:nvPr/>
        </p:nvSpPr>
        <p:spPr>
          <a:xfrm>
            <a:off x="4225637" y="3639301"/>
            <a:ext cx="1524000" cy="53340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Exception</a:t>
            </a:r>
          </a:p>
        </p:txBody>
      </p:sp>
      <p:sp>
        <p:nvSpPr>
          <p:cNvPr id="45" name="Rectangle 44"/>
          <p:cNvSpPr/>
          <p:nvPr/>
        </p:nvSpPr>
        <p:spPr>
          <a:xfrm>
            <a:off x="6054437" y="972301"/>
            <a:ext cx="1524000" cy="53340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LinkageError</a:t>
            </a:r>
            <a:endParaRPr lang="en-US" dirty="0">
              <a:solidFill>
                <a:schemeClr val="tx1"/>
              </a:solidFill>
            </a:endParaRPr>
          </a:p>
        </p:txBody>
      </p:sp>
      <p:sp>
        <p:nvSpPr>
          <p:cNvPr id="46" name="Rectangle 45"/>
          <p:cNvSpPr/>
          <p:nvPr/>
        </p:nvSpPr>
        <p:spPr>
          <a:xfrm>
            <a:off x="6054437" y="1581901"/>
            <a:ext cx="2362200" cy="53340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VirtualMachineError</a:t>
            </a:r>
            <a:endParaRPr lang="en-US" dirty="0">
              <a:solidFill>
                <a:schemeClr val="tx1"/>
              </a:solidFill>
            </a:endParaRPr>
          </a:p>
        </p:txBody>
      </p:sp>
      <p:sp>
        <p:nvSpPr>
          <p:cNvPr id="47" name="Rectangle 46"/>
          <p:cNvSpPr/>
          <p:nvPr/>
        </p:nvSpPr>
        <p:spPr>
          <a:xfrm>
            <a:off x="6054437" y="2191501"/>
            <a:ext cx="2362200" cy="53340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AWTError</a:t>
            </a:r>
            <a:endParaRPr lang="en-US" dirty="0">
              <a:solidFill>
                <a:schemeClr val="tx1"/>
              </a:solidFill>
            </a:endParaRPr>
          </a:p>
        </p:txBody>
      </p:sp>
      <p:sp>
        <p:nvSpPr>
          <p:cNvPr id="48" name="Rectangle 47"/>
          <p:cNvSpPr/>
          <p:nvPr/>
        </p:nvSpPr>
        <p:spPr>
          <a:xfrm>
            <a:off x="6054437" y="3410701"/>
            <a:ext cx="2362200" cy="53340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RuntimeException</a:t>
            </a:r>
            <a:endParaRPr lang="en-US" dirty="0">
              <a:solidFill>
                <a:schemeClr val="tx1"/>
              </a:solidFill>
            </a:endParaRPr>
          </a:p>
        </p:txBody>
      </p:sp>
      <p:sp>
        <p:nvSpPr>
          <p:cNvPr id="49" name="Rectangle 48"/>
          <p:cNvSpPr/>
          <p:nvPr/>
        </p:nvSpPr>
        <p:spPr>
          <a:xfrm>
            <a:off x="6054437" y="4020301"/>
            <a:ext cx="2362200" cy="53340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AWTException</a:t>
            </a:r>
            <a:endParaRPr lang="en-US" dirty="0">
              <a:solidFill>
                <a:schemeClr val="tx1"/>
              </a:solidFill>
            </a:endParaRPr>
          </a:p>
        </p:txBody>
      </p:sp>
      <p:sp>
        <p:nvSpPr>
          <p:cNvPr id="50" name="Rectangle 49"/>
          <p:cNvSpPr/>
          <p:nvPr/>
        </p:nvSpPr>
        <p:spPr>
          <a:xfrm>
            <a:off x="6054437" y="4629901"/>
            <a:ext cx="2362200" cy="53340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IOException</a:t>
            </a:r>
            <a:endParaRPr lang="en-US" dirty="0">
              <a:solidFill>
                <a:schemeClr val="tx1"/>
              </a:solidFill>
            </a:endParaRPr>
          </a:p>
        </p:txBody>
      </p:sp>
      <p:sp>
        <p:nvSpPr>
          <p:cNvPr id="51" name="Rectangle 50"/>
          <p:cNvSpPr/>
          <p:nvPr/>
        </p:nvSpPr>
        <p:spPr>
          <a:xfrm>
            <a:off x="8873837" y="1277101"/>
            <a:ext cx="2667000" cy="53340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ArithmeticException</a:t>
            </a:r>
          </a:p>
        </p:txBody>
      </p:sp>
      <p:sp>
        <p:nvSpPr>
          <p:cNvPr id="52" name="Rectangle 51"/>
          <p:cNvSpPr/>
          <p:nvPr/>
        </p:nvSpPr>
        <p:spPr>
          <a:xfrm>
            <a:off x="8873837" y="1886701"/>
            <a:ext cx="2667000" cy="53340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NullPointerException</a:t>
            </a:r>
            <a:endParaRPr lang="en-US" dirty="0">
              <a:solidFill>
                <a:schemeClr val="tx1"/>
              </a:solidFill>
            </a:endParaRPr>
          </a:p>
        </p:txBody>
      </p:sp>
      <p:sp>
        <p:nvSpPr>
          <p:cNvPr id="53" name="Rectangle 52"/>
          <p:cNvSpPr/>
          <p:nvPr/>
        </p:nvSpPr>
        <p:spPr>
          <a:xfrm>
            <a:off x="8873837" y="2496301"/>
            <a:ext cx="3276600" cy="53340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ArrayIndexOutOfBoundsException</a:t>
            </a:r>
            <a:endParaRPr lang="en-US" dirty="0">
              <a:solidFill>
                <a:schemeClr val="tx1"/>
              </a:solidFill>
            </a:endParaRPr>
          </a:p>
        </p:txBody>
      </p:sp>
      <p:sp>
        <p:nvSpPr>
          <p:cNvPr id="54" name="Rectangle 53"/>
          <p:cNvSpPr/>
          <p:nvPr/>
        </p:nvSpPr>
        <p:spPr>
          <a:xfrm>
            <a:off x="8873837" y="3105901"/>
            <a:ext cx="2971800" cy="53340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IllegalArgumentException</a:t>
            </a:r>
            <a:endParaRPr lang="en-US" dirty="0">
              <a:solidFill>
                <a:schemeClr val="tx1"/>
              </a:solidFill>
            </a:endParaRPr>
          </a:p>
        </p:txBody>
      </p:sp>
      <p:sp>
        <p:nvSpPr>
          <p:cNvPr id="55" name="Rectangle 54"/>
          <p:cNvSpPr/>
          <p:nvPr/>
        </p:nvSpPr>
        <p:spPr>
          <a:xfrm>
            <a:off x="8873837" y="4096501"/>
            <a:ext cx="2971800" cy="53340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InterruptedIOException</a:t>
            </a:r>
            <a:endParaRPr lang="en-US" dirty="0">
              <a:solidFill>
                <a:schemeClr val="tx1"/>
              </a:solidFill>
            </a:endParaRPr>
          </a:p>
        </p:txBody>
      </p:sp>
      <p:sp>
        <p:nvSpPr>
          <p:cNvPr id="56" name="Rectangle 55"/>
          <p:cNvSpPr/>
          <p:nvPr/>
        </p:nvSpPr>
        <p:spPr>
          <a:xfrm>
            <a:off x="8873837" y="4706101"/>
            <a:ext cx="2971800" cy="53340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EOFException</a:t>
            </a:r>
            <a:endParaRPr lang="en-US" dirty="0">
              <a:solidFill>
                <a:schemeClr val="tx1"/>
              </a:solidFill>
            </a:endParaRPr>
          </a:p>
        </p:txBody>
      </p:sp>
      <p:sp>
        <p:nvSpPr>
          <p:cNvPr id="57" name="Rectangle 56"/>
          <p:cNvSpPr/>
          <p:nvPr/>
        </p:nvSpPr>
        <p:spPr>
          <a:xfrm>
            <a:off x="8873837" y="5315701"/>
            <a:ext cx="2971800" cy="53340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FileNotFoundException</a:t>
            </a:r>
            <a:endParaRPr lang="en-US" dirty="0">
              <a:solidFill>
                <a:schemeClr val="tx1"/>
              </a:solidFill>
            </a:endParaRPr>
          </a:p>
        </p:txBody>
      </p:sp>
      <p:cxnSp>
        <p:nvCxnSpPr>
          <p:cNvPr id="58" name="Shape 21"/>
          <p:cNvCxnSpPr>
            <a:stCxn id="42" idx="0"/>
            <a:endCxn id="43" idx="1"/>
          </p:cNvCxnSpPr>
          <p:nvPr/>
        </p:nvCxnSpPr>
        <p:spPr>
          <a:xfrm rot="5400000" flipH="1" flipV="1">
            <a:off x="3825587" y="2477251"/>
            <a:ext cx="495300" cy="3048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hape 23"/>
          <p:cNvCxnSpPr>
            <a:stCxn id="42" idx="2"/>
            <a:endCxn id="44" idx="1"/>
          </p:cNvCxnSpPr>
          <p:nvPr/>
        </p:nvCxnSpPr>
        <p:spPr>
          <a:xfrm rot="16200000" flipH="1">
            <a:off x="3825587" y="3505951"/>
            <a:ext cx="495300" cy="3048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3" idx="3"/>
            <a:endCxn id="45" idx="1"/>
          </p:cNvCxnSpPr>
          <p:nvPr/>
        </p:nvCxnSpPr>
        <p:spPr>
          <a:xfrm flipV="1">
            <a:off x="5749637" y="1239001"/>
            <a:ext cx="304800" cy="11430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43" idx="3"/>
            <a:endCxn id="46" idx="1"/>
          </p:cNvCxnSpPr>
          <p:nvPr/>
        </p:nvCxnSpPr>
        <p:spPr>
          <a:xfrm flipV="1">
            <a:off x="5749637" y="1848601"/>
            <a:ext cx="304800" cy="5334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43" idx="3"/>
            <a:endCxn id="47" idx="1"/>
          </p:cNvCxnSpPr>
          <p:nvPr/>
        </p:nvCxnSpPr>
        <p:spPr>
          <a:xfrm>
            <a:off x="5749637" y="2382001"/>
            <a:ext cx="304800" cy="762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44" idx="3"/>
            <a:endCxn id="48" idx="1"/>
          </p:cNvCxnSpPr>
          <p:nvPr/>
        </p:nvCxnSpPr>
        <p:spPr>
          <a:xfrm flipV="1">
            <a:off x="5749637" y="3677401"/>
            <a:ext cx="304800" cy="2286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44" idx="3"/>
            <a:endCxn id="49" idx="1"/>
          </p:cNvCxnSpPr>
          <p:nvPr/>
        </p:nvCxnSpPr>
        <p:spPr>
          <a:xfrm>
            <a:off x="5749637" y="3906001"/>
            <a:ext cx="304800" cy="3810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Elbow Connector 64"/>
          <p:cNvCxnSpPr>
            <a:stCxn id="44" idx="3"/>
            <a:endCxn id="50" idx="1"/>
          </p:cNvCxnSpPr>
          <p:nvPr/>
        </p:nvCxnSpPr>
        <p:spPr>
          <a:xfrm>
            <a:off x="5749637" y="3906001"/>
            <a:ext cx="304800" cy="9906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48" idx="3"/>
            <a:endCxn id="51" idx="1"/>
          </p:cNvCxnSpPr>
          <p:nvPr/>
        </p:nvCxnSpPr>
        <p:spPr>
          <a:xfrm flipV="1">
            <a:off x="8416637" y="1543801"/>
            <a:ext cx="457200" cy="21336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48" idx="3"/>
            <a:endCxn id="52" idx="1"/>
          </p:cNvCxnSpPr>
          <p:nvPr/>
        </p:nvCxnSpPr>
        <p:spPr>
          <a:xfrm flipV="1">
            <a:off x="8416637" y="2153401"/>
            <a:ext cx="457200" cy="15240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48" idx="3"/>
            <a:endCxn id="53" idx="1"/>
          </p:cNvCxnSpPr>
          <p:nvPr/>
        </p:nvCxnSpPr>
        <p:spPr>
          <a:xfrm flipV="1">
            <a:off x="8416637" y="2763001"/>
            <a:ext cx="457200" cy="9144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48" idx="3"/>
            <a:endCxn id="54" idx="1"/>
          </p:cNvCxnSpPr>
          <p:nvPr/>
        </p:nvCxnSpPr>
        <p:spPr>
          <a:xfrm flipV="1">
            <a:off x="8416637" y="3372601"/>
            <a:ext cx="457200" cy="3048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Elbow Connector 69"/>
          <p:cNvCxnSpPr>
            <a:stCxn id="50" idx="3"/>
            <a:endCxn id="55" idx="1"/>
          </p:cNvCxnSpPr>
          <p:nvPr/>
        </p:nvCxnSpPr>
        <p:spPr>
          <a:xfrm flipV="1">
            <a:off x="8416637" y="4363201"/>
            <a:ext cx="457200" cy="5334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50" idx="3"/>
            <a:endCxn id="56" idx="1"/>
          </p:cNvCxnSpPr>
          <p:nvPr/>
        </p:nvCxnSpPr>
        <p:spPr>
          <a:xfrm>
            <a:off x="8416637" y="4896601"/>
            <a:ext cx="457200" cy="762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50" idx="3"/>
            <a:endCxn id="57" idx="1"/>
          </p:cNvCxnSpPr>
          <p:nvPr/>
        </p:nvCxnSpPr>
        <p:spPr>
          <a:xfrm>
            <a:off x="8416637" y="4896601"/>
            <a:ext cx="457200" cy="6858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73" name="Freeform 72"/>
          <p:cNvSpPr/>
          <p:nvPr/>
        </p:nvSpPr>
        <p:spPr>
          <a:xfrm>
            <a:off x="3693662" y="863444"/>
            <a:ext cx="8481280" cy="3149600"/>
          </a:xfrm>
          <a:custGeom>
            <a:avLst/>
            <a:gdLst>
              <a:gd name="connsiteX0" fmla="*/ 1257689 w 8481280"/>
              <a:gd name="connsiteY0" fmla="*/ 1973943 h 3149600"/>
              <a:gd name="connsiteX1" fmla="*/ 1010946 w 8481280"/>
              <a:gd name="connsiteY1" fmla="*/ 1930400 h 3149600"/>
              <a:gd name="connsiteX2" fmla="*/ 967404 w 8481280"/>
              <a:gd name="connsiteY2" fmla="*/ 1915886 h 3149600"/>
              <a:gd name="connsiteX3" fmla="*/ 575518 w 8481280"/>
              <a:gd name="connsiteY3" fmla="*/ 1886857 h 3149600"/>
              <a:gd name="connsiteX4" fmla="*/ 531975 w 8481280"/>
              <a:gd name="connsiteY4" fmla="*/ 1872343 h 3149600"/>
              <a:gd name="connsiteX5" fmla="*/ 415861 w 8481280"/>
              <a:gd name="connsiteY5" fmla="*/ 1843314 h 3149600"/>
              <a:gd name="connsiteX6" fmla="*/ 328775 w 8481280"/>
              <a:gd name="connsiteY6" fmla="*/ 1785257 h 3149600"/>
              <a:gd name="connsiteX7" fmla="*/ 241689 w 8481280"/>
              <a:gd name="connsiteY7" fmla="*/ 1756228 h 3149600"/>
              <a:gd name="connsiteX8" fmla="*/ 140089 w 8481280"/>
              <a:gd name="connsiteY8" fmla="*/ 1727200 h 3149600"/>
              <a:gd name="connsiteX9" fmla="*/ 96546 w 8481280"/>
              <a:gd name="connsiteY9" fmla="*/ 1698171 h 3149600"/>
              <a:gd name="connsiteX10" fmla="*/ 53004 w 8481280"/>
              <a:gd name="connsiteY10" fmla="*/ 1596571 h 3149600"/>
              <a:gd name="connsiteX11" fmla="*/ 9461 w 8481280"/>
              <a:gd name="connsiteY11" fmla="*/ 1451428 h 3149600"/>
              <a:gd name="connsiteX12" fmla="*/ 23975 w 8481280"/>
              <a:gd name="connsiteY12" fmla="*/ 1320800 h 3149600"/>
              <a:gd name="connsiteX13" fmla="*/ 53004 w 8481280"/>
              <a:gd name="connsiteY13" fmla="*/ 1262743 h 3149600"/>
              <a:gd name="connsiteX14" fmla="*/ 96546 w 8481280"/>
              <a:gd name="connsiteY14" fmla="*/ 1146628 h 3149600"/>
              <a:gd name="connsiteX15" fmla="*/ 140089 w 8481280"/>
              <a:gd name="connsiteY15" fmla="*/ 1088571 h 3149600"/>
              <a:gd name="connsiteX16" fmla="*/ 169118 w 8481280"/>
              <a:gd name="connsiteY16" fmla="*/ 986971 h 3149600"/>
              <a:gd name="connsiteX17" fmla="*/ 212661 w 8481280"/>
              <a:gd name="connsiteY17" fmla="*/ 943428 h 3149600"/>
              <a:gd name="connsiteX18" fmla="*/ 357804 w 8481280"/>
              <a:gd name="connsiteY18" fmla="*/ 841828 h 3149600"/>
              <a:gd name="connsiteX19" fmla="*/ 415861 w 8481280"/>
              <a:gd name="connsiteY19" fmla="*/ 798286 h 3149600"/>
              <a:gd name="connsiteX20" fmla="*/ 473918 w 8481280"/>
              <a:gd name="connsiteY20" fmla="*/ 725714 h 3149600"/>
              <a:gd name="connsiteX21" fmla="*/ 531975 w 8481280"/>
              <a:gd name="connsiteY21" fmla="*/ 667657 h 3149600"/>
              <a:gd name="connsiteX22" fmla="*/ 575518 w 8481280"/>
              <a:gd name="connsiteY22" fmla="*/ 609600 h 3149600"/>
              <a:gd name="connsiteX23" fmla="*/ 604546 w 8481280"/>
              <a:gd name="connsiteY23" fmla="*/ 566057 h 3149600"/>
              <a:gd name="connsiteX24" fmla="*/ 691632 w 8481280"/>
              <a:gd name="connsiteY24" fmla="*/ 537028 h 3149600"/>
              <a:gd name="connsiteX25" fmla="*/ 793232 w 8481280"/>
              <a:gd name="connsiteY25" fmla="*/ 478971 h 3149600"/>
              <a:gd name="connsiteX26" fmla="*/ 996432 w 8481280"/>
              <a:gd name="connsiteY26" fmla="*/ 406400 h 3149600"/>
              <a:gd name="connsiteX27" fmla="*/ 1069004 w 8481280"/>
              <a:gd name="connsiteY27" fmla="*/ 377371 h 3149600"/>
              <a:gd name="connsiteX28" fmla="*/ 1112546 w 8481280"/>
              <a:gd name="connsiteY28" fmla="*/ 362857 h 3149600"/>
              <a:gd name="connsiteX29" fmla="*/ 1286718 w 8481280"/>
              <a:gd name="connsiteY29" fmla="*/ 348343 h 3149600"/>
              <a:gd name="connsiteX30" fmla="*/ 1359289 w 8481280"/>
              <a:gd name="connsiteY30" fmla="*/ 333828 h 3149600"/>
              <a:gd name="connsiteX31" fmla="*/ 1431861 w 8481280"/>
              <a:gd name="connsiteY31" fmla="*/ 304800 h 3149600"/>
              <a:gd name="connsiteX32" fmla="*/ 1533461 w 8481280"/>
              <a:gd name="connsiteY32" fmla="*/ 290286 h 3149600"/>
              <a:gd name="connsiteX33" fmla="*/ 1664089 w 8481280"/>
              <a:gd name="connsiteY33" fmla="*/ 261257 h 3149600"/>
              <a:gd name="connsiteX34" fmla="*/ 1736661 w 8481280"/>
              <a:gd name="connsiteY34" fmla="*/ 232228 h 3149600"/>
              <a:gd name="connsiteX35" fmla="*/ 1910832 w 8481280"/>
              <a:gd name="connsiteY35" fmla="*/ 217714 h 3149600"/>
              <a:gd name="connsiteX36" fmla="*/ 2026946 w 8481280"/>
              <a:gd name="connsiteY36" fmla="*/ 188686 h 3149600"/>
              <a:gd name="connsiteX37" fmla="*/ 2114032 w 8481280"/>
              <a:gd name="connsiteY37" fmla="*/ 130628 h 3149600"/>
              <a:gd name="connsiteX38" fmla="*/ 2157575 w 8481280"/>
              <a:gd name="connsiteY38" fmla="*/ 101600 h 3149600"/>
              <a:gd name="connsiteX39" fmla="*/ 2215632 w 8481280"/>
              <a:gd name="connsiteY39" fmla="*/ 87086 h 3149600"/>
              <a:gd name="connsiteX40" fmla="*/ 2302718 w 8481280"/>
              <a:gd name="connsiteY40" fmla="*/ 58057 h 3149600"/>
              <a:gd name="connsiteX41" fmla="*/ 2346261 w 8481280"/>
              <a:gd name="connsiteY41" fmla="*/ 43543 h 3149600"/>
              <a:gd name="connsiteX42" fmla="*/ 2389804 w 8481280"/>
              <a:gd name="connsiteY42" fmla="*/ 29028 h 3149600"/>
              <a:gd name="connsiteX43" fmla="*/ 3536432 w 8481280"/>
              <a:gd name="connsiteY43" fmla="*/ 43543 h 3149600"/>
              <a:gd name="connsiteX44" fmla="*/ 3710604 w 8481280"/>
              <a:gd name="connsiteY44" fmla="*/ 72571 h 3149600"/>
              <a:gd name="connsiteX45" fmla="*/ 3957346 w 8481280"/>
              <a:gd name="connsiteY45" fmla="*/ 87086 h 3149600"/>
              <a:gd name="connsiteX46" fmla="*/ 4610489 w 8481280"/>
              <a:gd name="connsiteY46" fmla="*/ 43543 h 3149600"/>
              <a:gd name="connsiteX47" fmla="*/ 4668546 w 8481280"/>
              <a:gd name="connsiteY47" fmla="*/ 0 h 3149600"/>
              <a:gd name="connsiteX48" fmla="*/ 4958832 w 8481280"/>
              <a:gd name="connsiteY48" fmla="*/ 14514 h 3149600"/>
              <a:gd name="connsiteX49" fmla="*/ 5597461 w 8481280"/>
              <a:gd name="connsiteY49" fmla="*/ 29028 h 3149600"/>
              <a:gd name="connsiteX50" fmla="*/ 5670032 w 8481280"/>
              <a:gd name="connsiteY50" fmla="*/ 43543 h 3149600"/>
              <a:gd name="connsiteX51" fmla="*/ 6119975 w 8481280"/>
              <a:gd name="connsiteY51" fmla="*/ 72571 h 3149600"/>
              <a:gd name="connsiteX52" fmla="*/ 6221575 w 8481280"/>
              <a:gd name="connsiteY52" fmla="*/ 101600 h 3149600"/>
              <a:gd name="connsiteX53" fmla="*/ 6395746 w 8481280"/>
              <a:gd name="connsiteY53" fmla="*/ 159657 h 3149600"/>
              <a:gd name="connsiteX54" fmla="*/ 6497346 w 8481280"/>
              <a:gd name="connsiteY54" fmla="*/ 188686 h 3149600"/>
              <a:gd name="connsiteX55" fmla="*/ 6613461 w 8481280"/>
              <a:gd name="connsiteY55" fmla="*/ 203200 h 3149600"/>
              <a:gd name="connsiteX56" fmla="*/ 6860204 w 8481280"/>
              <a:gd name="connsiteY56" fmla="*/ 275771 h 3149600"/>
              <a:gd name="connsiteX57" fmla="*/ 6990832 w 8481280"/>
              <a:gd name="connsiteY57" fmla="*/ 319314 h 3149600"/>
              <a:gd name="connsiteX58" fmla="*/ 7048889 w 8481280"/>
              <a:gd name="connsiteY58" fmla="*/ 348343 h 3149600"/>
              <a:gd name="connsiteX59" fmla="*/ 7513346 w 8481280"/>
              <a:gd name="connsiteY59" fmla="*/ 348343 h 3149600"/>
              <a:gd name="connsiteX60" fmla="*/ 7585918 w 8481280"/>
              <a:gd name="connsiteY60" fmla="*/ 377371 h 3149600"/>
              <a:gd name="connsiteX61" fmla="*/ 7629461 w 8481280"/>
              <a:gd name="connsiteY61" fmla="*/ 391886 h 3149600"/>
              <a:gd name="connsiteX62" fmla="*/ 7687518 w 8481280"/>
              <a:gd name="connsiteY62" fmla="*/ 420914 h 3149600"/>
              <a:gd name="connsiteX63" fmla="*/ 7789118 w 8481280"/>
              <a:gd name="connsiteY63" fmla="*/ 435428 h 3149600"/>
              <a:gd name="connsiteX64" fmla="*/ 7876204 w 8481280"/>
              <a:gd name="connsiteY64" fmla="*/ 464457 h 3149600"/>
              <a:gd name="connsiteX65" fmla="*/ 7919746 w 8481280"/>
              <a:gd name="connsiteY65" fmla="*/ 493486 h 3149600"/>
              <a:gd name="connsiteX66" fmla="*/ 7963289 w 8481280"/>
              <a:gd name="connsiteY66" fmla="*/ 508000 h 3149600"/>
              <a:gd name="connsiteX67" fmla="*/ 8050375 w 8481280"/>
              <a:gd name="connsiteY67" fmla="*/ 566057 h 3149600"/>
              <a:gd name="connsiteX68" fmla="*/ 8137461 w 8481280"/>
              <a:gd name="connsiteY68" fmla="*/ 696686 h 3149600"/>
              <a:gd name="connsiteX69" fmla="*/ 8166489 w 8481280"/>
              <a:gd name="connsiteY69" fmla="*/ 740228 h 3149600"/>
              <a:gd name="connsiteX70" fmla="*/ 8253575 w 8481280"/>
              <a:gd name="connsiteY70" fmla="*/ 812800 h 3149600"/>
              <a:gd name="connsiteX71" fmla="*/ 8297118 w 8481280"/>
              <a:gd name="connsiteY71" fmla="*/ 856343 h 3149600"/>
              <a:gd name="connsiteX72" fmla="*/ 8355175 w 8481280"/>
              <a:gd name="connsiteY72" fmla="*/ 1088571 h 3149600"/>
              <a:gd name="connsiteX73" fmla="*/ 8413232 w 8481280"/>
              <a:gd name="connsiteY73" fmla="*/ 1204686 h 3149600"/>
              <a:gd name="connsiteX74" fmla="*/ 8427746 w 8481280"/>
              <a:gd name="connsiteY74" fmla="*/ 1277257 h 3149600"/>
              <a:gd name="connsiteX75" fmla="*/ 8442261 w 8481280"/>
              <a:gd name="connsiteY75" fmla="*/ 1320800 h 3149600"/>
              <a:gd name="connsiteX76" fmla="*/ 8471289 w 8481280"/>
              <a:gd name="connsiteY76" fmla="*/ 1727200 h 3149600"/>
              <a:gd name="connsiteX77" fmla="*/ 8456775 w 8481280"/>
              <a:gd name="connsiteY77" fmla="*/ 2351314 h 3149600"/>
              <a:gd name="connsiteX78" fmla="*/ 8413232 w 8481280"/>
              <a:gd name="connsiteY78" fmla="*/ 2510971 h 3149600"/>
              <a:gd name="connsiteX79" fmla="*/ 8384204 w 8481280"/>
              <a:gd name="connsiteY79" fmla="*/ 2641600 h 3149600"/>
              <a:gd name="connsiteX80" fmla="*/ 8369689 w 8481280"/>
              <a:gd name="connsiteY80" fmla="*/ 2714171 h 3149600"/>
              <a:gd name="connsiteX81" fmla="*/ 8297118 w 8481280"/>
              <a:gd name="connsiteY81" fmla="*/ 2859314 h 3149600"/>
              <a:gd name="connsiteX82" fmla="*/ 8166489 w 8481280"/>
              <a:gd name="connsiteY82" fmla="*/ 2931886 h 3149600"/>
              <a:gd name="connsiteX83" fmla="*/ 8122946 w 8481280"/>
              <a:gd name="connsiteY83" fmla="*/ 2960914 h 3149600"/>
              <a:gd name="connsiteX84" fmla="*/ 8021346 w 8481280"/>
              <a:gd name="connsiteY84" fmla="*/ 2989943 h 3149600"/>
              <a:gd name="connsiteX85" fmla="*/ 5974832 w 8481280"/>
              <a:gd name="connsiteY85" fmla="*/ 2989943 h 3149600"/>
              <a:gd name="connsiteX86" fmla="*/ 5873232 w 8481280"/>
              <a:gd name="connsiteY86" fmla="*/ 3004457 h 3149600"/>
              <a:gd name="connsiteX87" fmla="*/ 5728089 w 8481280"/>
              <a:gd name="connsiteY87" fmla="*/ 3033486 h 3149600"/>
              <a:gd name="connsiteX88" fmla="*/ 5626489 w 8481280"/>
              <a:gd name="connsiteY88" fmla="*/ 3062514 h 3149600"/>
              <a:gd name="connsiteX89" fmla="*/ 4697575 w 8481280"/>
              <a:gd name="connsiteY89" fmla="*/ 3077028 h 3149600"/>
              <a:gd name="connsiteX90" fmla="*/ 4581461 w 8481280"/>
              <a:gd name="connsiteY90" fmla="*/ 3091543 h 3149600"/>
              <a:gd name="connsiteX91" fmla="*/ 4523404 w 8481280"/>
              <a:gd name="connsiteY91" fmla="*/ 3106057 h 3149600"/>
              <a:gd name="connsiteX92" fmla="*/ 4436318 w 8481280"/>
              <a:gd name="connsiteY92" fmla="*/ 3120571 h 3149600"/>
              <a:gd name="connsiteX93" fmla="*/ 3855746 w 8481280"/>
              <a:gd name="connsiteY93" fmla="*/ 3106057 h 3149600"/>
              <a:gd name="connsiteX94" fmla="*/ 3405804 w 8481280"/>
              <a:gd name="connsiteY94" fmla="*/ 3149600 h 3149600"/>
              <a:gd name="connsiteX95" fmla="*/ 2854261 w 8481280"/>
              <a:gd name="connsiteY95" fmla="*/ 3135086 h 3149600"/>
              <a:gd name="connsiteX96" fmla="*/ 2781689 w 8481280"/>
              <a:gd name="connsiteY96" fmla="*/ 3120571 h 3149600"/>
              <a:gd name="connsiteX97" fmla="*/ 2651061 w 8481280"/>
              <a:gd name="connsiteY97" fmla="*/ 3077028 h 3149600"/>
              <a:gd name="connsiteX98" fmla="*/ 2607518 w 8481280"/>
              <a:gd name="connsiteY98" fmla="*/ 3062514 h 3149600"/>
              <a:gd name="connsiteX99" fmla="*/ 2302718 w 8481280"/>
              <a:gd name="connsiteY99" fmla="*/ 3048000 h 3149600"/>
              <a:gd name="connsiteX100" fmla="*/ 2201118 w 8481280"/>
              <a:gd name="connsiteY100" fmla="*/ 2917371 h 3149600"/>
              <a:gd name="connsiteX101" fmla="*/ 2114032 w 8481280"/>
              <a:gd name="connsiteY101" fmla="*/ 2801257 h 3149600"/>
              <a:gd name="connsiteX102" fmla="*/ 2070489 w 8481280"/>
              <a:gd name="connsiteY102" fmla="*/ 2714171 h 3149600"/>
              <a:gd name="connsiteX103" fmla="*/ 2041461 w 8481280"/>
              <a:gd name="connsiteY103" fmla="*/ 2627086 h 3149600"/>
              <a:gd name="connsiteX104" fmla="*/ 2026946 w 8481280"/>
              <a:gd name="connsiteY104" fmla="*/ 2583543 h 3149600"/>
              <a:gd name="connsiteX105" fmla="*/ 1983404 w 8481280"/>
              <a:gd name="connsiteY105" fmla="*/ 2496457 h 3149600"/>
              <a:gd name="connsiteX106" fmla="*/ 1852775 w 8481280"/>
              <a:gd name="connsiteY106" fmla="*/ 2481943 h 3149600"/>
              <a:gd name="connsiteX107" fmla="*/ 1765689 w 8481280"/>
              <a:gd name="connsiteY107" fmla="*/ 2467428 h 3149600"/>
              <a:gd name="connsiteX108" fmla="*/ 1649575 w 8481280"/>
              <a:gd name="connsiteY108" fmla="*/ 2423886 h 3149600"/>
              <a:gd name="connsiteX109" fmla="*/ 1547975 w 8481280"/>
              <a:gd name="connsiteY109" fmla="*/ 2380343 h 3149600"/>
              <a:gd name="connsiteX110" fmla="*/ 1460889 w 8481280"/>
              <a:gd name="connsiteY110" fmla="*/ 2336800 h 3149600"/>
              <a:gd name="connsiteX111" fmla="*/ 1417346 w 8481280"/>
              <a:gd name="connsiteY111" fmla="*/ 2235200 h 3149600"/>
              <a:gd name="connsiteX112" fmla="*/ 1388318 w 8481280"/>
              <a:gd name="connsiteY112" fmla="*/ 2191657 h 3149600"/>
              <a:gd name="connsiteX113" fmla="*/ 1359289 w 8481280"/>
              <a:gd name="connsiteY113" fmla="*/ 2104571 h 3149600"/>
              <a:gd name="connsiteX114" fmla="*/ 1228661 w 8481280"/>
              <a:gd name="connsiteY114" fmla="*/ 2032000 h 3149600"/>
              <a:gd name="connsiteX115" fmla="*/ 1199632 w 8481280"/>
              <a:gd name="connsiteY115" fmla="*/ 1988457 h 3149600"/>
              <a:gd name="connsiteX116" fmla="*/ 1156089 w 8481280"/>
              <a:gd name="connsiteY116" fmla="*/ 1988457 h 3149600"/>
              <a:gd name="connsiteX117" fmla="*/ 1156089 w 8481280"/>
              <a:gd name="connsiteY117" fmla="*/ 2002971 h 314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8481280" h="3149600">
                <a:moveTo>
                  <a:pt x="1257689" y="1973943"/>
                </a:moveTo>
                <a:cubicBezTo>
                  <a:pt x="1193981" y="1964841"/>
                  <a:pt x="1064544" y="1948266"/>
                  <a:pt x="1010946" y="1930400"/>
                </a:cubicBezTo>
                <a:cubicBezTo>
                  <a:pt x="996432" y="1925562"/>
                  <a:pt x="982627" y="1917408"/>
                  <a:pt x="967404" y="1915886"/>
                </a:cubicBezTo>
                <a:cubicBezTo>
                  <a:pt x="837068" y="1902852"/>
                  <a:pt x="575518" y="1886857"/>
                  <a:pt x="575518" y="1886857"/>
                </a:cubicBezTo>
                <a:cubicBezTo>
                  <a:pt x="561004" y="1882019"/>
                  <a:pt x="546735" y="1876369"/>
                  <a:pt x="531975" y="1872343"/>
                </a:cubicBezTo>
                <a:cubicBezTo>
                  <a:pt x="493485" y="1861846"/>
                  <a:pt x="415861" y="1843314"/>
                  <a:pt x="415861" y="1843314"/>
                </a:cubicBezTo>
                <a:cubicBezTo>
                  <a:pt x="386832" y="1823962"/>
                  <a:pt x="361873" y="1796290"/>
                  <a:pt x="328775" y="1785257"/>
                </a:cubicBezTo>
                <a:cubicBezTo>
                  <a:pt x="299746" y="1775581"/>
                  <a:pt x="271374" y="1763649"/>
                  <a:pt x="241689" y="1756228"/>
                </a:cubicBezTo>
                <a:cubicBezTo>
                  <a:pt x="168789" y="1738003"/>
                  <a:pt x="202556" y="1748022"/>
                  <a:pt x="140089" y="1727200"/>
                </a:cubicBezTo>
                <a:cubicBezTo>
                  <a:pt x="125575" y="1717524"/>
                  <a:pt x="108881" y="1710506"/>
                  <a:pt x="96546" y="1698171"/>
                </a:cubicBezTo>
                <a:cubicBezTo>
                  <a:pt x="60361" y="1661985"/>
                  <a:pt x="67280" y="1644157"/>
                  <a:pt x="53004" y="1596571"/>
                </a:cubicBezTo>
                <a:cubicBezTo>
                  <a:pt x="0" y="1419894"/>
                  <a:pt x="42913" y="1585241"/>
                  <a:pt x="9461" y="1451428"/>
                </a:cubicBezTo>
                <a:cubicBezTo>
                  <a:pt x="14299" y="1407885"/>
                  <a:pt x="14124" y="1363489"/>
                  <a:pt x="23975" y="1320800"/>
                </a:cubicBezTo>
                <a:cubicBezTo>
                  <a:pt x="28840" y="1299717"/>
                  <a:pt x="44481" y="1282630"/>
                  <a:pt x="53004" y="1262743"/>
                </a:cubicBezTo>
                <a:cubicBezTo>
                  <a:pt x="77447" y="1205708"/>
                  <a:pt x="58957" y="1214289"/>
                  <a:pt x="96546" y="1146628"/>
                </a:cubicBezTo>
                <a:cubicBezTo>
                  <a:pt x="108294" y="1125482"/>
                  <a:pt x="125575" y="1107923"/>
                  <a:pt x="140089" y="1088571"/>
                </a:cubicBezTo>
                <a:cubicBezTo>
                  <a:pt x="149765" y="1054704"/>
                  <a:pt x="153366" y="1018474"/>
                  <a:pt x="169118" y="986971"/>
                </a:cubicBezTo>
                <a:cubicBezTo>
                  <a:pt x="178298" y="968612"/>
                  <a:pt x="197076" y="956786"/>
                  <a:pt x="212661" y="943428"/>
                </a:cubicBezTo>
                <a:cubicBezTo>
                  <a:pt x="255774" y="906474"/>
                  <a:pt x="312397" y="873613"/>
                  <a:pt x="357804" y="841828"/>
                </a:cubicBezTo>
                <a:cubicBezTo>
                  <a:pt x="377621" y="827956"/>
                  <a:pt x="398756" y="815391"/>
                  <a:pt x="415861" y="798286"/>
                </a:cubicBezTo>
                <a:cubicBezTo>
                  <a:pt x="437766" y="776381"/>
                  <a:pt x="453337" y="748868"/>
                  <a:pt x="473918" y="725714"/>
                </a:cubicBezTo>
                <a:cubicBezTo>
                  <a:pt x="492100" y="705259"/>
                  <a:pt x="513953" y="688254"/>
                  <a:pt x="531975" y="667657"/>
                </a:cubicBezTo>
                <a:cubicBezTo>
                  <a:pt x="547905" y="649452"/>
                  <a:pt x="561458" y="629285"/>
                  <a:pt x="575518" y="609600"/>
                </a:cubicBezTo>
                <a:cubicBezTo>
                  <a:pt x="585657" y="595405"/>
                  <a:pt x="589754" y="575302"/>
                  <a:pt x="604546" y="566057"/>
                </a:cubicBezTo>
                <a:cubicBezTo>
                  <a:pt x="630494" y="549839"/>
                  <a:pt x="663849" y="549851"/>
                  <a:pt x="691632" y="537028"/>
                </a:cubicBezTo>
                <a:cubicBezTo>
                  <a:pt x="727048" y="520682"/>
                  <a:pt x="757885" y="495466"/>
                  <a:pt x="793232" y="478971"/>
                </a:cubicBezTo>
                <a:cubicBezTo>
                  <a:pt x="859395" y="448095"/>
                  <a:pt x="928314" y="431170"/>
                  <a:pt x="996432" y="406400"/>
                </a:cubicBezTo>
                <a:cubicBezTo>
                  <a:pt x="1020918" y="397496"/>
                  <a:pt x="1044609" y="386519"/>
                  <a:pt x="1069004" y="377371"/>
                </a:cubicBezTo>
                <a:cubicBezTo>
                  <a:pt x="1083329" y="371999"/>
                  <a:pt x="1097381" y="364879"/>
                  <a:pt x="1112546" y="362857"/>
                </a:cubicBezTo>
                <a:cubicBezTo>
                  <a:pt x="1170294" y="355157"/>
                  <a:pt x="1228661" y="353181"/>
                  <a:pt x="1286718" y="348343"/>
                </a:cubicBezTo>
                <a:cubicBezTo>
                  <a:pt x="1310908" y="343505"/>
                  <a:pt x="1335660" y="340917"/>
                  <a:pt x="1359289" y="333828"/>
                </a:cubicBezTo>
                <a:cubicBezTo>
                  <a:pt x="1384244" y="326341"/>
                  <a:pt x="1406585" y="311119"/>
                  <a:pt x="1431861" y="304800"/>
                </a:cubicBezTo>
                <a:cubicBezTo>
                  <a:pt x="1465050" y="296503"/>
                  <a:pt x="1499716" y="295910"/>
                  <a:pt x="1533461" y="290286"/>
                </a:cubicBezTo>
                <a:cubicBezTo>
                  <a:pt x="1556460" y="286453"/>
                  <a:pt x="1638000" y="269953"/>
                  <a:pt x="1664089" y="261257"/>
                </a:cubicBezTo>
                <a:cubicBezTo>
                  <a:pt x="1688806" y="253018"/>
                  <a:pt x="1711003" y="236756"/>
                  <a:pt x="1736661" y="232228"/>
                </a:cubicBezTo>
                <a:cubicBezTo>
                  <a:pt x="1794033" y="222104"/>
                  <a:pt x="1852775" y="222552"/>
                  <a:pt x="1910832" y="217714"/>
                </a:cubicBezTo>
                <a:cubicBezTo>
                  <a:pt x="1949537" y="208038"/>
                  <a:pt x="1993751" y="210816"/>
                  <a:pt x="2026946" y="188686"/>
                </a:cubicBezTo>
                <a:lnTo>
                  <a:pt x="2114032" y="130628"/>
                </a:lnTo>
                <a:cubicBezTo>
                  <a:pt x="2128546" y="120952"/>
                  <a:pt x="2140652" y="105831"/>
                  <a:pt x="2157575" y="101600"/>
                </a:cubicBezTo>
                <a:cubicBezTo>
                  <a:pt x="2176927" y="96762"/>
                  <a:pt x="2196525" y="92818"/>
                  <a:pt x="2215632" y="87086"/>
                </a:cubicBezTo>
                <a:cubicBezTo>
                  <a:pt x="2244940" y="78293"/>
                  <a:pt x="2273689" y="67733"/>
                  <a:pt x="2302718" y="58057"/>
                </a:cubicBezTo>
                <a:lnTo>
                  <a:pt x="2346261" y="43543"/>
                </a:lnTo>
                <a:lnTo>
                  <a:pt x="2389804" y="29028"/>
                </a:lnTo>
                <a:lnTo>
                  <a:pt x="3536432" y="43543"/>
                </a:lnTo>
                <a:cubicBezTo>
                  <a:pt x="3882093" y="51489"/>
                  <a:pt x="3507434" y="53221"/>
                  <a:pt x="3710604" y="72571"/>
                </a:cubicBezTo>
                <a:cubicBezTo>
                  <a:pt x="3792622" y="80382"/>
                  <a:pt x="3875099" y="82248"/>
                  <a:pt x="3957346" y="87086"/>
                </a:cubicBezTo>
                <a:cubicBezTo>
                  <a:pt x="4124499" y="83009"/>
                  <a:pt x="4423980" y="160111"/>
                  <a:pt x="4610489" y="43543"/>
                </a:cubicBezTo>
                <a:cubicBezTo>
                  <a:pt x="4631002" y="30722"/>
                  <a:pt x="4649194" y="14514"/>
                  <a:pt x="4668546" y="0"/>
                </a:cubicBezTo>
                <a:lnTo>
                  <a:pt x="4958832" y="14514"/>
                </a:lnTo>
                <a:lnTo>
                  <a:pt x="5597461" y="29028"/>
                </a:lnTo>
                <a:cubicBezTo>
                  <a:pt x="5622110" y="30034"/>
                  <a:pt x="5645448" y="41494"/>
                  <a:pt x="5670032" y="43543"/>
                </a:cubicBezTo>
                <a:cubicBezTo>
                  <a:pt x="5819806" y="56024"/>
                  <a:pt x="6119975" y="72571"/>
                  <a:pt x="6119975" y="72571"/>
                </a:cubicBezTo>
                <a:cubicBezTo>
                  <a:pt x="6153842" y="82247"/>
                  <a:pt x="6187988" y="90994"/>
                  <a:pt x="6221575" y="101600"/>
                </a:cubicBezTo>
                <a:cubicBezTo>
                  <a:pt x="6279932" y="120029"/>
                  <a:pt x="6336903" y="142845"/>
                  <a:pt x="6395746" y="159657"/>
                </a:cubicBezTo>
                <a:cubicBezTo>
                  <a:pt x="6429613" y="169333"/>
                  <a:pt x="6462808" y="181778"/>
                  <a:pt x="6497346" y="188686"/>
                </a:cubicBezTo>
                <a:cubicBezTo>
                  <a:pt x="6535595" y="196336"/>
                  <a:pt x="6574756" y="198362"/>
                  <a:pt x="6613461" y="203200"/>
                </a:cubicBezTo>
                <a:cubicBezTo>
                  <a:pt x="6718315" y="229413"/>
                  <a:pt x="6755908" y="235657"/>
                  <a:pt x="6860204" y="275771"/>
                </a:cubicBezTo>
                <a:cubicBezTo>
                  <a:pt x="6990403" y="325848"/>
                  <a:pt x="6839948" y="289138"/>
                  <a:pt x="6990832" y="319314"/>
                </a:cubicBezTo>
                <a:cubicBezTo>
                  <a:pt x="7010184" y="328990"/>
                  <a:pt x="7027419" y="345659"/>
                  <a:pt x="7048889" y="348343"/>
                </a:cubicBezTo>
                <a:cubicBezTo>
                  <a:pt x="7271908" y="376220"/>
                  <a:pt x="7318065" y="364616"/>
                  <a:pt x="7513346" y="348343"/>
                </a:cubicBezTo>
                <a:cubicBezTo>
                  <a:pt x="7537537" y="358019"/>
                  <a:pt x="7561523" y="368223"/>
                  <a:pt x="7585918" y="377371"/>
                </a:cubicBezTo>
                <a:cubicBezTo>
                  <a:pt x="7600243" y="382743"/>
                  <a:pt x="7615399" y="385859"/>
                  <a:pt x="7629461" y="391886"/>
                </a:cubicBezTo>
                <a:cubicBezTo>
                  <a:pt x="7649348" y="400409"/>
                  <a:pt x="7666644" y="415221"/>
                  <a:pt x="7687518" y="420914"/>
                </a:cubicBezTo>
                <a:cubicBezTo>
                  <a:pt x="7720523" y="429915"/>
                  <a:pt x="7755251" y="430590"/>
                  <a:pt x="7789118" y="435428"/>
                </a:cubicBezTo>
                <a:cubicBezTo>
                  <a:pt x="7818147" y="445104"/>
                  <a:pt x="7850744" y="447483"/>
                  <a:pt x="7876204" y="464457"/>
                </a:cubicBezTo>
                <a:cubicBezTo>
                  <a:pt x="7890718" y="474133"/>
                  <a:pt x="7904144" y="485685"/>
                  <a:pt x="7919746" y="493486"/>
                </a:cubicBezTo>
                <a:cubicBezTo>
                  <a:pt x="7933430" y="500328"/>
                  <a:pt x="7949915" y="500570"/>
                  <a:pt x="7963289" y="508000"/>
                </a:cubicBezTo>
                <a:cubicBezTo>
                  <a:pt x="7993787" y="524943"/>
                  <a:pt x="8050375" y="566057"/>
                  <a:pt x="8050375" y="566057"/>
                </a:cubicBezTo>
                <a:lnTo>
                  <a:pt x="8137461" y="696686"/>
                </a:lnTo>
                <a:cubicBezTo>
                  <a:pt x="8147137" y="711200"/>
                  <a:pt x="8154154" y="727893"/>
                  <a:pt x="8166489" y="740228"/>
                </a:cubicBezTo>
                <a:cubicBezTo>
                  <a:pt x="8293700" y="867439"/>
                  <a:pt x="8132331" y="711763"/>
                  <a:pt x="8253575" y="812800"/>
                </a:cubicBezTo>
                <a:cubicBezTo>
                  <a:pt x="8269344" y="825941"/>
                  <a:pt x="8282604" y="841829"/>
                  <a:pt x="8297118" y="856343"/>
                </a:cubicBezTo>
                <a:cubicBezTo>
                  <a:pt x="8320643" y="1138645"/>
                  <a:pt x="8273770" y="949018"/>
                  <a:pt x="8355175" y="1088571"/>
                </a:cubicBezTo>
                <a:cubicBezTo>
                  <a:pt x="8376979" y="1125950"/>
                  <a:pt x="8413232" y="1204686"/>
                  <a:pt x="8413232" y="1204686"/>
                </a:cubicBezTo>
                <a:cubicBezTo>
                  <a:pt x="8418070" y="1228876"/>
                  <a:pt x="8421763" y="1253324"/>
                  <a:pt x="8427746" y="1277257"/>
                </a:cubicBezTo>
                <a:cubicBezTo>
                  <a:pt x="8431457" y="1292100"/>
                  <a:pt x="8441041" y="1305549"/>
                  <a:pt x="8442261" y="1320800"/>
                </a:cubicBezTo>
                <a:cubicBezTo>
                  <a:pt x="8481280" y="1808526"/>
                  <a:pt x="8432860" y="1496619"/>
                  <a:pt x="8471289" y="1727200"/>
                </a:cubicBezTo>
                <a:cubicBezTo>
                  <a:pt x="8466451" y="1935238"/>
                  <a:pt x="8465438" y="2143400"/>
                  <a:pt x="8456775" y="2351314"/>
                </a:cubicBezTo>
                <a:cubicBezTo>
                  <a:pt x="8453649" y="2426338"/>
                  <a:pt x="8428495" y="2434656"/>
                  <a:pt x="8413232" y="2510971"/>
                </a:cubicBezTo>
                <a:cubicBezTo>
                  <a:pt x="8369476" y="2729756"/>
                  <a:pt x="8425183" y="2457199"/>
                  <a:pt x="8384204" y="2641600"/>
                </a:cubicBezTo>
                <a:cubicBezTo>
                  <a:pt x="8378852" y="2665682"/>
                  <a:pt x="8376180" y="2690371"/>
                  <a:pt x="8369689" y="2714171"/>
                </a:cubicBezTo>
                <a:cubicBezTo>
                  <a:pt x="8354341" y="2770446"/>
                  <a:pt x="8342158" y="2819279"/>
                  <a:pt x="8297118" y="2859314"/>
                </a:cubicBezTo>
                <a:cubicBezTo>
                  <a:pt x="8179446" y="2963911"/>
                  <a:pt x="8250960" y="2889651"/>
                  <a:pt x="8166489" y="2931886"/>
                </a:cubicBezTo>
                <a:cubicBezTo>
                  <a:pt x="8150887" y="2939687"/>
                  <a:pt x="8138548" y="2953113"/>
                  <a:pt x="8122946" y="2960914"/>
                </a:cubicBezTo>
                <a:cubicBezTo>
                  <a:pt x="8102125" y="2971325"/>
                  <a:pt x="8039945" y="2985293"/>
                  <a:pt x="8021346" y="2989943"/>
                </a:cubicBezTo>
                <a:cubicBezTo>
                  <a:pt x="7054485" y="2976325"/>
                  <a:pt x="6937680" y="2964934"/>
                  <a:pt x="5974832" y="2989943"/>
                </a:cubicBezTo>
                <a:cubicBezTo>
                  <a:pt x="5940633" y="2990831"/>
                  <a:pt x="5907045" y="2999255"/>
                  <a:pt x="5873232" y="3004457"/>
                </a:cubicBezTo>
                <a:cubicBezTo>
                  <a:pt x="5811442" y="3013963"/>
                  <a:pt x="5784212" y="3017451"/>
                  <a:pt x="5728089" y="3033486"/>
                </a:cubicBezTo>
                <a:cubicBezTo>
                  <a:pt x="5702138" y="3040901"/>
                  <a:pt x="5651778" y="3061770"/>
                  <a:pt x="5626489" y="3062514"/>
                </a:cubicBezTo>
                <a:cubicBezTo>
                  <a:pt x="5316947" y="3071618"/>
                  <a:pt x="5007213" y="3072190"/>
                  <a:pt x="4697575" y="3077028"/>
                </a:cubicBezTo>
                <a:cubicBezTo>
                  <a:pt x="4658870" y="3081866"/>
                  <a:pt x="4619936" y="3085130"/>
                  <a:pt x="4581461" y="3091543"/>
                </a:cubicBezTo>
                <a:cubicBezTo>
                  <a:pt x="4561785" y="3094822"/>
                  <a:pt x="4542965" y="3102145"/>
                  <a:pt x="4523404" y="3106057"/>
                </a:cubicBezTo>
                <a:cubicBezTo>
                  <a:pt x="4494546" y="3111828"/>
                  <a:pt x="4465347" y="3115733"/>
                  <a:pt x="4436318" y="3120571"/>
                </a:cubicBezTo>
                <a:cubicBezTo>
                  <a:pt x="4242794" y="3115733"/>
                  <a:pt x="4049330" y="3106057"/>
                  <a:pt x="3855746" y="3106057"/>
                </a:cubicBezTo>
                <a:cubicBezTo>
                  <a:pt x="3704403" y="3106057"/>
                  <a:pt x="3555039" y="3128281"/>
                  <a:pt x="3405804" y="3149600"/>
                </a:cubicBezTo>
                <a:cubicBezTo>
                  <a:pt x="3221956" y="3144762"/>
                  <a:pt x="3037974" y="3143631"/>
                  <a:pt x="2854261" y="3135086"/>
                </a:cubicBezTo>
                <a:cubicBezTo>
                  <a:pt x="2829618" y="3133940"/>
                  <a:pt x="2805490" y="3127062"/>
                  <a:pt x="2781689" y="3120571"/>
                </a:cubicBezTo>
                <a:cubicBezTo>
                  <a:pt x="2781649" y="3120560"/>
                  <a:pt x="2672852" y="3084292"/>
                  <a:pt x="2651061" y="3077028"/>
                </a:cubicBezTo>
                <a:cubicBezTo>
                  <a:pt x="2636547" y="3072190"/>
                  <a:pt x="2622800" y="3063242"/>
                  <a:pt x="2607518" y="3062514"/>
                </a:cubicBezTo>
                <a:lnTo>
                  <a:pt x="2302718" y="3048000"/>
                </a:lnTo>
                <a:cubicBezTo>
                  <a:pt x="2214075" y="2959357"/>
                  <a:pt x="2305287" y="3056262"/>
                  <a:pt x="2201118" y="2917371"/>
                </a:cubicBezTo>
                <a:lnTo>
                  <a:pt x="2114032" y="2801257"/>
                </a:lnTo>
                <a:cubicBezTo>
                  <a:pt x="2061101" y="2642461"/>
                  <a:pt x="2145517" y="2882984"/>
                  <a:pt x="2070489" y="2714171"/>
                </a:cubicBezTo>
                <a:cubicBezTo>
                  <a:pt x="2058062" y="2686210"/>
                  <a:pt x="2051137" y="2656114"/>
                  <a:pt x="2041461" y="2627086"/>
                </a:cubicBezTo>
                <a:lnTo>
                  <a:pt x="2026946" y="2583543"/>
                </a:lnTo>
                <a:cubicBezTo>
                  <a:pt x="2021098" y="2565999"/>
                  <a:pt x="2004749" y="2504219"/>
                  <a:pt x="1983404" y="2496457"/>
                </a:cubicBezTo>
                <a:cubicBezTo>
                  <a:pt x="1942231" y="2481485"/>
                  <a:pt x="1896202" y="2487733"/>
                  <a:pt x="1852775" y="2481943"/>
                </a:cubicBezTo>
                <a:cubicBezTo>
                  <a:pt x="1823604" y="2478053"/>
                  <a:pt x="1794718" y="2472266"/>
                  <a:pt x="1765689" y="2467428"/>
                </a:cubicBezTo>
                <a:cubicBezTo>
                  <a:pt x="1676254" y="2407806"/>
                  <a:pt x="1775124" y="2465736"/>
                  <a:pt x="1649575" y="2423886"/>
                </a:cubicBezTo>
                <a:cubicBezTo>
                  <a:pt x="1614620" y="2412234"/>
                  <a:pt x="1580931" y="2396821"/>
                  <a:pt x="1547975" y="2380343"/>
                </a:cubicBezTo>
                <a:cubicBezTo>
                  <a:pt x="1435432" y="2324071"/>
                  <a:pt x="1570333" y="2373281"/>
                  <a:pt x="1460889" y="2336800"/>
                </a:cubicBezTo>
                <a:cubicBezTo>
                  <a:pt x="1388013" y="2227483"/>
                  <a:pt x="1473581" y="2366415"/>
                  <a:pt x="1417346" y="2235200"/>
                </a:cubicBezTo>
                <a:cubicBezTo>
                  <a:pt x="1410474" y="2219167"/>
                  <a:pt x="1395403" y="2207597"/>
                  <a:pt x="1388318" y="2191657"/>
                </a:cubicBezTo>
                <a:cubicBezTo>
                  <a:pt x="1375891" y="2163695"/>
                  <a:pt x="1384749" y="2121544"/>
                  <a:pt x="1359289" y="2104571"/>
                </a:cubicBezTo>
                <a:cubicBezTo>
                  <a:pt x="1259474" y="2038027"/>
                  <a:pt x="1305302" y="2057546"/>
                  <a:pt x="1228661" y="2032000"/>
                </a:cubicBezTo>
                <a:cubicBezTo>
                  <a:pt x="1218985" y="2017486"/>
                  <a:pt x="1207433" y="2004059"/>
                  <a:pt x="1199632" y="1988457"/>
                </a:cubicBezTo>
                <a:cubicBezTo>
                  <a:pt x="1178707" y="1946606"/>
                  <a:pt x="1194625" y="1911386"/>
                  <a:pt x="1156089" y="1988457"/>
                </a:cubicBezTo>
                <a:cubicBezTo>
                  <a:pt x="1153925" y="1992784"/>
                  <a:pt x="1156089" y="1998133"/>
                  <a:pt x="1156089" y="2002971"/>
                </a:cubicBezTo>
              </a:path>
            </a:pathLst>
          </a:cu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TextBox 73"/>
          <p:cNvSpPr txBox="1"/>
          <p:nvPr/>
        </p:nvSpPr>
        <p:spPr>
          <a:xfrm>
            <a:off x="5521037" y="2877301"/>
            <a:ext cx="2509533" cy="400110"/>
          </a:xfrm>
          <a:prstGeom prst="rect">
            <a:avLst/>
          </a:prstGeom>
          <a:noFill/>
        </p:spPr>
        <p:txBody>
          <a:bodyPr wrap="none" rtlCol="0">
            <a:spAutoFit/>
          </a:bodyPr>
          <a:lstStyle/>
          <a:p>
            <a:r>
              <a:rPr lang="en-US" sz="2000" b="1" dirty="0">
                <a:solidFill>
                  <a:srgbClr val="FF0000"/>
                </a:solidFill>
              </a:rPr>
              <a:t>Unchecked  Exception</a:t>
            </a:r>
          </a:p>
        </p:txBody>
      </p:sp>
      <p:sp>
        <p:nvSpPr>
          <p:cNvPr id="75" name="TextBox 74"/>
          <p:cNvSpPr txBox="1"/>
          <p:nvPr/>
        </p:nvSpPr>
        <p:spPr>
          <a:xfrm>
            <a:off x="3387437" y="5163301"/>
            <a:ext cx="2233817" cy="400110"/>
          </a:xfrm>
          <a:prstGeom prst="rect">
            <a:avLst/>
          </a:prstGeom>
          <a:noFill/>
        </p:spPr>
        <p:txBody>
          <a:bodyPr wrap="none" rtlCol="0">
            <a:spAutoFit/>
          </a:bodyPr>
          <a:lstStyle/>
          <a:p>
            <a:r>
              <a:rPr lang="en-US" sz="2000" b="1" dirty="0">
                <a:solidFill>
                  <a:srgbClr val="00B050"/>
                </a:solidFill>
              </a:rPr>
              <a:t>Checked  Exception</a:t>
            </a:r>
          </a:p>
        </p:txBody>
      </p:sp>
      <p:cxnSp>
        <p:nvCxnSpPr>
          <p:cNvPr id="76" name="Elbow Connector 75"/>
          <p:cNvCxnSpPr>
            <a:stCxn id="48" idx="3"/>
          </p:cNvCxnSpPr>
          <p:nvPr/>
        </p:nvCxnSpPr>
        <p:spPr>
          <a:xfrm>
            <a:off x="8416637" y="3677401"/>
            <a:ext cx="533400" cy="1143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9026237" y="3563101"/>
            <a:ext cx="463588" cy="369332"/>
          </a:xfrm>
          <a:prstGeom prst="rect">
            <a:avLst/>
          </a:prstGeom>
          <a:noFill/>
        </p:spPr>
        <p:txBody>
          <a:bodyPr wrap="none" rtlCol="0">
            <a:spAutoFit/>
          </a:bodyPr>
          <a:lstStyle/>
          <a:p>
            <a:r>
              <a:rPr lang="en-IN" dirty="0"/>
              <a:t>. . .</a:t>
            </a:r>
            <a:endParaRPr lang="en-US" dirty="0"/>
          </a:p>
        </p:txBody>
      </p:sp>
      <p:cxnSp>
        <p:nvCxnSpPr>
          <p:cNvPr id="78" name="Elbow Connector 77"/>
          <p:cNvCxnSpPr>
            <a:stCxn id="50" idx="3"/>
            <a:endCxn id="79" idx="1"/>
          </p:cNvCxnSpPr>
          <p:nvPr/>
        </p:nvCxnSpPr>
        <p:spPr>
          <a:xfrm>
            <a:off x="8416637" y="4896601"/>
            <a:ext cx="457200" cy="1213366"/>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873837" y="5925301"/>
            <a:ext cx="463588" cy="369332"/>
          </a:xfrm>
          <a:prstGeom prst="rect">
            <a:avLst/>
          </a:prstGeom>
          <a:noFill/>
        </p:spPr>
        <p:txBody>
          <a:bodyPr wrap="none" rtlCol="0">
            <a:spAutoFit/>
          </a:bodyPr>
          <a:lstStyle/>
          <a:p>
            <a:r>
              <a:rPr lang="en-IN" dirty="0"/>
              <a:t>. . .</a:t>
            </a:r>
            <a:endParaRPr lang="en-US" dirty="0"/>
          </a:p>
        </p:txBody>
      </p:sp>
    </p:spTree>
    <p:extLst>
      <p:ext uri="{BB962C8B-B14F-4D97-AF65-F5344CB8AC3E}">
        <p14:creationId xmlns:p14="http://schemas.microsoft.com/office/powerpoint/2010/main" val="264414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blinds(horizontal)">
                                      <p:cBhvr>
                                        <p:cTn id="19" dur="500"/>
                                        <p:tgtEl>
                                          <p:spTgt spid="42"/>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blinds(horizontal)">
                                      <p:cBhvr>
                                        <p:cTn id="24" dur="500"/>
                                        <p:tgtEl>
                                          <p:spTgt spid="58"/>
                                        </p:tgtEl>
                                      </p:cBhvr>
                                    </p:animEffect>
                                  </p:childTnLst>
                                </p:cTn>
                              </p:par>
                              <p:par>
                                <p:cTn id="25" presetID="3" presetClass="entr" presetSubtype="1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blinds(horizontal)">
                                      <p:cBhvr>
                                        <p:cTn id="27" dur="500"/>
                                        <p:tgtEl>
                                          <p:spTgt spid="59"/>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blinds(horizontal)">
                                      <p:cBhvr>
                                        <p:cTn id="30" dur="500"/>
                                        <p:tgtEl>
                                          <p:spTgt spid="43"/>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blinds(horizontal)">
                                      <p:cBhvr>
                                        <p:cTn id="33" dur="500"/>
                                        <p:tgtEl>
                                          <p:spTgt spid="44"/>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blinds(horizontal)">
                                      <p:cBhvr>
                                        <p:cTn id="38" dur="500"/>
                                        <p:tgtEl>
                                          <p:spTgt spid="45"/>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blinds(horizontal)">
                                      <p:cBhvr>
                                        <p:cTn id="41" dur="500"/>
                                        <p:tgtEl>
                                          <p:spTgt spid="46"/>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blinds(horizontal)">
                                      <p:cBhvr>
                                        <p:cTn id="44" dur="500"/>
                                        <p:tgtEl>
                                          <p:spTgt spid="47"/>
                                        </p:tgtEl>
                                      </p:cBhvr>
                                    </p:animEffect>
                                  </p:childTnLst>
                                </p:cTn>
                              </p:par>
                              <p:par>
                                <p:cTn id="45" presetID="3" presetClass="entr" presetSubtype="10"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blinds(horizontal)">
                                      <p:cBhvr>
                                        <p:cTn id="47" dur="500"/>
                                        <p:tgtEl>
                                          <p:spTgt spid="60"/>
                                        </p:tgtEl>
                                      </p:cBhvr>
                                    </p:animEffect>
                                  </p:childTnLst>
                                </p:cTn>
                              </p:par>
                              <p:par>
                                <p:cTn id="48" presetID="3" presetClass="entr" presetSubtype="10" fill="hold" nodeType="with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blinds(horizontal)">
                                      <p:cBhvr>
                                        <p:cTn id="50" dur="500"/>
                                        <p:tgtEl>
                                          <p:spTgt spid="61"/>
                                        </p:tgtEl>
                                      </p:cBhvr>
                                    </p:animEffect>
                                  </p:childTnLst>
                                </p:cTn>
                              </p:par>
                              <p:par>
                                <p:cTn id="51" presetID="3" presetClass="entr" presetSubtype="10"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blinds(horizontal)">
                                      <p:cBhvr>
                                        <p:cTn id="53" dur="500"/>
                                        <p:tgtEl>
                                          <p:spTgt spid="62"/>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blinds(horizontal)">
                                      <p:cBhvr>
                                        <p:cTn id="58" dur="500"/>
                                        <p:tgtEl>
                                          <p:spTgt spid="48"/>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blinds(horizontal)">
                                      <p:cBhvr>
                                        <p:cTn id="61" dur="500"/>
                                        <p:tgtEl>
                                          <p:spTgt spid="49"/>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blinds(horizontal)">
                                      <p:cBhvr>
                                        <p:cTn id="64" dur="500"/>
                                        <p:tgtEl>
                                          <p:spTgt spid="50"/>
                                        </p:tgtEl>
                                      </p:cBhvr>
                                    </p:animEffect>
                                  </p:childTnLst>
                                </p:cTn>
                              </p:par>
                              <p:par>
                                <p:cTn id="65" presetID="3" presetClass="entr" presetSubtype="10" fill="hold" nodeType="with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blinds(horizontal)">
                                      <p:cBhvr>
                                        <p:cTn id="67" dur="500"/>
                                        <p:tgtEl>
                                          <p:spTgt spid="63"/>
                                        </p:tgtEl>
                                      </p:cBhvr>
                                    </p:animEffect>
                                  </p:childTnLst>
                                </p:cTn>
                              </p:par>
                              <p:par>
                                <p:cTn id="68" presetID="3" presetClass="entr" presetSubtype="10" fill="hold" nodeType="with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blinds(horizontal)">
                                      <p:cBhvr>
                                        <p:cTn id="70" dur="500"/>
                                        <p:tgtEl>
                                          <p:spTgt spid="64"/>
                                        </p:tgtEl>
                                      </p:cBhvr>
                                    </p:animEffect>
                                  </p:childTnLst>
                                </p:cTn>
                              </p:par>
                              <p:par>
                                <p:cTn id="71" presetID="3" presetClass="entr" presetSubtype="10" fill="hold" nodeType="withEffect">
                                  <p:stCondLst>
                                    <p:cond delay="0"/>
                                  </p:stCondLst>
                                  <p:childTnLst>
                                    <p:set>
                                      <p:cBhvr>
                                        <p:cTn id="72" dur="1" fill="hold">
                                          <p:stCondLst>
                                            <p:cond delay="0"/>
                                          </p:stCondLst>
                                        </p:cTn>
                                        <p:tgtEl>
                                          <p:spTgt spid="65"/>
                                        </p:tgtEl>
                                        <p:attrNameLst>
                                          <p:attrName>style.visibility</p:attrName>
                                        </p:attrNameLst>
                                      </p:cBhvr>
                                      <p:to>
                                        <p:strVal val="visible"/>
                                      </p:to>
                                    </p:set>
                                    <p:animEffect transition="in" filter="blinds(horizontal)">
                                      <p:cBhvr>
                                        <p:cTn id="73" dur="500"/>
                                        <p:tgtEl>
                                          <p:spTgt spid="65"/>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blinds(horizontal)">
                                      <p:cBhvr>
                                        <p:cTn id="78" dur="500"/>
                                        <p:tgtEl>
                                          <p:spTgt spid="51"/>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blinds(horizontal)">
                                      <p:cBhvr>
                                        <p:cTn id="81" dur="500"/>
                                        <p:tgtEl>
                                          <p:spTgt spid="52"/>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53"/>
                                        </p:tgtEl>
                                        <p:attrNameLst>
                                          <p:attrName>style.visibility</p:attrName>
                                        </p:attrNameLst>
                                      </p:cBhvr>
                                      <p:to>
                                        <p:strVal val="visible"/>
                                      </p:to>
                                    </p:set>
                                    <p:animEffect transition="in" filter="blinds(horizontal)">
                                      <p:cBhvr>
                                        <p:cTn id="84" dur="500"/>
                                        <p:tgtEl>
                                          <p:spTgt spid="53"/>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blinds(horizontal)">
                                      <p:cBhvr>
                                        <p:cTn id="87" dur="500"/>
                                        <p:tgtEl>
                                          <p:spTgt spid="54"/>
                                        </p:tgtEl>
                                      </p:cBhvr>
                                    </p:animEffect>
                                  </p:childTnLst>
                                </p:cTn>
                              </p:par>
                              <p:par>
                                <p:cTn id="88" presetID="3" presetClass="entr" presetSubtype="10" fill="hold" nodeType="withEffect">
                                  <p:stCondLst>
                                    <p:cond delay="0"/>
                                  </p:stCondLst>
                                  <p:childTnLst>
                                    <p:set>
                                      <p:cBhvr>
                                        <p:cTn id="89" dur="1" fill="hold">
                                          <p:stCondLst>
                                            <p:cond delay="0"/>
                                          </p:stCondLst>
                                        </p:cTn>
                                        <p:tgtEl>
                                          <p:spTgt spid="66"/>
                                        </p:tgtEl>
                                        <p:attrNameLst>
                                          <p:attrName>style.visibility</p:attrName>
                                        </p:attrNameLst>
                                      </p:cBhvr>
                                      <p:to>
                                        <p:strVal val="visible"/>
                                      </p:to>
                                    </p:set>
                                    <p:animEffect transition="in" filter="blinds(horizontal)">
                                      <p:cBhvr>
                                        <p:cTn id="90" dur="500"/>
                                        <p:tgtEl>
                                          <p:spTgt spid="66"/>
                                        </p:tgtEl>
                                      </p:cBhvr>
                                    </p:animEffect>
                                  </p:childTnLst>
                                </p:cTn>
                              </p:par>
                              <p:par>
                                <p:cTn id="91" presetID="3" presetClass="entr" presetSubtype="10" fill="hold" nodeType="with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blinds(horizontal)">
                                      <p:cBhvr>
                                        <p:cTn id="93" dur="500"/>
                                        <p:tgtEl>
                                          <p:spTgt spid="67"/>
                                        </p:tgtEl>
                                      </p:cBhvr>
                                    </p:animEffect>
                                  </p:childTnLst>
                                </p:cTn>
                              </p:par>
                              <p:par>
                                <p:cTn id="94" presetID="3" presetClass="entr" presetSubtype="10" fill="hold" nodeType="withEffect">
                                  <p:stCondLst>
                                    <p:cond delay="0"/>
                                  </p:stCondLst>
                                  <p:childTnLst>
                                    <p:set>
                                      <p:cBhvr>
                                        <p:cTn id="95" dur="1" fill="hold">
                                          <p:stCondLst>
                                            <p:cond delay="0"/>
                                          </p:stCondLst>
                                        </p:cTn>
                                        <p:tgtEl>
                                          <p:spTgt spid="68"/>
                                        </p:tgtEl>
                                        <p:attrNameLst>
                                          <p:attrName>style.visibility</p:attrName>
                                        </p:attrNameLst>
                                      </p:cBhvr>
                                      <p:to>
                                        <p:strVal val="visible"/>
                                      </p:to>
                                    </p:set>
                                    <p:animEffect transition="in" filter="blinds(horizontal)">
                                      <p:cBhvr>
                                        <p:cTn id="96" dur="500"/>
                                        <p:tgtEl>
                                          <p:spTgt spid="68"/>
                                        </p:tgtEl>
                                      </p:cBhvr>
                                    </p:animEffect>
                                  </p:childTnLst>
                                </p:cTn>
                              </p:par>
                              <p:par>
                                <p:cTn id="97" presetID="3" presetClass="entr" presetSubtype="1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blinds(horizontal)">
                                      <p:cBhvr>
                                        <p:cTn id="99" dur="500"/>
                                        <p:tgtEl>
                                          <p:spTgt spid="69"/>
                                        </p:tgtEl>
                                      </p:cBhvr>
                                    </p:animEffect>
                                  </p:childTnLst>
                                </p:cTn>
                              </p:par>
                              <p:par>
                                <p:cTn id="100" presetID="3" presetClass="entr" presetSubtype="10" fill="hold" nodeType="withEffect">
                                  <p:stCondLst>
                                    <p:cond delay="0"/>
                                  </p:stCondLst>
                                  <p:childTnLst>
                                    <p:set>
                                      <p:cBhvr>
                                        <p:cTn id="101" dur="1" fill="hold">
                                          <p:stCondLst>
                                            <p:cond delay="0"/>
                                          </p:stCondLst>
                                        </p:cTn>
                                        <p:tgtEl>
                                          <p:spTgt spid="76"/>
                                        </p:tgtEl>
                                        <p:attrNameLst>
                                          <p:attrName>style.visibility</p:attrName>
                                        </p:attrNameLst>
                                      </p:cBhvr>
                                      <p:to>
                                        <p:strVal val="visible"/>
                                      </p:to>
                                    </p:set>
                                    <p:animEffect transition="in" filter="blinds(horizontal)">
                                      <p:cBhvr>
                                        <p:cTn id="102" dur="500"/>
                                        <p:tgtEl>
                                          <p:spTgt spid="76"/>
                                        </p:tgtEl>
                                      </p:cBhvr>
                                    </p:animEffect>
                                  </p:childTnLst>
                                </p:cTn>
                              </p:par>
                              <p:par>
                                <p:cTn id="103" presetID="1" presetClass="entr" presetSubtype="0" fill="hold" grpId="0" nodeType="withEffect">
                                  <p:stCondLst>
                                    <p:cond delay="0"/>
                                  </p:stCondLst>
                                  <p:childTnLst>
                                    <p:set>
                                      <p:cBhvr>
                                        <p:cTn id="104" dur="1" fill="hold">
                                          <p:stCondLst>
                                            <p:cond delay="0"/>
                                          </p:stCondLst>
                                        </p:cTn>
                                        <p:tgtEl>
                                          <p:spTgt spid="7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grpId="0" nodeType="clickEffect">
                                  <p:stCondLst>
                                    <p:cond delay="0"/>
                                  </p:stCondLst>
                                  <p:childTnLst>
                                    <p:set>
                                      <p:cBhvr>
                                        <p:cTn id="108" dur="1" fill="hold">
                                          <p:stCondLst>
                                            <p:cond delay="0"/>
                                          </p:stCondLst>
                                        </p:cTn>
                                        <p:tgtEl>
                                          <p:spTgt spid="55"/>
                                        </p:tgtEl>
                                        <p:attrNameLst>
                                          <p:attrName>style.visibility</p:attrName>
                                        </p:attrNameLst>
                                      </p:cBhvr>
                                      <p:to>
                                        <p:strVal val="visible"/>
                                      </p:to>
                                    </p:set>
                                    <p:animEffect transition="in" filter="blinds(horizontal)">
                                      <p:cBhvr>
                                        <p:cTn id="109" dur="500"/>
                                        <p:tgtEl>
                                          <p:spTgt spid="55"/>
                                        </p:tgtEl>
                                      </p:cBhvr>
                                    </p:animEffect>
                                  </p:childTnLst>
                                </p:cTn>
                              </p:par>
                              <p:par>
                                <p:cTn id="110" presetID="3" presetClass="entr" presetSubtype="10" fill="hold" grpId="0" nodeType="withEffect">
                                  <p:stCondLst>
                                    <p:cond delay="0"/>
                                  </p:stCondLst>
                                  <p:childTnLst>
                                    <p:set>
                                      <p:cBhvr>
                                        <p:cTn id="111" dur="1" fill="hold">
                                          <p:stCondLst>
                                            <p:cond delay="0"/>
                                          </p:stCondLst>
                                        </p:cTn>
                                        <p:tgtEl>
                                          <p:spTgt spid="56"/>
                                        </p:tgtEl>
                                        <p:attrNameLst>
                                          <p:attrName>style.visibility</p:attrName>
                                        </p:attrNameLst>
                                      </p:cBhvr>
                                      <p:to>
                                        <p:strVal val="visible"/>
                                      </p:to>
                                    </p:set>
                                    <p:animEffect transition="in" filter="blinds(horizontal)">
                                      <p:cBhvr>
                                        <p:cTn id="112" dur="500"/>
                                        <p:tgtEl>
                                          <p:spTgt spid="56"/>
                                        </p:tgtEl>
                                      </p:cBhvr>
                                    </p:animEffect>
                                  </p:childTnLst>
                                </p:cTn>
                              </p:par>
                              <p:par>
                                <p:cTn id="113" presetID="3" presetClass="entr" presetSubtype="10" fill="hold" grpId="0" nodeType="withEffect">
                                  <p:stCondLst>
                                    <p:cond delay="0"/>
                                  </p:stCondLst>
                                  <p:childTnLst>
                                    <p:set>
                                      <p:cBhvr>
                                        <p:cTn id="114" dur="1" fill="hold">
                                          <p:stCondLst>
                                            <p:cond delay="0"/>
                                          </p:stCondLst>
                                        </p:cTn>
                                        <p:tgtEl>
                                          <p:spTgt spid="57"/>
                                        </p:tgtEl>
                                        <p:attrNameLst>
                                          <p:attrName>style.visibility</p:attrName>
                                        </p:attrNameLst>
                                      </p:cBhvr>
                                      <p:to>
                                        <p:strVal val="visible"/>
                                      </p:to>
                                    </p:set>
                                    <p:animEffect transition="in" filter="blinds(horizontal)">
                                      <p:cBhvr>
                                        <p:cTn id="115" dur="500"/>
                                        <p:tgtEl>
                                          <p:spTgt spid="57"/>
                                        </p:tgtEl>
                                      </p:cBhvr>
                                    </p:animEffect>
                                  </p:childTnLst>
                                </p:cTn>
                              </p:par>
                              <p:par>
                                <p:cTn id="116" presetID="3" presetClass="entr" presetSubtype="10" fill="hold" nodeType="withEffect">
                                  <p:stCondLst>
                                    <p:cond delay="0"/>
                                  </p:stCondLst>
                                  <p:childTnLst>
                                    <p:set>
                                      <p:cBhvr>
                                        <p:cTn id="117" dur="1" fill="hold">
                                          <p:stCondLst>
                                            <p:cond delay="0"/>
                                          </p:stCondLst>
                                        </p:cTn>
                                        <p:tgtEl>
                                          <p:spTgt spid="70"/>
                                        </p:tgtEl>
                                        <p:attrNameLst>
                                          <p:attrName>style.visibility</p:attrName>
                                        </p:attrNameLst>
                                      </p:cBhvr>
                                      <p:to>
                                        <p:strVal val="visible"/>
                                      </p:to>
                                    </p:set>
                                    <p:animEffect transition="in" filter="blinds(horizontal)">
                                      <p:cBhvr>
                                        <p:cTn id="118" dur="500"/>
                                        <p:tgtEl>
                                          <p:spTgt spid="70"/>
                                        </p:tgtEl>
                                      </p:cBhvr>
                                    </p:animEffect>
                                  </p:childTnLst>
                                </p:cTn>
                              </p:par>
                              <p:par>
                                <p:cTn id="119" presetID="3" presetClass="entr" presetSubtype="10" fill="hold" nodeType="withEffect">
                                  <p:stCondLst>
                                    <p:cond delay="0"/>
                                  </p:stCondLst>
                                  <p:childTnLst>
                                    <p:set>
                                      <p:cBhvr>
                                        <p:cTn id="120" dur="1" fill="hold">
                                          <p:stCondLst>
                                            <p:cond delay="0"/>
                                          </p:stCondLst>
                                        </p:cTn>
                                        <p:tgtEl>
                                          <p:spTgt spid="71"/>
                                        </p:tgtEl>
                                        <p:attrNameLst>
                                          <p:attrName>style.visibility</p:attrName>
                                        </p:attrNameLst>
                                      </p:cBhvr>
                                      <p:to>
                                        <p:strVal val="visible"/>
                                      </p:to>
                                    </p:set>
                                    <p:animEffect transition="in" filter="blinds(horizontal)">
                                      <p:cBhvr>
                                        <p:cTn id="121" dur="500"/>
                                        <p:tgtEl>
                                          <p:spTgt spid="71"/>
                                        </p:tgtEl>
                                      </p:cBhvr>
                                    </p:animEffect>
                                  </p:childTnLst>
                                </p:cTn>
                              </p:par>
                              <p:par>
                                <p:cTn id="122" presetID="3" presetClass="entr" presetSubtype="10" fill="hold" nodeType="withEffect">
                                  <p:stCondLst>
                                    <p:cond delay="0"/>
                                  </p:stCondLst>
                                  <p:childTnLst>
                                    <p:set>
                                      <p:cBhvr>
                                        <p:cTn id="123" dur="1" fill="hold">
                                          <p:stCondLst>
                                            <p:cond delay="0"/>
                                          </p:stCondLst>
                                        </p:cTn>
                                        <p:tgtEl>
                                          <p:spTgt spid="72"/>
                                        </p:tgtEl>
                                        <p:attrNameLst>
                                          <p:attrName>style.visibility</p:attrName>
                                        </p:attrNameLst>
                                      </p:cBhvr>
                                      <p:to>
                                        <p:strVal val="visible"/>
                                      </p:to>
                                    </p:set>
                                    <p:animEffect transition="in" filter="blinds(horizontal)">
                                      <p:cBhvr>
                                        <p:cTn id="124" dur="500"/>
                                        <p:tgtEl>
                                          <p:spTgt spid="72"/>
                                        </p:tgtEl>
                                      </p:cBhvr>
                                    </p:animEffect>
                                  </p:childTnLst>
                                </p:cTn>
                              </p:par>
                              <p:par>
                                <p:cTn id="125" presetID="3" presetClass="entr" presetSubtype="10" fill="hold" nodeType="withEffect">
                                  <p:stCondLst>
                                    <p:cond delay="0"/>
                                  </p:stCondLst>
                                  <p:childTnLst>
                                    <p:set>
                                      <p:cBhvr>
                                        <p:cTn id="126" dur="1" fill="hold">
                                          <p:stCondLst>
                                            <p:cond delay="0"/>
                                          </p:stCondLst>
                                        </p:cTn>
                                        <p:tgtEl>
                                          <p:spTgt spid="78"/>
                                        </p:tgtEl>
                                        <p:attrNameLst>
                                          <p:attrName>style.visibility</p:attrName>
                                        </p:attrNameLst>
                                      </p:cBhvr>
                                      <p:to>
                                        <p:strVal val="visible"/>
                                      </p:to>
                                    </p:set>
                                    <p:animEffect transition="in" filter="blinds(horizontal)">
                                      <p:cBhvr>
                                        <p:cTn id="127" dur="500"/>
                                        <p:tgtEl>
                                          <p:spTgt spid="78"/>
                                        </p:tgtEl>
                                      </p:cBhvr>
                                    </p:animEffect>
                                  </p:childTnLst>
                                </p:cTn>
                              </p:par>
                              <p:par>
                                <p:cTn id="128" presetID="1" presetClass="entr" presetSubtype="0" fill="hold" grpId="0" nodeType="withEffect">
                                  <p:stCondLst>
                                    <p:cond delay="0"/>
                                  </p:stCondLst>
                                  <p:childTnLst>
                                    <p:set>
                                      <p:cBhvr>
                                        <p:cTn id="129" dur="1" fill="hold">
                                          <p:stCondLst>
                                            <p:cond delay="0"/>
                                          </p:stCondLst>
                                        </p:cTn>
                                        <p:tgtEl>
                                          <p:spTgt spid="79"/>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3" presetClass="entr" presetSubtype="10" fill="hold" grpId="0" nodeType="clickEffect">
                                  <p:stCondLst>
                                    <p:cond delay="0"/>
                                  </p:stCondLst>
                                  <p:childTnLst>
                                    <p:set>
                                      <p:cBhvr>
                                        <p:cTn id="133" dur="1" fill="hold">
                                          <p:stCondLst>
                                            <p:cond delay="0"/>
                                          </p:stCondLst>
                                        </p:cTn>
                                        <p:tgtEl>
                                          <p:spTgt spid="73"/>
                                        </p:tgtEl>
                                        <p:attrNameLst>
                                          <p:attrName>style.visibility</p:attrName>
                                        </p:attrNameLst>
                                      </p:cBhvr>
                                      <p:to>
                                        <p:strVal val="visible"/>
                                      </p:to>
                                    </p:set>
                                    <p:animEffect transition="in" filter="blinds(horizontal)">
                                      <p:cBhvr>
                                        <p:cTn id="134" dur="500"/>
                                        <p:tgtEl>
                                          <p:spTgt spid="73"/>
                                        </p:tgtEl>
                                      </p:cBhvr>
                                    </p:animEffect>
                                  </p:childTnLst>
                                </p:cTn>
                              </p:par>
                            </p:childTnLst>
                          </p:cTn>
                        </p:par>
                      </p:childTnLst>
                    </p:cTn>
                  </p:par>
                  <p:par>
                    <p:cTn id="135" fill="hold">
                      <p:stCondLst>
                        <p:cond delay="indefinite"/>
                      </p:stCondLst>
                      <p:childTnLst>
                        <p:par>
                          <p:cTn id="136" fill="hold">
                            <p:stCondLst>
                              <p:cond delay="0"/>
                            </p:stCondLst>
                            <p:childTnLst>
                              <p:par>
                                <p:cTn id="137" presetID="3" presetClass="entr" presetSubtype="10" fill="hold" grpId="0" nodeType="click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blinds(horizontal)">
                                      <p:cBhvr>
                                        <p:cTn id="139" dur="500"/>
                                        <p:tgtEl>
                                          <p:spTgt spid="74"/>
                                        </p:tgtEl>
                                      </p:cBhvr>
                                    </p:animEffect>
                                  </p:childTnLst>
                                </p:cTn>
                              </p:par>
                            </p:childTnLst>
                          </p:cTn>
                        </p:par>
                      </p:childTnLst>
                    </p:cTn>
                  </p:par>
                  <p:par>
                    <p:cTn id="140" fill="hold">
                      <p:stCondLst>
                        <p:cond delay="indefinite"/>
                      </p:stCondLst>
                      <p:childTnLst>
                        <p:par>
                          <p:cTn id="141" fill="hold">
                            <p:stCondLst>
                              <p:cond delay="0"/>
                            </p:stCondLst>
                            <p:childTnLst>
                              <p:par>
                                <p:cTn id="142" presetID="3" presetClass="entr" presetSubtype="10" fill="hold" grpId="0" nodeType="clickEffect">
                                  <p:stCondLst>
                                    <p:cond delay="0"/>
                                  </p:stCondLst>
                                  <p:childTnLst>
                                    <p:set>
                                      <p:cBhvr>
                                        <p:cTn id="143" dur="1" fill="hold">
                                          <p:stCondLst>
                                            <p:cond delay="0"/>
                                          </p:stCondLst>
                                        </p:cTn>
                                        <p:tgtEl>
                                          <p:spTgt spid="75"/>
                                        </p:tgtEl>
                                        <p:attrNameLst>
                                          <p:attrName>style.visibility</p:attrName>
                                        </p:attrNameLst>
                                      </p:cBhvr>
                                      <p:to>
                                        <p:strVal val="visible"/>
                                      </p:to>
                                    </p:set>
                                    <p:animEffect transition="in" filter="blinds(horizontal)">
                                      <p:cBhvr>
                                        <p:cTn id="14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73" grpId="0" animBg="1"/>
      <p:bldP spid="74" grpId="0"/>
      <p:bldP spid="75" grpId="0"/>
      <p:bldP spid="77" grpId="0"/>
      <p:bldP spid="7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 Inbuilt Unchecked Exceptions</a:t>
            </a:r>
          </a:p>
        </p:txBody>
      </p:sp>
      <p:graphicFrame>
        <p:nvGraphicFramePr>
          <p:cNvPr id="4" name="Content Placeholder 4"/>
          <p:cNvGraphicFramePr>
            <a:graphicFrameLocks noGrp="1"/>
          </p:cNvGraphicFramePr>
          <p:nvPr>
            <p:ph idx="1"/>
            <p:extLst>
              <p:ext uri="{D42A27DB-BD31-4B8C-83A1-F6EECF244321}">
                <p14:modId xmlns:p14="http://schemas.microsoft.com/office/powerpoint/2010/main" val="4224336854"/>
              </p:ext>
            </p:extLst>
          </p:nvPr>
        </p:nvGraphicFramePr>
        <p:xfrm>
          <a:off x="1092083" y="1088448"/>
          <a:ext cx="9709972" cy="4079240"/>
        </p:xfrm>
        <a:graphic>
          <a:graphicData uri="http://schemas.openxmlformats.org/drawingml/2006/table">
            <a:tbl>
              <a:tblPr firstRow="1" bandRow="1">
                <a:tableStyleId>{5C22544A-7EE6-4342-B048-85BDC9FD1C3A}</a:tableStyleId>
              </a:tblPr>
              <a:tblGrid>
                <a:gridCol w="3878767">
                  <a:extLst>
                    <a:ext uri="{9D8B030D-6E8A-4147-A177-3AD203B41FA5}">
                      <a16:colId xmlns:a16="http://schemas.microsoft.com/office/drawing/2014/main" val="20000"/>
                    </a:ext>
                  </a:extLst>
                </a:gridCol>
                <a:gridCol w="5831205">
                  <a:extLst>
                    <a:ext uri="{9D8B030D-6E8A-4147-A177-3AD203B41FA5}">
                      <a16:colId xmlns:a16="http://schemas.microsoft.com/office/drawing/2014/main" val="20001"/>
                    </a:ext>
                  </a:extLst>
                </a:gridCol>
              </a:tblGrid>
              <a:tr h="370840">
                <a:tc>
                  <a:txBody>
                    <a:bodyPr/>
                    <a:lstStyle/>
                    <a:p>
                      <a:r>
                        <a:rPr lang="en-US" sz="1800" kern="1200" baseline="0" dirty="0"/>
                        <a:t>Exception</a:t>
                      </a:r>
                      <a:endParaRPr lang="en-US" dirty="0"/>
                    </a:p>
                  </a:txBody>
                  <a:tcPr/>
                </a:tc>
                <a:tc>
                  <a:txBody>
                    <a:bodyPr/>
                    <a:lstStyle/>
                    <a:p>
                      <a:r>
                        <a:rPr lang="en-US" sz="1800" kern="1200" baseline="0" dirty="0"/>
                        <a:t>Meaning</a:t>
                      </a:r>
                      <a:endParaRPr lang="en-US" dirty="0"/>
                    </a:p>
                  </a:txBody>
                  <a:tcPr/>
                </a:tc>
                <a:extLst>
                  <a:ext uri="{0D108BD9-81ED-4DB2-BD59-A6C34878D82A}">
                    <a16:rowId xmlns:a16="http://schemas.microsoft.com/office/drawing/2014/main" val="10000"/>
                  </a:ext>
                </a:extLst>
              </a:tr>
              <a:tr h="370840">
                <a:tc>
                  <a:txBody>
                    <a:bodyPr/>
                    <a:lstStyle/>
                    <a:p>
                      <a:r>
                        <a:rPr lang="en-US" sz="1800" b="1" kern="1200" baseline="0" dirty="0" err="1"/>
                        <a:t>ArithmeticException</a:t>
                      </a:r>
                      <a:endParaRPr lang="en-US" b="1" dirty="0"/>
                    </a:p>
                  </a:txBody>
                  <a:tcPr/>
                </a:tc>
                <a:tc>
                  <a:txBody>
                    <a:bodyPr/>
                    <a:lstStyle/>
                    <a:p>
                      <a:r>
                        <a:rPr lang="en-US" sz="1800" kern="1200" baseline="0" dirty="0"/>
                        <a:t>Arithmetic error, such as divide-by-zero.</a:t>
                      </a:r>
                      <a:endParaRPr lang="en-US" dirty="0"/>
                    </a:p>
                  </a:txBody>
                  <a:tcPr/>
                </a:tc>
                <a:extLst>
                  <a:ext uri="{0D108BD9-81ED-4DB2-BD59-A6C34878D82A}">
                    <a16:rowId xmlns:a16="http://schemas.microsoft.com/office/drawing/2014/main" val="10001"/>
                  </a:ext>
                </a:extLst>
              </a:tr>
              <a:tr h="370840">
                <a:tc>
                  <a:txBody>
                    <a:bodyPr/>
                    <a:lstStyle/>
                    <a:p>
                      <a:r>
                        <a:rPr lang="en-US" sz="1800" b="1" kern="1200" baseline="0" dirty="0" err="1"/>
                        <a:t>ArrayIndexOutOfBoundsException</a:t>
                      </a:r>
                      <a:endParaRPr lang="en-US" b="1" dirty="0"/>
                    </a:p>
                  </a:txBody>
                  <a:tcPr/>
                </a:tc>
                <a:tc>
                  <a:txBody>
                    <a:bodyPr/>
                    <a:lstStyle/>
                    <a:p>
                      <a:r>
                        <a:rPr lang="en-US" sz="1800" kern="1200" baseline="0" dirty="0"/>
                        <a:t>Array index is out-of-bounds.</a:t>
                      </a:r>
                      <a:endParaRPr lang="en-US" dirty="0"/>
                    </a:p>
                  </a:txBody>
                  <a:tcPr/>
                </a:tc>
                <a:extLst>
                  <a:ext uri="{0D108BD9-81ED-4DB2-BD59-A6C34878D82A}">
                    <a16:rowId xmlns:a16="http://schemas.microsoft.com/office/drawing/2014/main" val="10002"/>
                  </a:ext>
                </a:extLst>
              </a:tr>
              <a:tr h="370840">
                <a:tc>
                  <a:txBody>
                    <a:bodyPr/>
                    <a:lstStyle/>
                    <a:p>
                      <a:r>
                        <a:rPr lang="en-US" sz="1800" b="1" kern="1200" baseline="0" dirty="0" err="1"/>
                        <a:t>ClassCastException</a:t>
                      </a:r>
                      <a:endParaRPr lang="en-US" b="1" dirty="0"/>
                    </a:p>
                  </a:txBody>
                  <a:tcPr/>
                </a:tc>
                <a:tc>
                  <a:txBody>
                    <a:bodyPr/>
                    <a:lstStyle/>
                    <a:p>
                      <a:r>
                        <a:rPr lang="en-US" sz="1800" kern="1200" baseline="0" dirty="0"/>
                        <a:t>Invalid cast.</a:t>
                      </a:r>
                      <a:endParaRPr lang="en-US" dirty="0"/>
                    </a:p>
                  </a:txBody>
                  <a:tcPr/>
                </a:tc>
                <a:extLst>
                  <a:ext uri="{0D108BD9-81ED-4DB2-BD59-A6C34878D82A}">
                    <a16:rowId xmlns:a16="http://schemas.microsoft.com/office/drawing/2014/main" val="10003"/>
                  </a:ext>
                </a:extLst>
              </a:tr>
              <a:tr h="370840">
                <a:tc>
                  <a:txBody>
                    <a:bodyPr/>
                    <a:lstStyle/>
                    <a:p>
                      <a:r>
                        <a:rPr lang="en-US" sz="1800" b="1" kern="1200" baseline="0" dirty="0" err="1"/>
                        <a:t>IllegalArgumentException</a:t>
                      </a:r>
                      <a:endParaRPr lang="en-US" b="1" dirty="0"/>
                    </a:p>
                  </a:txBody>
                  <a:tcPr/>
                </a:tc>
                <a:tc>
                  <a:txBody>
                    <a:bodyPr/>
                    <a:lstStyle/>
                    <a:p>
                      <a:r>
                        <a:rPr lang="en-US" sz="1800" kern="1200" baseline="0" dirty="0"/>
                        <a:t>Illegal argument used to invoke a method.</a:t>
                      </a:r>
                      <a:endParaRPr lang="en-US" dirty="0"/>
                    </a:p>
                  </a:txBody>
                  <a:tcPr/>
                </a:tc>
                <a:extLst>
                  <a:ext uri="{0D108BD9-81ED-4DB2-BD59-A6C34878D82A}">
                    <a16:rowId xmlns:a16="http://schemas.microsoft.com/office/drawing/2014/main" val="10004"/>
                  </a:ext>
                </a:extLst>
              </a:tr>
              <a:tr h="370840">
                <a:tc>
                  <a:txBody>
                    <a:bodyPr/>
                    <a:lstStyle/>
                    <a:p>
                      <a:r>
                        <a:rPr lang="en-US" sz="1800" b="1" kern="1200" baseline="0" dirty="0" err="1"/>
                        <a:t>IllegalThreadStateException</a:t>
                      </a:r>
                      <a:endParaRPr lang="en-US" b="1" dirty="0"/>
                    </a:p>
                  </a:txBody>
                  <a:tcPr/>
                </a:tc>
                <a:tc>
                  <a:txBody>
                    <a:bodyPr/>
                    <a:lstStyle/>
                    <a:p>
                      <a:r>
                        <a:rPr lang="en-US" sz="1800" kern="1200" baseline="0" dirty="0"/>
                        <a:t>Requested operation not compatible with current thread state.</a:t>
                      </a:r>
                      <a:endParaRPr lang="en-US" dirty="0"/>
                    </a:p>
                  </a:txBody>
                  <a:tcPr/>
                </a:tc>
                <a:extLst>
                  <a:ext uri="{0D108BD9-81ED-4DB2-BD59-A6C34878D82A}">
                    <a16:rowId xmlns:a16="http://schemas.microsoft.com/office/drawing/2014/main" val="10005"/>
                  </a:ext>
                </a:extLst>
              </a:tr>
              <a:tr h="370840">
                <a:tc>
                  <a:txBody>
                    <a:bodyPr/>
                    <a:lstStyle/>
                    <a:p>
                      <a:r>
                        <a:rPr lang="en-US" sz="1800" b="1" kern="1200" baseline="0" dirty="0" err="1"/>
                        <a:t>IndexOutOfBoundsException</a:t>
                      </a:r>
                      <a:endParaRPr lang="en-US" b="1" dirty="0"/>
                    </a:p>
                  </a:txBody>
                  <a:tcPr/>
                </a:tc>
                <a:tc>
                  <a:txBody>
                    <a:bodyPr/>
                    <a:lstStyle/>
                    <a:p>
                      <a:r>
                        <a:rPr lang="en-US" sz="1800" kern="1200" baseline="0" dirty="0"/>
                        <a:t>Some type of index is out-of-bounds.</a:t>
                      </a:r>
                      <a:endParaRPr lang="en-US" dirty="0"/>
                    </a:p>
                  </a:txBody>
                  <a:tcPr/>
                </a:tc>
                <a:extLst>
                  <a:ext uri="{0D108BD9-81ED-4DB2-BD59-A6C34878D82A}">
                    <a16:rowId xmlns:a16="http://schemas.microsoft.com/office/drawing/2014/main" val="10006"/>
                  </a:ext>
                </a:extLst>
              </a:tr>
              <a:tr h="370840">
                <a:tc>
                  <a:txBody>
                    <a:bodyPr/>
                    <a:lstStyle/>
                    <a:p>
                      <a:r>
                        <a:rPr lang="en-US" sz="1800" b="1" kern="1200" baseline="0" dirty="0" err="1"/>
                        <a:t>NegativeArraySizeException</a:t>
                      </a:r>
                      <a:endParaRPr lang="en-US" b="1" dirty="0"/>
                    </a:p>
                  </a:txBody>
                  <a:tcPr/>
                </a:tc>
                <a:tc>
                  <a:txBody>
                    <a:bodyPr/>
                    <a:lstStyle/>
                    <a:p>
                      <a:r>
                        <a:rPr lang="en-US" sz="1800" kern="1200" baseline="0" dirty="0"/>
                        <a:t>Array created with a negative size.</a:t>
                      </a:r>
                      <a:endParaRPr lang="en-US" dirty="0"/>
                    </a:p>
                  </a:txBody>
                  <a:tcPr/>
                </a:tc>
                <a:extLst>
                  <a:ext uri="{0D108BD9-81ED-4DB2-BD59-A6C34878D82A}">
                    <a16:rowId xmlns:a16="http://schemas.microsoft.com/office/drawing/2014/main" val="10007"/>
                  </a:ext>
                </a:extLst>
              </a:tr>
              <a:tr h="370840">
                <a:tc>
                  <a:txBody>
                    <a:bodyPr/>
                    <a:lstStyle/>
                    <a:p>
                      <a:r>
                        <a:rPr lang="en-US" sz="1800" b="1" kern="1200" baseline="0" dirty="0" err="1"/>
                        <a:t>NullPointerException</a:t>
                      </a:r>
                      <a:endParaRPr lang="en-US" b="1" dirty="0"/>
                    </a:p>
                  </a:txBody>
                  <a:tcPr/>
                </a:tc>
                <a:tc>
                  <a:txBody>
                    <a:bodyPr/>
                    <a:lstStyle/>
                    <a:p>
                      <a:r>
                        <a:rPr lang="en-US" sz="1800" kern="1200" baseline="0" dirty="0"/>
                        <a:t>Invalid use of a null reference.</a:t>
                      </a:r>
                      <a:endParaRPr lang="en-US" dirty="0"/>
                    </a:p>
                  </a:txBody>
                  <a:tcPr/>
                </a:tc>
                <a:extLst>
                  <a:ext uri="{0D108BD9-81ED-4DB2-BD59-A6C34878D82A}">
                    <a16:rowId xmlns:a16="http://schemas.microsoft.com/office/drawing/2014/main" val="10008"/>
                  </a:ext>
                </a:extLst>
              </a:tr>
              <a:tr h="370840">
                <a:tc>
                  <a:txBody>
                    <a:bodyPr/>
                    <a:lstStyle/>
                    <a:p>
                      <a:r>
                        <a:rPr lang="en-US" sz="1800" b="1" kern="1200" baseline="0" dirty="0" err="1"/>
                        <a:t>NumberFormatException</a:t>
                      </a:r>
                      <a:endParaRPr lang="en-US" b="1" dirty="0"/>
                    </a:p>
                  </a:txBody>
                  <a:tcPr/>
                </a:tc>
                <a:tc>
                  <a:txBody>
                    <a:bodyPr/>
                    <a:lstStyle/>
                    <a:p>
                      <a:r>
                        <a:rPr lang="en-US" sz="1800" kern="1200" baseline="0" dirty="0"/>
                        <a:t>Invalid conversion of a string to a numeric format.</a:t>
                      </a:r>
                      <a:endParaRPr lang="en-US" dirty="0"/>
                    </a:p>
                  </a:txBody>
                  <a:tcPr/>
                </a:tc>
                <a:extLst>
                  <a:ext uri="{0D108BD9-81ED-4DB2-BD59-A6C34878D82A}">
                    <a16:rowId xmlns:a16="http://schemas.microsoft.com/office/drawing/2014/main" val="10009"/>
                  </a:ext>
                </a:extLst>
              </a:tr>
              <a:tr h="370840">
                <a:tc>
                  <a:txBody>
                    <a:bodyPr/>
                    <a:lstStyle/>
                    <a:p>
                      <a:r>
                        <a:rPr lang="en-US" sz="1800" b="1" kern="1200" baseline="0" dirty="0" err="1"/>
                        <a:t>StringIndexOutOfBounds</a:t>
                      </a:r>
                      <a:endParaRPr lang="en-US" b="1" dirty="0"/>
                    </a:p>
                  </a:txBody>
                  <a:tcPr/>
                </a:tc>
                <a:tc>
                  <a:txBody>
                    <a:bodyPr/>
                    <a:lstStyle/>
                    <a:p>
                      <a:r>
                        <a:rPr lang="en-US" sz="1800" kern="1200" baseline="0" dirty="0"/>
                        <a:t>Attempt to index outside the bounds of a string.</a:t>
                      </a:r>
                      <a:endParaRPr lang="en-US" dirty="0"/>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775274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 Inbuilt Checked Exceptions</a:t>
            </a:r>
          </a:p>
        </p:txBody>
      </p:sp>
      <p:graphicFrame>
        <p:nvGraphicFramePr>
          <p:cNvPr id="4" name="Content Placeholder 7"/>
          <p:cNvGraphicFramePr>
            <a:graphicFrameLocks noGrp="1"/>
          </p:cNvGraphicFramePr>
          <p:nvPr>
            <p:ph idx="1"/>
            <p:extLst>
              <p:ext uri="{D42A27DB-BD31-4B8C-83A1-F6EECF244321}">
                <p14:modId xmlns:p14="http://schemas.microsoft.com/office/powerpoint/2010/main" val="2093886604"/>
              </p:ext>
            </p:extLst>
          </p:nvPr>
        </p:nvGraphicFramePr>
        <p:xfrm>
          <a:off x="307570" y="1119448"/>
          <a:ext cx="11172306" cy="3337560"/>
        </p:xfrm>
        <a:graphic>
          <a:graphicData uri="http://schemas.openxmlformats.org/drawingml/2006/table">
            <a:tbl>
              <a:tblPr firstRow="1" bandRow="1">
                <a:tableStyleId>{5C22544A-7EE6-4342-B048-85BDC9FD1C3A}</a:tableStyleId>
              </a:tblPr>
              <a:tblGrid>
                <a:gridCol w="3640975">
                  <a:extLst>
                    <a:ext uri="{9D8B030D-6E8A-4147-A177-3AD203B41FA5}">
                      <a16:colId xmlns:a16="http://schemas.microsoft.com/office/drawing/2014/main" val="20000"/>
                    </a:ext>
                  </a:extLst>
                </a:gridCol>
                <a:gridCol w="7531331">
                  <a:extLst>
                    <a:ext uri="{9D8B030D-6E8A-4147-A177-3AD203B41FA5}">
                      <a16:colId xmlns:a16="http://schemas.microsoft.com/office/drawing/2014/main" val="20001"/>
                    </a:ext>
                  </a:extLst>
                </a:gridCol>
              </a:tblGrid>
              <a:tr h="370840">
                <a:tc>
                  <a:txBody>
                    <a:bodyPr/>
                    <a:lstStyle/>
                    <a:p>
                      <a:r>
                        <a:rPr lang="en-US" sz="1800" kern="1200" baseline="0" dirty="0"/>
                        <a:t>Exception</a:t>
                      </a:r>
                      <a:endParaRPr lang="en-US" dirty="0"/>
                    </a:p>
                  </a:txBody>
                  <a:tcPr/>
                </a:tc>
                <a:tc>
                  <a:txBody>
                    <a:bodyPr/>
                    <a:lstStyle/>
                    <a:p>
                      <a:r>
                        <a:rPr lang="en-US" sz="1800" kern="1200" baseline="0" dirty="0"/>
                        <a:t>Meaning</a:t>
                      </a:r>
                      <a:endParaRPr lang="en-US" dirty="0"/>
                    </a:p>
                  </a:txBody>
                  <a:tcPr/>
                </a:tc>
                <a:extLst>
                  <a:ext uri="{0D108BD9-81ED-4DB2-BD59-A6C34878D82A}">
                    <a16:rowId xmlns:a16="http://schemas.microsoft.com/office/drawing/2014/main" val="10000"/>
                  </a:ext>
                </a:extLst>
              </a:tr>
              <a:tr h="370840">
                <a:tc>
                  <a:txBody>
                    <a:bodyPr/>
                    <a:lstStyle/>
                    <a:p>
                      <a:r>
                        <a:rPr lang="en-US" sz="1800" b="1" kern="1200" baseline="0" dirty="0" err="1"/>
                        <a:t>ClassNotFoundException</a:t>
                      </a:r>
                      <a:endParaRPr lang="en-US" b="1" dirty="0"/>
                    </a:p>
                  </a:txBody>
                  <a:tcPr/>
                </a:tc>
                <a:tc>
                  <a:txBody>
                    <a:bodyPr/>
                    <a:lstStyle/>
                    <a:p>
                      <a:r>
                        <a:rPr lang="en-US" sz="1800" kern="1200" baseline="0" dirty="0"/>
                        <a:t>Class not found.</a:t>
                      </a:r>
                      <a:endParaRPr lang="en-US" dirty="0"/>
                    </a:p>
                  </a:txBody>
                  <a:tcPr/>
                </a:tc>
                <a:extLst>
                  <a:ext uri="{0D108BD9-81ED-4DB2-BD59-A6C34878D82A}">
                    <a16:rowId xmlns:a16="http://schemas.microsoft.com/office/drawing/2014/main" val="10001"/>
                  </a:ext>
                </a:extLst>
              </a:tr>
              <a:tr h="370840">
                <a:tc>
                  <a:txBody>
                    <a:bodyPr/>
                    <a:lstStyle/>
                    <a:p>
                      <a:r>
                        <a:rPr lang="en-US" b="1" dirty="0" err="1"/>
                        <a:t>IOException</a:t>
                      </a:r>
                      <a:endParaRPr lang="en-US" b="1" dirty="0"/>
                    </a:p>
                  </a:txBody>
                  <a:tcPr/>
                </a:tc>
                <a:tc>
                  <a:txBody>
                    <a:bodyPr/>
                    <a:lstStyle/>
                    <a:p>
                      <a:r>
                        <a:rPr lang="en-US" dirty="0"/>
                        <a:t>Input Output Exceptions</a:t>
                      </a:r>
                    </a:p>
                  </a:txBody>
                  <a:tcPr/>
                </a:tc>
                <a:extLst>
                  <a:ext uri="{0D108BD9-81ED-4DB2-BD59-A6C34878D82A}">
                    <a16:rowId xmlns:a16="http://schemas.microsoft.com/office/drawing/2014/main" val="10002"/>
                  </a:ext>
                </a:extLst>
              </a:tr>
              <a:tr h="370840">
                <a:tc>
                  <a:txBody>
                    <a:bodyPr/>
                    <a:lstStyle/>
                    <a:p>
                      <a:r>
                        <a:rPr lang="en-US" sz="1800" b="1" kern="1200" baseline="0" dirty="0" err="1"/>
                        <a:t>CloneNotSupportedException</a:t>
                      </a:r>
                      <a:endParaRPr lang="en-US" b="1" dirty="0"/>
                    </a:p>
                  </a:txBody>
                  <a:tcPr/>
                </a:tc>
                <a:tc>
                  <a:txBody>
                    <a:bodyPr/>
                    <a:lstStyle/>
                    <a:p>
                      <a:r>
                        <a:rPr lang="en-US" sz="1800" kern="1200" baseline="0" dirty="0"/>
                        <a:t>Attempt to clone an object that does not implement the </a:t>
                      </a:r>
                      <a:r>
                        <a:rPr lang="en-US" sz="1800" kern="1200" baseline="0" dirty="0" err="1"/>
                        <a:t>Cloneable</a:t>
                      </a:r>
                      <a:r>
                        <a:rPr lang="en-US" sz="1800" kern="1200" baseline="0" dirty="0"/>
                        <a:t> interface.</a:t>
                      </a:r>
                      <a:endParaRPr lang="en-US" dirty="0"/>
                    </a:p>
                  </a:txBody>
                  <a:tcPr/>
                </a:tc>
                <a:extLst>
                  <a:ext uri="{0D108BD9-81ED-4DB2-BD59-A6C34878D82A}">
                    <a16:rowId xmlns:a16="http://schemas.microsoft.com/office/drawing/2014/main" val="10003"/>
                  </a:ext>
                </a:extLst>
              </a:tr>
              <a:tr h="370840">
                <a:tc>
                  <a:txBody>
                    <a:bodyPr/>
                    <a:lstStyle/>
                    <a:p>
                      <a:r>
                        <a:rPr lang="en-US" sz="1800" b="1" kern="1200" baseline="0" dirty="0" err="1"/>
                        <a:t>IllegalAccessException</a:t>
                      </a:r>
                      <a:endParaRPr lang="en-US" b="1" dirty="0"/>
                    </a:p>
                  </a:txBody>
                  <a:tcPr/>
                </a:tc>
                <a:tc>
                  <a:txBody>
                    <a:bodyPr/>
                    <a:lstStyle/>
                    <a:p>
                      <a:r>
                        <a:rPr lang="en-US" sz="1800" kern="1200" baseline="0" dirty="0"/>
                        <a:t>Access to a class is denied.</a:t>
                      </a:r>
                      <a:endParaRPr lang="en-US" dirty="0"/>
                    </a:p>
                  </a:txBody>
                  <a:tcPr/>
                </a:tc>
                <a:extLst>
                  <a:ext uri="{0D108BD9-81ED-4DB2-BD59-A6C34878D82A}">
                    <a16:rowId xmlns:a16="http://schemas.microsoft.com/office/drawing/2014/main" val="10004"/>
                  </a:ext>
                </a:extLst>
              </a:tr>
              <a:tr h="370840">
                <a:tc>
                  <a:txBody>
                    <a:bodyPr/>
                    <a:lstStyle/>
                    <a:p>
                      <a:r>
                        <a:rPr lang="en-US" sz="1800" b="1" kern="1200" baseline="0" dirty="0" err="1"/>
                        <a:t>InstantiationException</a:t>
                      </a:r>
                      <a:endParaRPr lang="en-US" b="1" dirty="0"/>
                    </a:p>
                  </a:txBody>
                  <a:tcPr/>
                </a:tc>
                <a:tc>
                  <a:txBody>
                    <a:bodyPr/>
                    <a:lstStyle/>
                    <a:p>
                      <a:r>
                        <a:rPr lang="en-US" sz="1800" kern="1200" baseline="0" dirty="0"/>
                        <a:t>Attempt to create an object of an abstract class or interface.</a:t>
                      </a:r>
                      <a:endParaRPr lang="en-US" dirty="0"/>
                    </a:p>
                  </a:txBody>
                  <a:tcPr/>
                </a:tc>
                <a:extLst>
                  <a:ext uri="{0D108BD9-81ED-4DB2-BD59-A6C34878D82A}">
                    <a16:rowId xmlns:a16="http://schemas.microsoft.com/office/drawing/2014/main" val="10005"/>
                  </a:ext>
                </a:extLst>
              </a:tr>
              <a:tr h="370840">
                <a:tc>
                  <a:txBody>
                    <a:bodyPr/>
                    <a:lstStyle/>
                    <a:p>
                      <a:r>
                        <a:rPr lang="en-US" sz="1800" b="1" kern="1200" baseline="0" dirty="0" err="1"/>
                        <a:t>InterruptedException</a:t>
                      </a:r>
                      <a:endParaRPr lang="en-US" b="1" dirty="0"/>
                    </a:p>
                  </a:txBody>
                  <a:tcPr/>
                </a:tc>
                <a:tc>
                  <a:txBody>
                    <a:bodyPr/>
                    <a:lstStyle/>
                    <a:p>
                      <a:r>
                        <a:rPr lang="en-US" sz="1800" kern="1200" baseline="0" dirty="0"/>
                        <a:t>One thread has been interrupted by another thread.</a:t>
                      </a:r>
                      <a:endParaRPr lang="en-US" dirty="0"/>
                    </a:p>
                  </a:txBody>
                  <a:tcPr/>
                </a:tc>
                <a:extLst>
                  <a:ext uri="{0D108BD9-81ED-4DB2-BD59-A6C34878D82A}">
                    <a16:rowId xmlns:a16="http://schemas.microsoft.com/office/drawing/2014/main" val="10006"/>
                  </a:ext>
                </a:extLst>
              </a:tr>
              <a:tr h="370840">
                <a:tc>
                  <a:txBody>
                    <a:bodyPr/>
                    <a:lstStyle/>
                    <a:p>
                      <a:r>
                        <a:rPr lang="en-US" sz="1800" b="1" kern="1200" baseline="0" dirty="0" err="1"/>
                        <a:t>NoSuchFieldException</a:t>
                      </a:r>
                      <a:endParaRPr lang="en-US" b="1" dirty="0"/>
                    </a:p>
                  </a:txBody>
                  <a:tcPr/>
                </a:tc>
                <a:tc>
                  <a:txBody>
                    <a:bodyPr/>
                    <a:lstStyle/>
                    <a:p>
                      <a:r>
                        <a:rPr lang="en-US" sz="1800" kern="1200" baseline="0" dirty="0"/>
                        <a:t>A requested field does not exist.</a:t>
                      </a:r>
                      <a:endParaRPr lang="en-US" dirty="0"/>
                    </a:p>
                  </a:txBody>
                  <a:tcPr/>
                </a:tc>
                <a:extLst>
                  <a:ext uri="{0D108BD9-81ED-4DB2-BD59-A6C34878D82A}">
                    <a16:rowId xmlns:a16="http://schemas.microsoft.com/office/drawing/2014/main" val="10007"/>
                  </a:ext>
                </a:extLst>
              </a:tr>
              <a:tr h="370840">
                <a:tc>
                  <a:txBody>
                    <a:bodyPr/>
                    <a:lstStyle/>
                    <a:p>
                      <a:r>
                        <a:rPr lang="en-US" sz="1800" b="1" kern="1200" baseline="0" dirty="0" err="1"/>
                        <a:t>NoSuchMethodException</a:t>
                      </a:r>
                      <a:endParaRPr lang="en-US" b="1" dirty="0"/>
                    </a:p>
                  </a:txBody>
                  <a:tcPr/>
                </a:tc>
                <a:tc>
                  <a:txBody>
                    <a:bodyPr/>
                    <a:lstStyle/>
                    <a:p>
                      <a:r>
                        <a:rPr lang="en-US" sz="1800" kern="1200" baseline="0" dirty="0"/>
                        <a:t>A requested method does not exist.</a:t>
                      </a:r>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825248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Checked vs. Unchecked Exception</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40865120"/>
              </p:ext>
            </p:extLst>
          </p:nvPr>
        </p:nvGraphicFramePr>
        <p:xfrm>
          <a:off x="122239" y="863600"/>
          <a:ext cx="11928476" cy="370840"/>
        </p:xfrm>
        <a:graphic>
          <a:graphicData uri="http://schemas.openxmlformats.org/drawingml/2006/table">
            <a:tbl>
              <a:tblPr firstRow="1" bandRow="1">
                <a:tableStyleId>{5940675A-B579-460E-94D1-54222C63F5DA}</a:tableStyleId>
              </a:tblPr>
              <a:tblGrid>
                <a:gridCol w="5964238">
                  <a:extLst>
                    <a:ext uri="{9D8B030D-6E8A-4147-A177-3AD203B41FA5}">
                      <a16:colId xmlns:a16="http://schemas.microsoft.com/office/drawing/2014/main" val="20000"/>
                    </a:ext>
                  </a:extLst>
                </a:gridCol>
                <a:gridCol w="5964238">
                  <a:extLst>
                    <a:ext uri="{9D8B030D-6E8A-4147-A177-3AD203B41FA5}">
                      <a16:colId xmlns:a16="http://schemas.microsoft.com/office/drawing/2014/main" val="20001"/>
                    </a:ext>
                  </a:extLst>
                </a:gridCol>
              </a:tblGrid>
              <a:tr h="370840">
                <a:tc>
                  <a:txBody>
                    <a:bodyPr/>
                    <a:lstStyle/>
                    <a:p>
                      <a:pPr algn="ctr"/>
                      <a:r>
                        <a:rPr lang="en-US" b="1" dirty="0" err="1"/>
                        <a:t>UnChecked</a:t>
                      </a:r>
                      <a:r>
                        <a:rPr lang="en-US" b="1" dirty="0"/>
                        <a:t> Exception</a:t>
                      </a:r>
                      <a:endParaRPr lang="en-IN" b="1" dirty="0"/>
                    </a:p>
                  </a:txBody>
                  <a:tcPr/>
                </a:tc>
                <a:tc>
                  <a:txBody>
                    <a:bodyPr/>
                    <a:lstStyle/>
                    <a:p>
                      <a:pPr algn="ctr"/>
                      <a:r>
                        <a:rPr lang="en-US" b="1" dirty="0"/>
                        <a:t>Checked Exception</a:t>
                      </a:r>
                      <a:endParaRPr lang="en-IN" b="1" dirty="0"/>
                    </a:p>
                  </a:txBody>
                  <a:tcPr/>
                </a:tc>
                <a:extLst>
                  <a:ext uri="{0D108BD9-81ED-4DB2-BD59-A6C34878D82A}">
                    <a16:rowId xmlns:a16="http://schemas.microsoft.com/office/drawing/2014/main" val="10000"/>
                  </a:ext>
                </a:extLst>
              </a:tr>
            </a:tbl>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1820278313"/>
              </p:ext>
            </p:extLst>
          </p:nvPr>
        </p:nvGraphicFramePr>
        <p:xfrm>
          <a:off x="122239" y="1241742"/>
          <a:ext cx="11928476" cy="640080"/>
        </p:xfrm>
        <a:graphic>
          <a:graphicData uri="http://schemas.openxmlformats.org/drawingml/2006/table">
            <a:tbl>
              <a:tblPr firstRow="1" bandRow="1">
                <a:tableStyleId>{5940675A-B579-460E-94D1-54222C63F5DA}</a:tableStyleId>
              </a:tblPr>
              <a:tblGrid>
                <a:gridCol w="5964238">
                  <a:extLst>
                    <a:ext uri="{9D8B030D-6E8A-4147-A177-3AD203B41FA5}">
                      <a16:colId xmlns:a16="http://schemas.microsoft.com/office/drawing/2014/main" val="20000"/>
                    </a:ext>
                  </a:extLst>
                </a:gridCol>
                <a:gridCol w="5964238">
                  <a:extLst>
                    <a:ext uri="{9D8B030D-6E8A-4147-A177-3AD203B41FA5}">
                      <a16:colId xmlns:a16="http://schemas.microsoft.com/office/drawing/2014/main" val="20001"/>
                    </a:ext>
                  </a:extLst>
                </a:gridCol>
              </a:tblGrid>
              <a:tr h="369888">
                <a:tc>
                  <a:txBody>
                    <a:bodyPr/>
                    <a:lstStyle/>
                    <a:p>
                      <a:r>
                        <a:rPr lang="en-US" dirty="0"/>
                        <a:t>An unpredictable error present in the logic that</a:t>
                      </a:r>
                      <a:r>
                        <a:rPr lang="en-US" baseline="0" dirty="0"/>
                        <a:t> may arise during runtime.</a:t>
                      </a:r>
                      <a:endParaRPr lang="en-IN" dirty="0"/>
                    </a:p>
                  </a:txBody>
                  <a:tcPr/>
                </a:tc>
                <a:tc>
                  <a:txBody>
                    <a:bodyPr/>
                    <a:lstStyle/>
                    <a:p>
                      <a:r>
                        <a:rPr lang="en-US" dirty="0"/>
                        <a:t>Predictable</a:t>
                      </a:r>
                      <a:r>
                        <a:rPr lang="en-US" baseline="0" dirty="0"/>
                        <a:t> error associated with normal usage of third party tools or API.</a:t>
                      </a:r>
                      <a:endParaRPr lang="en-IN" dirty="0"/>
                    </a:p>
                  </a:txBody>
                  <a:tcPr/>
                </a:tc>
                <a:extLst>
                  <a:ext uri="{0D108BD9-81ED-4DB2-BD59-A6C34878D82A}">
                    <a16:rowId xmlns:a16="http://schemas.microsoft.com/office/drawing/2014/main" val="10000"/>
                  </a:ext>
                </a:extLst>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2599827272"/>
              </p:ext>
            </p:extLst>
          </p:nvPr>
        </p:nvGraphicFramePr>
        <p:xfrm>
          <a:off x="122239" y="1873248"/>
          <a:ext cx="11928476" cy="369888"/>
        </p:xfrm>
        <a:graphic>
          <a:graphicData uri="http://schemas.openxmlformats.org/drawingml/2006/table">
            <a:tbl>
              <a:tblPr firstRow="1" bandRow="1">
                <a:tableStyleId>{5940675A-B579-460E-94D1-54222C63F5DA}</a:tableStyleId>
              </a:tblPr>
              <a:tblGrid>
                <a:gridCol w="5964238">
                  <a:extLst>
                    <a:ext uri="{9D8B030D-6E8A-4147-A177-3AD203B41FA5}">
                      <a16:colId xmlns:a16="http://schemas.microsoft.com/office/drawing/2014/main" val="20000"/>
                    </a:ext>
                  </a:extLst>
                </a:gridCol>
                <a:gridCol w="5964238">
                  <a:extLst>
                    <a:ext uri="{9D8B030D-6E8A-4147-A177-3AD203B41FA5}">
                      <a16:colId xmlns:a16="http://schemas.microsoft.com/office/drawing/2014/main" val="20001"/>
                    </a:ext>
                  </a:extLst>
                </a:gridCol>
              </a:tblGrid>
              <a:tr h="369888">
                <a:tc>
                  <a:txBody>
                    <a:bodyPr/>
                    <a:lstStyle/>
                    <a:p>
                      <a:r>
                        <a:rPr lang="en-US" dirty="0"/>
                        <a:t>Associated with Runtime exceptions.</a:t>
                      </a:r>
                      <a:endParaRPr lang="en-IN" dirty="0"/>
                    </a:p>
                  </a:txBody>
                  <a:tcPr/>
                </a:tc>
                <a:tc>
                  <a:txBody>
                    <a:bodyPr/>
                    <a:lstStyle/>
                    <a:p>
                      <a:r>
                        <a:rPr lang="en-US" dirty="0"/>
                        <a:t>Not</a:t>
                      </a:r>
                      <a:r>
                        <a:rPr lang="en-US" baseline="0" dirty="0"/>
                        <a:t> associated with </a:t>
                      </a:r>
                      <a:r>
                        <a:rPr lang="en-US" dirty="0"/>
                        <a:t>Runtime exceptions.</a:t>
                      </a:r>
                      <a:endParaRPr lang="en-IN" dirty="0"/>
                    </a:p>
                  </a:txBody>
                  <a:tcPr/>
                </a:tc>
                <a:extLst>
                  <a:ext uri="{0D108BD9-81ED-4DB2-BD59-A6C34878D82A}">
                    <a16:rowId xmlns:a16="http://schemas.microsoft.com/office/drawing/2014/main" val="10000"/>
                  </a:ext>
                </a:extLst>
              </a:tr>
            </a:tbl>
          </a:graphicData>
        </a:graphic>
      </p:graphicFrame>
      <p:graphicFrame>
        <p:nvGraphicFramePr>
          <p:cNvPr id="9" name="Content Placeholder 3"/>
          <p:cNvGraphicFramePr>
            <a:graphicFrameLocks/>
          </p:cNvGraphicFramePr>
          <p:nvPr>
            <p:extLst>
              <p:ext uri="{D42A27DB-BD31-4B8C-83A1-F6EECF244321}">
                <p14:modId xmlns:p14="http://schemas.microsoft.com/office/powerpoint/2010/main" val="1746457742"/>
              </p:ext>
            </p:extLst>
          </p:nvPr>
        </p:nvGraphicFramePr>
        <p:xfrm>
          <a:off x="122239" y="2234562"/>
          <a:ext cx="11928476" cy="640080"/>
        </p:xfrm>
        <a:graphic>
          <a:graphicData uri="http://schemas.openxmlformats.org/drawingml/2006/table">
            <a:tbl>
              <a:tblPr firstRow="1" bandRow="1">
                <a:tableStyleId>{5940675A-B579-460E-94D1-54222C63F5DA}</a:tableStyleId>
              </a:tblPr>
              <a:tblGrid>
                <a:gridCol w="5964238">
                  <a:extLst>
                    <a:ext uri="{9D8B030D-6E8A-4147-A177-3AD203B41FA5}">
                      <a16:colId xmlns:a16="http://schemas.microsoft.com/office/drawing/2014/main" val="20000"/>
                    </a:ext>
                  </a:extLst>
                </a:gridCol>
                <a:gridCol w="5964238">
                  <a:extLst>
                    <a:ext uri="{9D8B030D-6E8A-4147-A177-3AD203B41FA5}">
                      <a16:colId xmlns:a16="http://schemas.microsoft.com/office/drawing/2014/main" val="20001"/>
                    </a:ext>
                  </a:extLst>
                </a:gridCol>
              </a:tblGrid>
              <a:tr h="369888">
                <a:tc>
                  <a:txBody>
                    <a:bodyPr/>
                    <a:lstStyle/>
                    <a:p>
                      <a:r>
                        <a:rPr lang="en-US" dirty="0"/>
                        <a:t>Exception</a:t>
                      </a:r>
                      <a:r>
                        <a:rPr lang="en-US" baseline="0" dirty="0"/>
                        <a:t> Handling Semantics not required</a:t>
                      </a:r>
                      <a:endParaRPr lang="en-IN" dirty="0"/>
                    </a:p>
                  </a:txBody>
                  <a:tcPr/>
                </a:tc>
                <a:tc>
                  <a:txBody>
                    <a:bodyPr/>
                    <a:lstStyle/>
                    <a:p>
                      <a:r>
                        <a:rPr lang="en-US" sz="1800" b="0" i="0" kern="1200" dirty="0">
                          <a:solidFill>
                            <a:schemeClr val="tx1"/>
                          </a:solidFill>
                          <a:effectLst/>
                          <a:latin typeface="+mn-lt"/>
                          <a:ea typeface="+mn-ea"/>
                          <a:cs typeface="+mn-cs"/>
                        </a:rPr>
                        <a:t>Must be handled by a try-and-catch block, or be thrown by the invoking method</a:t>
                      </a:r>
                      <a:endParaRPr lang="en-IN" dirty="0"/>
                    </a:p>
                  </a:txBody>
                  <a:tcPr/>
                </a:tc>
                <a:extLst>
                  <a:ext uri="{0D108BD9-81ED-4DB2-BD59-A6C34878D82A}">
                    <a16:rowId xmlns:a16="http://schemas.microsoft.com/office/drawing/2014/main" val="10000"/>
                  </a:ext>
                </a:extLst>
              </a:tr>
            </a:tbl>
          </a:graphicData>
        </a:graphic>
      </p:graphicFrame>
      <p:graphicFrame>
        <p:nvGraphicFramePr>
          <p:cNvPr id="10" name="Content Placeholder 3"/>
          <p:cNvGraphicFramePr>
            <a:graphicFrameLocks/>
          </p:cNvGraphicFramePr>
          <p:nvPr>
            <p:extLst>
              <p:ext uri="{D42A27DB-BD31-4B8C-83A1-F6EECF244321}">
                <p14:modId xmlns:p14="http://schemas.microsoft.com/office/powerpoint/2010/main" val="882118278"/>
              </p:ext>
            </p:extLst>
          </p:nvPr>
        </p:nvGraphicFramePr>
        <p:xfrm>
          <a:off x="122239" y="2880356"/>
          <a:ext cx="11928476" cy="369888"/>
        </p:xfrm>
        <a:graphic>
          <a:graphicData uri="http://schemas.openxmlformats.org/drawingml/2006/table">
            <a:tbl>
              <a:tblPr firstRow="1" bandRow="1">
                <a:tableStyleId>{5940675A-B579-460E-94D1-54222C63F5DA}</a:tableStyleId>
              </a:tblPr>
              <a:tblGrid>
                <a:gridCol w="5964238">
                  <a:extLst>
                    <a:ext uri="{9D8B030D-6E8A-4147-A177-3AD203B41FA5}">
                      <a16:colId xmlns:a16="http://schemas.microsoft.com/office/drawing/2014/main" val="20000"/>
                    </a:ext>
                  </a:extLst>
                </a:gridCol>
                <a:gridCol w="5964238">
                  <a:extLst>
                    <a:ext uri="{9D8B030D-6E8A-4147-A177-3AD203B41FA5}">
                      <a16:colId xmlns:a16="http://schemas.microsoft.com/office/drawing/2014/main" val="20001"/>
                    </a:ext>
                  </a:extLst>
                </a:gridCol>
              </a:tblGrid>
              <a:tr h="369888">
                <a:tc>
                  <a:txBody>
                    <a:bodyPr/>
                    <a:lstStyle/>
                    <a:p>
                      <a:r>
                        <a:rPr lang="en-US" sz="1800" b="0" i="0" kern="1200" dirty="0">
                          <a:solidFill>
                            <a:schemeClr val="tx1"/>
                          </a:solidFill>
                          <a:effectLst/>
                          <a:latin typeface="+mn-lt"/>
                          <a:ea typeface="+mn-ea"/>
                          <a:cs typeface="+mn-cs"/>
                        </a:rPr>
                        <a:t>Can be customized by extending Runtime Exception</a:t>
                      </a:r>
                      <a:endParaRPr lang="en-IN" dirty="0"/>
                    </a:p>
                  </a:txBody>
                  <a:tcPr/>
                </a:tc>
                <a:tc>
                  <a:txBody>
                    <a:bodyPr/>
                    <a:lstStyle/>
                    <a:p>
                      <a:r>
                        <a:rPr lang="en-US" sz="1800" b="0" i="0" kern="1200" dirty="0">
                          <a:solidFill>
                            <a:schemeClr val="tx1"/>
                          </a:solidFill>
                          <a:effectLst/>
                          <a:latin typeface="+mn-lt"/>
                          <a:ea typeface="+mn-ea"/>
                          <a:cs typeface="+mn-cs"/>
                        </a:rPr>
                        <a:t>Can be customized by extending </a:t>
                      </a:r>
                      <a:r>
                        <a:rPr lang="en-US" sz="1800" b="0" i="0" kern="1200" dirty="0" err="1">
                          <a:solidFill>
                            <a:schemeClr val="tx1"/>
                          </a:solidFill>
                          <a:effectLst/>
                          <a:latin typeface="+mn-lt"/>
                          <a:ea typeface="+mn-ea"/>
                          <a:cs typeface="+mn-cs"/>
                        </a:rPr>
                        <a:t>java.lang.Exception</a:t>
                      </a:r>
                      <a:endParaRPr lang="en-IN" dirty="0"/>
                    </a:p>
                  </a:txBody>
                  <a:tcPr/>
                </a:tc>
                <a:extLst>
                  <a:ext uri="{0D108BD9-81ED-4DB2-BD59-A6C34878D82A}">
                    <a16:rowId xmlns:a16="http://schemas.microsoft.com/office/drawing/2014/main" val="10000"/>
                  </a:ext>
                </a:extLst>
              </a:tr>
            </a:tbl>
          </a:graphicData>
        </a:graphic>
      </p:graphicFrame>
      <p:graphicFrame>
        <p:nvGraphicFramePr>
          <p:cNvPr id="11" name="Content Placeholder 3"/>
          <p:cNvGraphicFramePr>
            <a:graphicFrameLocks/>
          </p:cNvGraphicFramePr>
          <p:nvPr>
            <p:extLst>
              <p:ext uri="{D42A27DB-BD31-4B8C-83A1-F6EECF244321}">
                <p14:modId xmlns:p14="http://schemas.microsoft.com/office/powerpoint/2010/main" val="3460751736"/>
              </p:ext>
            </p:extLst>
          </p:nvPr>
        </p:nvGraphicFramePr>
        <p:xfrm>
          <a:off x="122239" y="3255959"/>
          <a:ext cx="11928476" cy="914400"/>
        </p:xfrm>
        <a:graphic>
          <a:graphicData uri="http://schemas.openxmlformats.org/drawingml/2006/table">
            <a:tbl>
              <a:tblPr firstRow="1" bandRow="1">
                <a:tableStyleId>{5940675A-B579-460E-94D1-54222C63F5DA}</a:tableStyleId>
              </a:tblPr>
              <a:tblGrid>
                <a:gridCol w="5964238">
                  <a:extLst>
                    <a:ext uri="{9D8B030D-6E8A-4147-A177-3AD203B41FA5}">
                      <a16:colId xmlns:a16="http://schemas.microsoft.com/office/drawing/2014/main" val="20000"/>
                    </a:ext>
                  </a:extLst>
                </a:gridCol>
                <a:gridCol w="5964238">
                  <a:extLst>
                    <a:ext uri="{9D8B030D-6E8A-4147-A177-3AD203B41FA5}">
                      <a16:colId xmlns:a16="http://schemas.microsoft.com/office/drawing/2014/main" val="20001"/>
                    </a:ext>
                  </a:extLst>
                </a:gridCol>
              </a:tblGrid>
              <a:tr h="369888">
                <a:tc>
                  <a:txBody>
                    <a:bodyPr/>
                    <a:lstStyle/>
                    <a:p>
                      <a:r>
                        <a:rPr lang="en-IN" sz="1800" b="1" i="0" kern="1200" dirty="0">
                          <a:solidFill>
                            <a:schemeClr val="tx1"/>
                          </a:solidFill>
                          <a:effectLst/>
                          <a:latin typeface="+mn-lt"/>
                          <a:ea typeface="+mn-ea"/>
                          <a:cs typeface="+mn-cs"/>
                        </a:rPr>
                        <a:t>Example</a:t>
                      </a:r>
                      <a:r>
                        <a:rPr lang="en-IN" sz="1800" b="0" i="0" kern="1200" dirty="0">
                          <a:solidFill>
                            <a:schemeClr val="tx1"/>
                          </a:solidFill>
                          <a:effectLst/>
                          <a:latin typeface="+mn-lt"/>
                          <a:ea typeface="+mn-ea"/>
                          <a:cs typeface="+mn-cs"/>
                        </a:rPr>
                        <a:t>:</a:t>
                      </a:r>
                    </a:p>
                    <a:p>
                      <a:r>
                        <a:rPr lang="en-IN" sz="1800" b="0" i="0" kern="1200" dirty="0" err="1">
                          <a:solidFill>
                            <a:schemeClr val="tx1"/>
                          </a:solidFill>
                          <a:effectLst/>
                          <a:latin typeface="+mn-lt"/>
                          <a:ea typeface="+mn-ea"/>
                          <a:cs typeface="+mn-cs"/>
                        </a:rPr>
                        <a:t>NullPointerException</a:t>
                      </a:r>
                      <a:r>
                        <a:rPr lang="en-IN" sz="1800" b="0" i="0" kern="1200" dirty="0">
                          <a:solidFill>
                            <a:schemeClr val="tx1"/>
                          </a:solidFill>
                          <a:effectLst/>
                          <a:latin typeface="+mn-lt"/>
                          <a:ea typeface="+mn-ea"/>
                          <a:cs typeface="+mn-cs"/>
                        </a:rPr>
                        <a:t>, </a:t>
                      </a:r>
                      <a:r>
                        <a:rPr lang="en-IN" sz="1800" b="0" i="0" kern="1200" dirty="0" err="1">
                          <a:solidFill>
                            <a:schemeClr val="tx1"/>
                          </a:solidFill>
                          <a:effectLst/>
                          <a:latin typeface="+mn-lt"/>
                          <a:ea typeface="+mn-ea"/>
                          <a:cs typeface="+mn-cs"/>
                        </a:rPr>
                        <a:t>ClassCastException</a:t>
                      </a:r>
                      <a:r>
                        <a:rPr lang="en-IN" sz="1800" b="0" i="0" kern="1200" dirty="0">
                          <a:solidFill>
                            <a:schemeClr val="tx1"/>
                          </a:solidFill>
                          <a:effectLst/>
                          <a:latin typeface="+mn-lt"/>
                          <a:ea typeface="+mn-ea"/>
                          <a:cs typeface="+mn-cs"/>
                        </a:rPr>
                        <a:t>, ArithmeticException, </a:t>
                      </a:r>
                      <a:r>
                        <a:rPr lang="en-IN" sz="1800" b="0" i="0" kern="1200" dirty="0" err="1">
                          <a:solidFill>
                            <a:schemeClr val="tx1"/>
                          </a:solidFill>
                          <a:effectLst/>
                          <a:latin typeface="+mn-lt"/>
                          <a:ea typeface="+mn-ea"/>
                          <a:cs typeface="+mn-cs"/>
                        </a:rPr>
                        <a:t>DateTimeException</a:t>
                      </a:r>
                      <a:r>
                        <a:rPr lang="en-IN" sz="1800" b="0" i="0" kern="1200" dirty="0">
                          <a:solidFill>
                            <a:schemeClr val="tx1"/>
                          </a:solidFill>
                          <a:effectLst/>
                          <a:latin typeface="+mn-lt"/>
                          <a:ea typeface="+mn-ea"/>
                          <a:cs typeface="+mn-cs"/>
                        </a:rPr>
                        <a:t>, </a:t>
                      </a:r>
                      <a:r>
                        <a:rPr lang="en-IN" sz="1800" b="0" i="0" kern="1200" dirty="0" err="1">
                          <a:solidFill>
                            <a:schemeClr val="tx1"/>
                          </a:solidFill>
                          <a:effectLst/>
                          <a:latin typeface="+mn-lt"/>
                          <a:ea typeface="+mn-ea"/>
                          <a:cs typeface="+mn-cs"/>
                        </a:rPr>
                        <a:t>ArrayStoreException</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tx1"/>
                          </a:solidFill>
                          <a:effectLst/>
                          <a:latin typeface="+mn-lt"/>
                          <a:ea typeface="+mn-ea"/>
                          <a:cs typeface="+mn-cs"/>
                        </a:rPr>
                        <a:t>Example</a:t>
                      </a:r>
                      <a:r>
                        <a:rPr lang="en-IN" sz="1800" b="0" i="0" kern="1200" dirty="0">
                          <a:solidFill>
                            <a:schemeClr val="tx1"/>
                          </a:solidFill>
                          <a:effectLst/>
                          <a:latin typeface="+mn-lt"/>
                          <a:ea typeface="+mn-ea"/>
                          <a:cs typeface="+mn-cs"/>
                        </a:rPr>
                        <a:t>:</a:t>
                      </a:r>
                    </a:p>
                    <a:p>
                      <a:r>
                        <a:rPr lang="en-US" sz="1800" b="0" i="0" kern="1200" dirty="0" err="1">
                          <a:solidFill>
                            <a:schemeClr val="tx1"/>
                          </a:solidFill>
                          <a:effectLst/>
                          <a:latin typeface="+mn-lt"/>
                          <a:ea typeface="+mn-ea"/>
                          <a:cs typeface="+mn-cs"/>
                        </a:rPr>
                        <a:t>ClassNotFoundException</a:t>
                      </a:r>
                      <a:r>
                        <a:rPr lang="en-US" sz="1800" b="0" i="0" kern="1200" dirty="0">
                          <a:solidFill>
                            <a:schemeClr val="tx1"/>
                          </a:solidFill>
                          <a:effectLst/>
                          <a:latin typeface="+mn-lt"/>
                          <a:ea typeface="+mn-ea"/>
                          <a:cs typeface="+mn-cs"/>
                        </a:rPr>
                        <a:t>, </a:t>
                      </a:r>
                      <a:r>
                        <a:rPr lang="en-US" sz="1800" b="0" i="0" kern="1200" dirty="0" err="1">
                          <a:solidFill>
                            <a:schemeClr val="tx1"/>
                          </a:solidFill>
                          <a:effectLst/>
                          <a:latin typeface="+mn-lt"/>
                          <a:ea typeface="+mn-ea"/>
                          <a:cs typeface="+mn-cs"/>
                        </a:rPr>
                        <a:t>SocketException</a:t>
                      </a:r>
                      <a:r>
                        <a:rPr lang="en-US" sz="1800" b="0" i="0" kern="1200" dirty="0">
                          <a:solidFill>
                            <a:schemeClr val="tx1"/>
                          </a:solidFill>
                          <a:effectLst/>
                          <a:latin typeface="+mn-lt"/>
                          <a:ea typeface="+mn-ea"/>
                          <a:cs typeface="+mn-cs"/>
                        </a:rPr>
                        <a:t>, </a:t>
                      </a:r>
                      <a:r>
                        <a:rPr lang="en-US" sz="1800" b="0" i="0" kern="1200" dirty="0" err="1">
                          <a:solidFill>
                            <a:schemeClr val="tx1"/>
                          </a:solidFill>
                          <a:effectLst/>
                          <a:latin typeface="+mn-lt"/>
                          <a:ea typeface="+mn-ea"/>
                          <a:cs typeface="+mn-cs"/>
                        </a:rPr>
                        <a:t>SQLException</a:t>
                      </a:r>
                      <a:r>
                        <a:rPr lang="en-US" sz="1800" b="0" i="0" kern="1200" dirty="0">
                          <a:solidFill>
                            <a:schemeClr val="tx1"/>
                          </a:solidFill>
                          <a:effectLst/>
                          <a:latin typeface="+mn-lt"/>
                          <a:ea typeface="+mn-ea"/>
                          <a:cs typeface="+mn-cs"/>
                        </a:rPr>
                        <a:t>, </a:t>
                      </a:r>
                      <a:r>
                        <a:rPr lang="en-US" sz="1800" b="0" i="0" kern="1200" dirty="0" err="1">
                          <a:solidFill>
                            <a:schemeClr val="tx1"/>
                          </a:solidFill>
                          <a:effectLst/>
                          <a:latin typeface="+mn-lt"/>
                          <a:ea typeface="+mn-ea"/>
                          <a:cs typeface="+mn-cs"/>
                        </a:rPr>
                        <a:t>IOException</a:t>
                      </a:r>
                      <a:r>
                        <a:rPr lang="en-US" sz="1800" b="0" i="0" kern="1200" dirty="0">
                          <a:solidFill>
                            <a:schemeClr val="tx1"/>
                          </a:solidFill>
                          <a:effectLst/>
                          <a:latin typeface="+mn-lt"/>
                          <a:ea typeface="+mn-ea"/>
                          <a:cs typeface="+mn-cs"/>
                        </a:rPr>
                        <a:t>, </a:t>
                      </a:r>
                      <a:r>
                        <a:rPr lang="en-US" sz="1800" b="0" i="0" kern="1200" dirty="0" err="1">
                          <a:solidFill>
                            <a:schemeClr val="tx1"/>
                          </a:solidFill>
                          <a:effectLst/>
                          <a:latin typeface="+mn-lt"/>
                          <a:ea typeface="+mn-ea"/>
                          <a:cs typeface="+mn-cs"/>
                        </a:rPr>
                        <a:t>FileNotFoundException</a:t>
                      </a:r>
                      <a:endParaRPr lang="en-IN" dirty="0"/>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5610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throw statement</a:t>
            </a:r>
          </a:p>
        </p:txBody>
      </p:sp>
      <p:sp>
        <p:nvSpPr>
          <p:cNvPr id="3" name="Content Placeholder 2"/>
          <p:cNvSpPr>
            <a:spLocks noGrp="1"/>
          </p:cNvSpPr>
          <p:nvPr>
            <p:ph idx="1"/>
          </p:nvPr>
        </p:nvSpPr>
        <p:spPr/>
        <p:txBody>
          <a:bodyPr/>
          <a:lstStyle/>
          <a:p>
            <a:r>
              <a:rPr lang="en-US" dirty="0"/>
              <a:t>It is possible for your program to throw an exception </a:t>
            </a:r>
            <a:r>
              <a:rPr lang="en-US" b="1" dirty="0"/>
              <a:t>explicitly</a:t>
            </a:r>
            <a:r>
              <a:rPr lang="en-US" dirty="0"/>
              <a:t>, using the </a:t>
            </a:r>
            <a:r>
              <a:rPr lang="en-US" b="1" dirty="0">
                <a:latin typeface="Cambria" pitchFamily="18" charset="0"/>
                <a:ea typeface="Cambria" pitchFamily="18" charset="0"/>
              </a:rPr>
              <a:t>throw</a:t>
            </a:r>
            <a:r>
              <a:rPr lang="en-US" b="1" dirty="0"/>
              <a:t> </a:t>
            </a:r>
            <a:r>
              <a:rPr lang="en-US" dirty="0"/>
              <a:t>statement. </a:t>
            </a:r>
          </a:p>
          <a:p>
            <a:r>
              <a:rPr lang="en-US" dirty="0"/>
              <a:t>The general form of throw is shown here:</a:t>
            </a:r>
          </a:p>
          <a:p>
            <a:pPr lvl="1">
              <a:buNone/>
            </a:pPr>
            <a:r>
              <a:rPr lang="en-US" dirty="0"/>
              <a:t>			</a:t>
            </a:r>
            <a:r>
              <a:rPr lang="en-US" dirty="0">
                <a:latin typeface="Cambria" pitchFamily="18" charset="0"/>
                <a:ea typeface="Cambria" pitchFamily="18" charset="0"/>
              </a:rPr>
              <a:t>throw </a:t>
            </a:r>
            <a:r>
              <a:rPr lang="en-US" i="1" dirty="0" err="1">
                <a:latin typeface="Cambria" pitchFamily="18" charset="0"/>
                <a:ea typeface="Cambria" pitchFamily="18" charset="0"/>
              </a:rPr>
              <a:t>ThrowableInstance</a:t>
            </a:r>
            <a:r>
              <a:rPr lang="en-US" i="1" dirty="0">
                <a:latin typeface="Cambria" pitchFamily="18" charset="0"/>
                <a:ea typeface="Cambria" pitchFamily="18" charset="0"/>
              </a:rPr>
              <a:t>;</a:t>
            </a:r>
          </a:p>
          <a:p>
            <a:r>
              <a:rPr lang="en-US" dirty="0"/>
              <a:t>Here, </a:t>
            </a:r>
            <a:r>
              <a:rPr lang="en-US" b="1" i="1" dirty="0" err="1"/>
              <a:t>ThrowableInstance</a:t>
            </a:r>
            <a:r>
              <a:rPr lang="en-US" i="1" dirty="0"/>
              <a:t> must be an object of type </a:t>
            </a:r>
            <a:r>
              <a:rPr lang="en-US" b="1" i="1" dirty="0" err="1"/>
              <a:t>Throwable</a:t>
            </a:r>
            <a:r>
              <a:rPr lang="en-US" i="1" dirty="0"/>
              <a:t> or a </a:t>
            </a:r>
            <a:r>
              <a:rPr lang="en-US" b="1" i="1" dirty="0"/>
              <a:t>subclass</a:t>
            </a:r>
            <a:r>
              <a:rPr lang="en-US" i="1" dirty="0"/>
              <a:t> of </a:t>
            </a:r>
            <a:r>
              <a:rPr lang="en-US" i="1" dirty="0" err="1"/>
              <a:t>Throwable</a:t>
            </a:r>
            <a:r>
              <a:rPr lang="en-US" i="1" dirty="0"/>
              <a:t>. </a:t>
            </a:r>
          </a:p>
          <a:p>
            <a:r>
              <a:rPr lang="en-US" dirty="0"/>
              <a:t>Primitive types, such as </a:t>
            </a:r>
            <a:r>
              <a:rPr lang="en-US" dirty="0" err="1"/>
              <a:t>int</a:t>
            </a:r>
            <a:r>
              <a:rPr lang="en-US" dirty="0"/>
              <a:t> or char, as well as non-</a:t>
            </a:r>
            <a:r>
              <a:rPr lang="en-US" dirty="0" err="1"/>
              <a:t>throwable</a:t>
            </a:r>
            <a:r>
              <a:rPr lang="en-US" dirty="0"/>
              <a:t> classes, such as String and Object, cannot be used as exceptions. </a:t>
            </a:r>
          </a:p>
          <a:p>
            <a:r>
              <a:rPr lang="en-US" dirty="0"/>
              <a:t>There are two ways you can obtain a </a:t>
            </a:r>
            <a:r>
              <a:rPr lang="en-US" dirty="0" err="1"/>
              <a:t>Throwable</a:t>
            </a:r>
            <a:r>
              <a:rPr lang="en-US" dirty="0"/>
              <a:t> object:</a:t>
            </a:r>
          </a:p>
          <a:p>
            <a:pPr lvl="1"/>
            <a:r>
              <a:rPr lang="en-US" dirty="0"/>
              <a:t>using a parameter in a catch clause, </a:t>
            </a:r>
          </a:p>
          <a:p>
            <a:pPr lvl="1"/>
            <a:r>
              <a:rPr lang="en-US" dirty="0"/>
              <a:t>or creating one with the new operator.</a:t>
            </a:r>
          </a:p>
          <a:p>
            <a:endParaRPr lang="en-US" dirty="0"/>
          </a:p>
        </p:txBody>
      </p:sp>
    </p:spTree>
    <p:extLst>
      <p:ext uri="{BB962C8B-B14F-4D97-AF65-F5344CB8AC3E}">
        <p14:creationId xmlns:p14="http://schemas.microsoft.com/office/powerpoint/2010/main" val="91284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Throw (Example)</a:t>
            </a:r>
          </a:p>
        </p:txBody>
      </p:sp>
      <p:sp>
        <p:nvSpPr>
          <p:cNvPr id="4" name="Rectangle 3"/>
          <p:cNvSpPr/>
          <p:nvPr/>
        </p:nvSpPr>
        <p:spPr>
          <a:xfrm>
            <a:off x="181495" y="925483"/>
            <a:ext cx="9278390" cy="5355312"/>
          </a:xfrm>
          <a:prstGeom prst="rect">
            <a:avLst/>
          </a:prstGeom>
          <a:ln w="19050">
            <a:solidFill>
              <a:schemeClr val="accent1"/>
            </a:solidFill>
            <a:prstDash val="dash"/>
          </a:ln>
        </p:spPr>
        <p:txBody>
          <a:bodyPr wrap="square">
            <a:spAutoFit/>
          </a:bodyPr>
          <a:lstStyle/>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a:t>
            </a:r>
            <a:r>
              <a:rPr lang="en-US" b="1" dirty="0" err="1">
                <a:solidFill>
                  <a:srgbClr val="000000"/>
                </a:solidFill>
                <a:latin typeface="Consolas"/>
              </a:rPr>
              <a:t>DemoException</a:t>
            </a:r>
            <a:r>
              <a:rPr lang="en-US" b="1" dirty="0">
                <a:solidFill>
                  <a:srgbClr val="000000"/>
                </a:solidFill>
                <a:latin typeface="Consolas"/>
              </a:rPr>
              <a:t> {</a:t>
            </a:r>
          </a:p>
          <a:p>
            <a:pPr lvl="1"/>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6A3E3E"/>
                </a:solidFill>
                <a:latin typeface="Consolas"/>
              </a:rPr>
              <a:t>args</a:t>
            </a:r>
            <a:r>
              <a:rPr lang="en-US" b="1" dirty="0">
                <a:solidFill>
                  <a:srgbClr val="000000"/>
                </a:solidFill>
                <a:latin typeface="Consolas"/>
              </a:rPr>
              <a:t>) {</a:t>
            </a:r>
            <a:endParaRPr lang="en-US" b="1" dirty="0">
              <a:solidFill>
                <a:srgbClr val="7F0055"/>
              </a:solidFill>
              <a:latin typeface="Consolas"/>
            </a:endParaRPr>
          </a:p>
          <a:p>
            <a:pPr lvl="2"/>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balance</a:t>
            </a:r>
            <a:r>
              <a:rPr lang="en-US" b="1" dirty="0">
                <a:solidFill>
                  <a:srgbClr val="000000"/>
                </a:solidFill>
                <a:latin typeface="Consolas" panose="020B0609020204030204" pitchFamily="49" charset="0"/>
              </a:rPr>
              <a:t> = 5000;</a:t>
            </a:r>
          </a:p>
          <a:p>
            <a:pPr lvl="2"/>
            <a:endParaRPr lang="en-US" dirty="0">
              <a:latin typeface="Consolas" panose="020B0609020204030204" pitchFamily="49" charset="0"/>
            </a:endParaRPr>
          </a:p>
          <a:p>
            <a:pPr lvl="2"/>
            <a:r>
              <a:rPr lang="en-US" dirty="0">
                <a:solidFill>
                  <a:srgbClr val="000000"/>
                </a:solidFill>
                <a:latin typeface="Consolas" panose="020B0609020204030204" pitchFamily="49" charset="0"/>
              </a:rPr>
              <a:t>Scanner </a:t>
            </a:r>
            <a:r>
              <a:rPr lang="en-US" dirty="0" err="1">
                <a:solidFill>
                  <a:srgbClr val="6A3E3E"/>
                </a:solidFill>
                <a:latin typeface="Consolas" panose="020B0609020204030204" pitchFamily="49" charset="0"/>
              </a:rPr>
              <a:t>sc</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Scanner(System.</a:t>
            </a:r>
            <a:r>
              <a:rPr lang="en-US" b="1" i="1" dirty="0">
                <a:solidFill>
                  <a:srgbClr val="0000C0"/>
                </a:solidFill>
                <a:latin typeface="Consolas" panose="020B0609020204030204" pitchFamily="49" charset="0"/>
              </a:rPr>
              <a:t>in</a:t>
            </a:r>
            <a:r>
              <a:rPr lang="en-US" b="1" i="1" dirty="0">
                <a:solidFill>
                  <a:srgbClr val="000000"/>
                </a:solidFill>
                <a:latin typeface="Consolas" panose="020B0609020204030204" pitchFamily="49" charset="0"/>
              </a:rPr>
              <a:t>);</a:t>
            </a:r>
          </a:p>
          <a:p>
            <a:pPr lvl="2"/>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"Enter Amount to withdraw"</a:t>
            </a:r>
            <a:r>
              <a:rPr lang="en-US" b="1" i="1" dirty="0">
                <a:solidFill>
                  <a:srgbClr val="000000"/>
                </a:solidFill>
                <a:latin typeface="Consolas" panose="020B0609020204030204" pitchFamily="49" charset="0"/>
              </a:rPr>
              <a:t>);</a:t>
            </a:r>
          </a:p>
          <a:p>
            <a:pPr lvl="2"/>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withdraw</a:t>
            </a:r>
            <a:r>
              <a:rPr lang="en-US" b="1" dirty="0">
                <a:solidFill>
                  <a:srgbClr val="000000"/>
                </a:solidFill>
                <a:latin typeface="Consolas" panose="020B0609020204030204" pitchFamily="49" charset="0"/>
              </a:rPr>
              <a:t> = </a:t>
            </a:r>
            <a:r>
              <a:rPr lang="en-US" b="1" dirty="0" err="1">
                <a:solidFill>
                  <a:srgbClr val="6A3E3E"/>
                </a:solidFill>
                <a:latin typeface="Consolas" panose="020B0609020204030204" pitchFamily="49" charset="0"/>
              </a:rPr>
              <a:t>sc</a:t>
            </a:r>
            <a:r>
              <a:rPr lang="en-US" b="1" dirty="0" err="1">
                <a:solidFill>
                  <a:srgbClr val="000000"/>
                </a:solidFill>
                <a:latin typeface="Consolas" panose="020B0609020204030204" pitchFamily="49" charset="0"/>
              </a:rPr>
              <a:t>.nextInt</a:t>
            </a:r>
            <a:r>
              <a:rPr lang="en-US" b="1" dirty="0">
                <a:solidFill>
                  <a:srgbClr val="000000"/>
                </a:solidFill>
                <a:latin typeface="Consolas" panose="020B0609020204030204" pitchFamily="49" charset="0"/>
              </a:rPr>
              <a:t>();</a:t>
            </a:r>
          </a:p>
          <a:p>
            <a:pPr lvl="2"/>
            <a:r>
              <a:rPr lang="en-US" b="1" dirty="0">
                <a:solidFill>
                  <a:srgbClr val="7F0055"/>
                </a:solidFill>
                <a:latin typeface="Consolas" panose="020B0609020204030204" pitchFamily="49" charset="0"/>
              </a:rPr>
              <a:t>try</a:t>
            </a:r>
            <a:r>
              <a:rPr lang="en-US" b="1" dirty="0">
                <a:solidFill>
                  <a:srgbClr val="000000"/>
                </a:solidFill>
                <a:latin typeface="Consolas" panose="020B0609020204030204" pitchFamily="49" charset="0"/>
              </a:rPr>
              <a:t> {</a:t>
            </a:r>
          </a:p>
          <a:p>
            <a:pPr lvl="3"/>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balance</a:t>
            </a:r>
            <a:r>
              <a:rPr lang="en-US" b="1" dirty="0">
                <a:solidFill>
                  <a:srgbClr val="000000"/>
                </a:solidFill>
                <a:latin typeface="Consolas" panose="020B0609020204030204" pitchFamily="49" charset="0"/>
              </a:rPr>
              <a:t> - </a:t>
            </a:r>
            <a:r>
              <a:rPr lang="en-US" b="1" dirty="0">
                <a:solidFill>
                  <a:srgbClr val="6A3E3E"/>
                </a:solidFill>
                <a:latin typeface="Consolas" panose="020B0609020204030204" pitchFamily="49" charset="0"/>
              </a:rPr>
              <a:t>withdraw</a:t>
            </a:r>
            <a:r>
              <a:rPr lang="en-US" b="1" dirty="0">
                <a:solidFill>
                  <a:srgbClr val="000000"/>
                </a:solidFill>
                <a:latin typeface="Consolas" panose="020B0609020204030204" pitchFamily="49" charset="0"/>
              </a:rPr>
              <a:t> &lt; 1000) {</a:t>
            </a:r>
          </a:p>
          <a:p>
            <a:pPr lvl="3"/>
            <a:r>
              <a:rPr lang="en-US" b="1" dirty="0">
                <a:solidFill>
                  <a:srgbClr val="7F0055"/>
                </a:solidFill>
                <a:latin typeface="Consolas" panose="020B0609020204030204" pitchFamily="49" charset="0"/>
              </a:rPr>
              <a:t>	throw</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Exception(</a:t>
            </a:r>
            <a:r>
              <a:rPr lang="en-US" b="1" dirty="0">
                <a:solidFill>
                  <a:srgbClr val="2A00FF"/>
                </a:solidFill>
                <a:latin typeface="Consolas" panose="020B0609020204030204" pitchFamily="49" charset="0"/>
              </a:rPr>
              <a:t>"Balance must be grater than 1000"</a:t>
            </a:r>
            <a:r>
              <a:rPr lang="en-US" b="1" dirty="0">
                <a:solidFill>
                  <a:srgbClr val="000000"/>
                </a:solidFill>
                <a:latin typeface="Consolas" panose="020B0609020204030204" pitchFamily="49" charset="0"/>
              </a:rPr>
              <a:t>);</a:t>
            </a:r>
          </a:p>
          <a:p>
            <a:pPr lvl="3"/>
            <a:r>
              <a:rPr lang="en-US" dirty="0">
                <a:solidFill>
                  <a:srgbClr val="000000"/>
                </a:solidFill>
                <a:latin typeface="Consolas" panose="020B0609020204030204" pitchFamily="49" charset="0"/>
              </a:rPr>
              <a:t>}</a:t>
            </a:r>
          </a:p>
          <a:p>
            <a:pPr lvl="3"/>
            <a:r>
              <a:rPr lang="en-US" b="1" dirty="0">
                <a:solidFill>
                  <a:srgbClr val="7F0055"/>
                </a:solidFill>
                <a:latin typeface="Consolas" panose="020B0609020204030204" pitchFamily="49" charset="0"/>
              </a:rPr>
              <a:t>else</a:t>
            </a:r>
            <a:r>
              <a:rPr lang="en-US" b="1" dirty="0">
                <a:solidFill>
                  <a:srgbClr val="000000"/>
                </a:solidFill>
                <a:latin typeface="Consolas" panose="020B0609020204030204" pitchFamily="49" charset="0"/>
              </a:rPr>
              <a:t> {</a:t>
            </a:r>
          </a:p>
          <a:p>
            <a:pPr lvl="3"/>
            <a:r>
              <a:rPr lang="en-US" dirty="0">
                <a:solidFill>
                  <a:srgbClr val="6A3E3E"/>
                </a:solidFill>
                <a:latin typeface="Consolas" panose="020B0609020204030204" pitchFamily="49" charset="0"/>
              </a:rPr>
              <a:t>	balance</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balance</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withdraw</a:t>
            </a:r>
            <a:r>
              <a:rPr lang="en-US" dirty="0">
                <a:solidFill>
                  <a:srgbClr val="000000"/>
                </a:solidFill>
                <a:latin typeface="Consolas" panose="020B0609020204030204" pitchFamily="49" charset="0"/>
              </a:rPr>
              <a:t>;</a:t>
            </a:r>
          </a:p>
          <a:p>
            <a:pPr lvl="3"/>
            <a:r>
              <a:rPr lang="en-US" dirty="0">
                <a:solidFill>
                  <a:srgbClr val="000000"/>
                </a:solidFill>
                <a:latin typeface="Consolas" panose="020B0609020204030204" pitchFamily="49" charset="0"/>
              </a:rPr>
              <a:t>}</a:t>
            </a:r>
          </a:p>
          <a:p>
            <a:pPr lvl="2"/>
            <a:r>
              <a:rPr lang="en-US"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catch</a:t>
            </a:r>
            <a:r>
              <a:rPr lang="en-US" b="1" dirty="0">
                <a:solidFill>
                  <a:srgbClr val="000000"/>
                </a:solidFill>
                <a:latin typeface="Consolas" panose="020B0609020204030204" pitchFamily="49" charset="0"/>
              </a:rPr>
              <a:t>(Exception </a:t>
            </a:r>
            <a:r>
              <a:rPr lang="en-US" b="1" dirty="0">
                <a:solidFill>
                  <a:srgbClr val="6A3E3E"/>
                </a:solidFill>
                <a:latin typeface="Consolas" panose="020B0609020204030204" pitchFamily="49" charset="0"/>
              </a:rPr>
              <a:t>e</a:t>
            </a:r>
            <a:r>
              <a:rPr lang="en-US" b="1" dirty="0">
                <a:solidFill>
                  <a:srgbClr val="000000"/>
                </a:solidFill>
                <a:latin typeface="Consolas" panose="020B0609020204030204" pitchFamily="49" charset="0"/>
              </a:rPr>
              <a:t>) {</a:t>
            </a:r>
          </a:p>
          <a:p>
            <a:pPr lvl="2"/>
            <a:r>
              <a:rPr lang="en-US" dirty="0">
                <a:solidFill>
                  <a:srgbClr val="6A3E3E"/>
                </a:solidFill>
                <a:latin typeface="Consolas" panose="020B0609020204030204" pitchFamily="49" charset="0"/>
              </a:rPr>
              <a:t>	</a:t>
            </a:r>
            <a:r>
              <a:rPr lang="en-US" dirty="0" err="1">
                <a:solidFill>
                  <a:srgbClr val="6A3E3E"/>
                </a:solidFill>
                <a:latin typeface="Consolas" panose="020B0609020204030204" pitchFamily="49" charset="0"/>
              </a:rPr>
              <a:t>e</a:t>
            </a:r>
            <a:r>
              <a:rPr lang="en-US" dirty="0" err="1">
                <a:solidFill>
                  <a:srgbClr val="000000"/>
                </a:solidFill>
                <a:latin typeface="Consolas" panose="020B0609020204030204" pitchFamily="49" charset="0"/>
              </a:rPr>
              <a:t>.printStackTrace</a:t>
            </a:r>
            <a:r>
              <a:rPr lang="en-US" dirty="0">
                <a:solidFill>
                  <a:srgbClr val="000000"/>
                </a:solidFill>
                <a:latin typeface="Consolas" panose="020B0609020204030204" pitchFamily="49" charset="0"/>
              </a:rPr>
              <a:t>();</a:t>
            </a:r>
          </a:p>
          <a:p>
            <a:pPr lvl="2"/>
            <a:r>
              <a:rPr lang="en-US" dirty="0">
                <a:solidFill>
                  <a:srgbClr val="000000"/>
                </a:solidFill>
                <a:latin typeface="Consolas" panose="020B0609020204030204" pitchFamily="49" charset="0"/>
              </a:rPr>
              <a:t>}</a:t>
            </a:r>
            <a:endParaRPr lang="en-US" dirty="0">
              <a:solidFill>
                <a:srgbClr val="000000"/>
              </a:solidFill>
              <a:latin typeface="Consolas"/>
            </a:endParaRPr>
          </a:p>
          <a:p>
            <a:pPr lvl="1"/>
            <a:r>
              <a:rPr lang="en-US" dirty="0">
                <a:solidFill>
                  <a:srgbClr val="000000"/>
                </a:solidFill>
                <a:latin typeface="Consolas"/>
              </a:rPr>
              <a:t>}</a:t>
            </a:r>
          </a:p>
          <a:p>
            <a:r>
              <a:rPr lang="en-US" dirty="0">
                <a:solidFill>
                  <a:srgbClr val="000000"/>
                </a:solidFill>
                <a:latin typeface="Consolas"/>
              </a:rPr>
              <a:t>}</a:t>
            </a:r>
            <a:endParaRPr lang="en-US" dirty="0"/>
          </a:p>
        </p:txBody>
      </p:sp>
    </p:spTree>
    <p:extLst>
      <p:ext uri="{BB962C8B-B14F-4D97-AF65-F5344CB8AC3E}">
        <p14:creationId xmlns:p14="http://schemas.microsoft.com/office/powerpoint/2010/main" val="368088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3" end="1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4" end="1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5" end="1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finally statement</a:t>
            </a:r>
          </a:p>
        </p:txBody>
      </p:sp>
      <p:sp>
        <p:nvSpPr>
          <p:cNvPr id="3" name="Content Placeholder 2"/>
          <p:cNvSpPr>
            <a:spLocks noGrp="1"/>
          </p:cNvSpPr>
          <p:nvPr>
            <p:ph idx="1"/>
          </p:nvPr>
        </p:nvSpPr>
        <p:spPr>
          <a:xfrm>
            <a:off x="131181" y="863444"/>
            <a:ext cx="4085220" cy="5590565"/>
          </a:xfrm>
        </p:spPr>
        <p:txBody>
          <a:bodyPr/>
          <a:lstStyle/>
          <a:p>
            <a:r>
              <a:rPr lang="en-US" dirty="0"/>
              <a:t>The purpose of the </a:t>
            </a:r>
            <a:r>
              <a:rPr lang="en-US" b="1" dirty="0">
                <a:latin typeface="Cambria" pitchFamily="18" charset="0"/>
                <a:ea typeface="Cambria" pitchFamily="18" charset="0"/>
              </a:rPr>
              <a:t>finally</a:t>
            </a:r>
            <a:r>
              <a:rPr lang="en-US" dirty="0">
                <a:solidFill>
                  <a:schemeClr val="tx2"/>
                </a:solidFill>
              </a:rPr>
              <a:t> </a:t>
            </a:r>
            <a:r>
              <a:rPr lang="en-US" dirty="0"/>
              <a:t>statement will allow the execution of a segment of code regardless if the try statement throws an exception or executes successfully</a:t>
            </a:r>
          </a:p>
          <a:p>
            <a:r>
              <a:rPr lang="en-US" dirty="0"/>
              <a:t>The advantage of the </a:t>
            </a:r>
            <a:r>
              <a:rPr lang="en-US" b="1" dirty="0">
                <a:latin typeface="Cambria" pitchFamily="18" charset="0"/>
                <a:ea typeface="Cambria" pitchFamily="18" charset="0"/>
              </a:rPr>
              <a:t>finally</a:t>
            </a:r>
            <a:r>
              <a:rPr lang="en-US" dirty="0">
                <a:solidFill>
                  <a:schemeClr val="tx2"/>
                </a:solidFill>
              </a:rPr>
              <a:t> </a:t>
            </a:r>
            <a:r>
              <a:rPr lang="en-US" dirty="0"/>
              <a:t>statement is the ability to clean up and release resources that are utilized in the </a:t>
            </a:r>
            <a:r>
              <a:rPr lang="en-US" b="1" dirty="0">
                <a:latin typeface="Cambria" pitchFamily="18" charset="0"/>
                <a:ea typeface="Cambria" pitchFamily="18" charset="0"/>
              </a:rPr>
              <a:t>try</a:t>
            </a:r>
            <a:r>
              <a:rPr lang="en-US" b="1" dirty="0">
                <a:solidFill>
                  <a:schemeClr val="tx2"/>
                </a:solidFill>
                <a:latin typeface="Cambria" pitchFamily="18" charset="0"/>
                <a:ea typeface="Cambria" pitchFamily="18" charset="0"/>
              </a:rPr>
              <a:t> </a:t>
            </a:r>
            <a:r>
              <a:rPr lang="en-US" dirty="0"/>
              <a:t>segment of code that might not be released in cases where an exception has occurred.</a:t>
            </a:r>
          </a:p>
          <a:p>
            <a:endParaRPr lang="en-US" dirty="0"/>
          </a:p>
        </p:txBody>
      </p:sp>
      <p:sp>
        <p:nvSpPr>
          <p:cNvPr id="4" name="Rectangle 3"/>
          <p:cNvSpPr/>
          <p:nvPr/>
        </p:nvSpPr>
        <p:spPr>
          <a:xfrm>
            <a:off x="4419446" y="711201"/>
            <a:ext cx="7467754" cy="5909310"/>
          </a:xfrm>
          <a:prstGeom prst="rect">
            <a:avLst/>
          </a:prstGeom>
          <a:ln w="19050">
            <a:solidFill>
              <a:schemeClr val="accent1"/>
            </a:solidFill>
            <a:prstDash val="dash"/>
          </a:ln>
        </p:spPr>
        <p:txBody>
          <a:bodyPr wrap="square">
            <a:spAutoFit/>
          </a:bodyPr>
          <a:lstStyle/>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a:t>
            </a:r>
            <a:r>
              <a:rPr lang="en-US" b="1" dirty="0" err="1">
                <a:solidFill>
                  <a:srgbClr val="000000"/>
                </a:solidFill>
                <a:latin typeface="Consolas"/>
              </a:rPr>
              <a:t>MainCall</a:t>
            </a:r>
            <a:r>
              <a:rPr lang="en-US" b="1" dirty="0">
                <a:solidFill>
                  <a:srgbClr val="000000"/>
                </a:solidFill>
                <a:latin typeface="Consolas"/>
              </a:rPr>
              <a:t> {</a:t>
            </a:r>
          </a:p>
          <a:p>
            <a:pPr lvl="1"/>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6A3E3E"/>
                </a:solidFill>
                <a:latin typeface="Consolas"/>
              </a:rPr>
              <a:t>args</a:t>
            </a:r>
            <a:r>
              <a:rPr lang="en-US" b="1" dirty="0">
                <a:solidFill>
                  <a:srgbClr val="000000"/>
                </a:solidFill>
                <a:latin typeface="Consolas"/>
              </a:rPr>
              <a:t>[]) {</a:t>
            </a:r>
          </a:p>
          <a:p>
            <a:pPr lvl="2"/>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balance</a:t>
            </a:r>
            <a:r>
              <a:rPr lang="en-US" b="1" dirty="0">
                <a:solidFill>
                  <a:srgbClr val="000000"/>
                </a:solidFill>
                <a:latin typeface="Consolas" panose="020B0609020204030204" pitchFamily="49" charset="0"/>
              </a:rPr>
              <a:t> = 5000;</a:t>
            </a:r>
            <a:endParaRPr lang="en-US" dirty="0">
              <a:latin typeface="Consolas" panose="020B0609020204030204" pitchFamily="49" charset="0"/>
            </a:endParaRPr>
          </a:p>
          <a:p>
            <a:pPr lvl="2"/>
            <a:r>
              <a:rPr lang="en-US" dirty="0">
                <a:solidFill>
                  <a:srgbClr val="000000"/>
                </a:solidFill>
                <a:latin typeface="Consolas" panose="020B0609020204030204" pitchFamily="49" charset="0"/>
              </a:rPr>
              <a:t>Scanner </a:t>
            </a:r>
            <a:r>
              <a:rPr lang="en-US" dirty="0" err="1">
                <a:solidFill>
                  <a:srgbClr val="6A3E3E"/>
                </a:solidFill>
                <a:latin typeface="Consolas" panose="020B0609020204030204" pitchFamily="49" charset="0"/>
              </a:rPr>
              <a:t>sc</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Scanner(System.</a:t>
            </a:r>
            <a:r>
              <a:rPr lang="en-US" b="1" i="1" dirty="0">
                <a:solidFill>
                  <a:srgbClr val="0000C0"/>
                </a:solidFill>
                <a:latin typeface="Consolas" panose="020B0609020204030204" pitchFamily="49" charset="0"/>
              </a:rPr>
              <a:t>in</a:t>
            </a:r>
            <a:r>
              <a:rPr lang="en-US" b="1" i="1" dirty="0">
                <a:solidFill>
                  <a:srgbClr val="000000"/>
                </a:solidFill>
                <a:latin typeface="Consolas" panose="020B0609020204030204" pitchFamily="49" charset="0"/>
              </a:rPr>
              <a:t>);</a:t>
            </a:r>
          </a:p>
          <a:p>
            <a:pPr lvl="2"/>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"Enter Amount to withdraw"</a:t>
            </a:r>
            <a:r>
              <a:rPr lang="en-US" b="1" i="1" dirty="0">
                <a:solidFill>
                  <a:srgbClr val="000000"/>
                </a:solidFill>
                <a:latin typeface="Consolas" panose="020B0609020204030204" pitchFamily="49" charset="0"/>
              </a:rPr>
              <a:t>);</a:t>
            </a:r>
          </a:p>
          <a:p>
            <a:pPr lvl="2"/>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withdraw</a:t>
            </a:r>
            <a:r>
              <a:rPr lang="en-US" b="1" dirty="0">
                <a:solidFill>
                  <a:srgbClr val="000000"/>
                </a:solidFill>
                <a:latin typeface="Consolas" panose="020B0609020204030204" pitchFamily="49" charset="0"/>
              </a:rPr>
              <a:t> = </a:t>
            </a:r>
            <a:r>
              <a:rPr lang="en-US" b="1" dirty="0" err="1">
                <a:solidFill>
                  <a:srgbClr val="6A3E3E"/>
                </a:solidFill>
                <a:latin typeface="Consolas" panose="020B0609020204030204" pitchFamily="49" charset="0"/>
              </a:rPr>
              <a:t>sc</a:t>
            </a:r>
            <a:r>
              <a:rPr lang="en-US" b="1" dirty="0" err="1">
                <a:solidFill>
                  <a:srgbClr val="000000"/>
                </a:solidFill>
                <a:latin typeface="Consolas" panose="020B0609020204030204" pitchFamily="49" charset="0"/>
              </a:rPr>
              <a:t>.nextInt</a:t>
            </a:r>
            <a:r>
              <a:rPr lang="en-US" b="1" dirty="0">
                <a:solidFill>
                  <a:srgbClr val="000000"/>
                </a:solidFill>
                <a:latin typeface="Consolas" panose="020B0609020204030204" pitchFamily="49" charset="0"/>
              </a:rPr>
              <a:t>();</a:t>
            </a:r>
          </a:p>
          <a:p>
            <a:pPr lvl="2"/>
            <a:r>
              <a:rPr lang="en-US" b="1" dirty="0">
                <a:solidFill>
                  <a:srgbClr val="7F0055"/>
                </a:solidFill>
                <a:latin typeface="Consolas" panose="020B0609020204030204" pitchFamily="49" charset="0"/>
              </a:rPr>
              <a:t>try</a:t>
            </a:r>
            <a:r>
              <a:rPr lang="en-US" b="1" dirty="0">
                <a:solidFill>
                  <a:srgbClr val="000000"/>
                </a:solidFill>
                <a:latin typeface="Consolas" panose="020B0609020204030204" pitchFamily="49" charset="0"/>
              </a:rPr>
              <a:t> {</a:t>
            </a:r>
          </a:p>
          <a:p>
            <a:pPr lvl="3"/>
            <a:r>
              <a:rPr lang="en-US" b="1" dirty="0">
                <a:solidFill>
                  <a:srgbClr val="7F0055"/>
                </a:solidFill>
                <a:latin typeface="Consolas" panose="020B0609020204030204" pitchFamily="49" charset="0"/>
              </a:rPr>
              <a:t>if</a:t>
            </a:r>
            <a:r>
              <a:rPr lang="en-US" b="1" dirty="0">
                <a:solidFill>
                  <a:srgbClr val="000000"/>
                </a:solidFill>
                <a:latin typeface="Consolas" panose="020B0609020204030204" pitchFamily="49" charset="0"/>
              </a:rPr>
              <a:t>(</a:t>
            </a:r>
            <a:r>
              <a:rPr lang="en-US" b="1" dirty="0">
                <a:solidFill>
                  <a:srgbClr val="6A3E3E"/>
                </a:solidFill>
                <a:latin typeface="Consolas" panose="020B0609020204030204" pitchFamily="49" charset="0"/>
              </a:rPr>
              <a:t>balance</a:t>
            </a:r>
            <a:r>
              <a:rPr lang="en-US" b="1" dirty="0">
                <a:solidFill>
                  <a:srgbClr val="000000"/>
                </a:solidFill>
                <a:latin typeface="Consolas" panose="020B0609020204030204" pitchFamily="49" charset="0"/>
              </a:rPr>
              <a:t> - </a:t>
            </a:r>
            <a:r>
              <a:rPr lang="en-US" b="1" dirty="0">
                <a:solidFill>
                  <a:srgbClr val="6A3E3E"/>
                </a:solidFill>
                <a:latin typeface="Consolas" panose="020B0609020204030204" pitchFamily="49" charset="0"/>
              </a:rPr>
              <a:t>withdraw</a:t>
            </a:r>
            <a:r>
              <a:rPr lang="en-US" b="1" dirty="0">
                <a:solidFill>
                  <a:srgbClr val="000000"/>
                </a:solidFill>
                <a:latin typeface="Consolas" panose="020B0609020204030204" pitchFamily="49" charset="0"/>
              </a:rPr>
              <a:t> &lt; 1000) {</a:t>
            </a:r>
          </a:p>
          <a:p>
            <a:pPr lvl="3"/>
            <a:r>
              <a:rPr lang="en-US" b="1" dirty="0">
                <a:solidFill>
                  <a:srgbClr val="7F0055"/>
                </a:solidFill>
                <a:latin typeface="Consolas" panose="020B0609020204030204" pitchFamily="49" charset="0"/>
              </a:rPr>
              <a:t>   throw</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Exception(</a:t>
            </a:r>
            <a:r>
              <a:rPr lang="en-US" b="1" dirty="0">
                <a:solidFill>
                  <a:srgbClr val="2A00FF"/>
                </a:solidFill>
                <a:latin typeface="Consolas" panose="020B0609020204030204" pitchFamily="49" charset="0"/>
              </a:rPr>
              <a:t>"Balance &lt; 1000 error"</a:t>
            </a:r>
            <a:r>
              <a:rPr lang="en-US" b="1" dirty="0">
                <a:solidFill>
                  <a:srgbClr val="000000"/>
                </a:solidFill>
                <a:latin typeface="Consolas" panose="020B0609020204030204" pitchFamily="49" charset="0"/>
              </a:rPr>
              <a:t>);</a:t>
            </a:r>
          </a:p>
          <a:p>
            <a:pPr lvl="3"/>
            <a:r>
              <a:rPr lang="en-US" dirty="0">
                <a:solidFill>
                  <a:srgbClr val="000000"/>
                </a:solidFill>
                <a:latin typeface="Consolas" panose="020B0609020204030204" pitchFamily="49" charset="0"/>
              </a:rPr>
              <a:t>}</a:t>
            </a:r>
          </a:p>
          <a:p>
            <a:pPr lvl="3"/>
            <a:r>
              <a:rPr lang="en-US" b="1" dirty="0">
                <a:solidFill>
                  <a:srgbClr val="7F0055"/>
                </a:solidFill>
                <a:latin typeface="Consolas" panose="020B0609020204030204" pitchFamily="49" charset="0"/>
              </a:rPr>
              <a:t>else</a:t>
            </a:r>
            <a:r>
              <a:rPr lang="en-US" b="1" dirty="0">
                <a:solidFill>
                  <a:srgbClr val="000000"/>
                </a:solidFill>
                <a:latin typeface="Consolas" panose="020B0609020204030204" pitchFamily="49" charset="0"/>
              </a:rPr>
              <a:t> {</a:t>
            </a:r>
          </a:p>
          <a:p>
            <a:pPr lvl="3"/>
            <a:r>
              <a:rPr lang="en-US" dirty="0">
                <a:solidFill>
                  <a:srgbClr val="6A3E3E"/>
                </a:solidFill>
                <a:latin typeface="Consolas" panose="020B0609020204030204" pitchFamily="49" charset="0"/>
              </a:rPr>
              <a:t>   balance</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balance</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withdraw</a:t>
            </a:r>
            <a:r>
              <a:rPr lang="en-US" dirty="0">
                <a:solidFill>
                  <a:srgbClr val="000000"/>
                </a:solidFill>
                <a:latin typeface="Consolas" panose="020B0609020204030204" pitchFamily="49" charset="0"/>
              </a:rPr>
              <a:t>;</a:t>
            </a:r>
          </a:p>
          <a:p>
            <a:pPr lvl="3"/>
            <a:r>
              <a:rPr lang="en-US" dirty="0">
                <a:solidFill>
                  <a:srgbClr val="000000"/>
                </a:solidFill>
                <a:latin typeface="Consolas" panose="020B0609020204030204" pitchFamily="49" charset="0"/>
              </a:rPr>
              <a:t>}</a:t>
            </a:r>
          </a:p>
          <a:p>
            <a:pPr lvl="2"/>
            <a:r>
              <a:rPr lang="en-US" dirty="0">
                <a:solidFill>
                  <a:srgbClr val="000000"/>
                </a:solidFill>
                <a:latin typeface="Consolas" panose="020B0609020204030204" pitchFamily="49" charset="0"/>
              </a:rPr>
              <a:t>}</a:t>
            </a:r>
            <a:r>
              <a:rPr lang="en-US" b="1" dirty="0">
                <a:solidFill>
                  <a:srgbClr val="7F0055"/>
                </a:solidFill>
                <a:latin typeface="Consolas" panose="020B0609020204030204" pitchFamily="49" charset="0"/>
              </a:rPr>
              <a:t>catch</a:t>
            </a:r>
            <a:r>
              <a:rPr lang="en-US" b="1" dirty="0">
                <a:solidFill>
                  <a:srgbClr val="000000"/>
                </a:solidFill>
                <a:latin typeface="Consolas" panose="020B0609020204030204" pitchFamily="49" charset="0"/>
              </a:rPr>
              <a:t>(Exception </a:t>
            </a:r>
            <a:r>
              <a:rPr lang="en-US" b="1" dirty="0">
                <a:solidFill>
                  <a:srgbClr val="6A3E3E"/>
                </a:solidFill>
                <a:latin typeface="Consolas" panose="020B0609020204030204" pitchFamily="49" charset="0"/>
              </a:rPr>
              <a:t>e</a:t>
            </a:r>
            <a:r>
              <a:rPr lang="en-US" b="1" dirty="0">
                <a:solidFill>
                  <a:srgbClr val="000000"/>
                </a:solidFill>
                <a:latin typeface="Consolas" panose="020B0609020204030204" pitchFamily="49" charset="0"/>
              </a:rPr>
              <a:t>) {</a:t>
            </a:r>
          </a:p>
          <a:p>
            <a:pPr lvl="2"/>
            <a:r>
              <a:rPr lang="en-US" dirty="0">
                <a:solidFill>
                  <a:srgbClr val="6A3E3E"/>
                </a:solidFill>
                <a:latin typeface="Consolas" panose="020B0609020204030204" pitchFamily="49" charset="0"/>
              </a:rPr>
              <a:t>    </a:t>
            </a:r>
            <a:r>
              <a:rPr lang="en-US" dirty="0" err="1">
                <a:solidFill>
                  <a:srgbClr val="6A3E3E"/>
                </a:solidFill>
                <a:latin typeface="Consolas" panose="020B0609020204030204" pitchFamily="49" charset="0"/>
              </a:rPr>
              <a:t>e</a:t>
            </a:r>
            <a:r>
              <a:rPr lang="en-US" dirty="0" err="1">
                <a:solidFill>
                  <a:srgbClr val="000000"/>
                </a:solidFill>
                <a:latin typeface="Consolas" panose="020B0609020204030204" pitchFamily="49" charset="0"/>
              </a:rPr>
              <a:t>.printStackTrace</a:t>
            </a:r>
            <a:r>
              <a:rPr lang="en-US" dirty="0">
                <a:solidFill>
                  <a:srgbClr val="000000"/>
                </a:solidFill>
                <a:latin typeface="Consolas" panose="020B0609020204030204" pitchFamily="49" charset="0"/>
              </a:rPr>
              <a:t>();</a:t>
            </a:r>
          </a:p>
          <a:p>
            <a:pPr lvl="2"/>
            <a:r>
              <a:rPr lang="en-US" dirty="0">
                <a:solidFill>
                  <a:srgbClr val="000000"/>
                </a:solidFill>
                <a:latin typeface="Consolas" panose="020B0609020204030204" pitchFamily="49" charset="0"/>
              </a:rPr>
              <a:t>}</a:t>
            </a:r>
          </a:p>
          <a:p>
            <a:pPr lvl="2"/>
            <a:r>
              <a:rPr lang="en-US" b="1" dirty="0">
                <a:solidFill>
                  <a:srgbClr val="7F0055"/>
                </a:solidFill>
                <a:latin typeface="Consolas" panose="020B0609020204030204" pitchFamily="49" charset="0"/>
              </a:rPr>
              <a:t>finally</a:t>
            </a:r>
            <a:r>
              <a:rPr lang="en-US" b="1" dirty="0">
                <a:solidFill>
                  <a:srgbClr val="000000"/>
                </a:solidFill>
                <a:latin typeface="Consolas" panose="020B0609020204030204" pitchFamily="49" charset="0"/>
              </a:rPr>
              <a:t> {</a:t>
            </a:r>
          </a:p>
          <a:p>
            <a:pPr lvl="2"/>
            <a:r>
              <a:rPr lang="en-US" dirty="0">
                <a:solidFill>
                  <a:srgbClr val="6A3E3E"/>
                </a:solidFill>
                <a:latin typeface="Consolas" panose="020B0609020204030204" pitchFamily="49" charset="0"/>
              </a:rPr>
              <a:t>    </a:t>
            </a:r>
            <a:r>
              <a:rPr lang="en-US" dirty="0" err="1">
                <a:solidFill>
                  <a:srgbClr val="6A3E3E"/>
                </a:solidFill>
                <a:latin typeface="Consolas" panose="020B0609020204030204" pitchFamily="49" charset="0"/>
              </a:rPr>
              <a:t>sc</a:t>
            </a:r>
            <a:r>
              <a:rPr lang="en-US" dirty="0" err="1">
                <a:solidFill>
                  <a:srgbClr val="000000"/>
                </a:solidFill>
                <a:latin typeface="Consolas" panose="020B0609020204030204" pitchFamily="49" charset="0"/>
              </a:rPr>
              <a:t>.close</a:t>
            </a:r>
            <a:r>
              <a:rPr lang="en-US" dirty="0">
                <a:solidFill>
                  <a:srgbClr val="000000"/>
                </a:solidFill>
                <a:latin typeface="Consolas" panose="020B0609020204030204" pitchFamily="49" charset="0"/>
              </a:rPr>
              <a:t>();</a:t>
            </a:r>
          </a:p>
          <a:p>
            <a:pPr lvl="2"/>
            <a:r>
              <a:rPr lang="en-US" dirty="0">
                <a:solidFill>
                  <a:srgbClr val="000000"/>
                </a:solidFill>
                <a:latin typeface="Consolas" panose="020B0609020204030204" pitchFamily="49" charset="0"/>
              </a:rPr>
              <a:t>}</a:t>
            </a:r>
            <a:endParaRPr lang="en-US" dirty="0">
              <a:solidFill>
                <a:srgbClr val="000000"/>
              </a:solidFill>
              <a:latin typeface="Consolas"/>
            </a:endParaRPr>
          </a:p>
          <a:p>
            <a:pPr lvl="1"/>
            <a:r>
              <a:rPr lang="en-US" dirty="0">
                <a:solidFill>
                  <a:srgbClr val="000000"/>
                </a:solidFill>
                <a:latin typeface="Consolas"/>
              </a:rPr>
              <a:t>}</a:t>
            </a:r>
            <a:endParaRPr lang="en-US" dirty="0">
              <a:latin typeface="Consolas"/>
            </a:endParaRPr>
          </a:p>
          <a:p>
            <a:r>
              <a:rPr lang="en-US" dirty="0">
                <a:solidFill>
                  <a:srgbClr val="000000"/>
                </a:solidFill>
                <a:latin typeface="Consolas"/>
              </a:rPr>
              <a:t>}</a:t>
            </a:r>
          </a:p>
        </p:txBody>
      </p:sp>
    </p:spTree>
    <p:extLst>
      <p:ext uri="{BB962C8B-B14F-4D97-AF65-F5344CB8AC3E}">
        <p14:creationId xmlns:p14="http://schemas.microsoft.com/office/powerpoint/2010/main" val="345327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4" end="1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16" end="16"/>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17" end="17"/>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throws statement</a:t>
            </a:r>
          </a:p>
        </p:txBody>
      </p:sp>
      <p:sp>
        <p:nvSpPr>
          <p:cNvPr id="3" name="Content Placeholder 2"/>
          <p:cNvSpPr>
            <a:spLocks noGrp="1"/>
          </p:cNvSpPr>
          <p:nvPr>
            <p:ph idx="1"/>
          </p:nvPr>
        </p:nvSpPr>
        <p:spPr/>
        <p:txBody>
          <a:bodyPr/>
          <a:lstStyle/>
          <a:p>
            <a:r>
              <a:rPr lang="en-US" dirty="0"/>
              <a:t>A throws statement lists the types of exceptions that a </a:t>
            </a:r>
            <a:r>
              <a:rPr lang="en-US" b="1" dirty="0"/>
              <a:t>method</a:t>
            </a:r>
            <a:r>
              <a:rPr lang="en-US" dirty="0"/>
              <a:t> </a:t>
            </a:r>
            <a:r>
              <a:rPr lang="en-US" dirty="0">
                <a:solidFill>
                  <a:srgbClr val="673BB7"/>
                </a:solidFill>
              </a:rPr>
              <a:t>might throw</a:t>
            </a:r>
            <a:r>
              <a:rPr lang="en-US" dirty="0"/>
              <a:t>. </a:t>
            </a:r>
          </a:p>
          <a:p>
            <a:r>
              <a:rPr lang="en-US" dirty="0"/>
              <a:t>This is necessary for all exceptions, </a:t>
            </a:r>
            <a:r>
              <a:rPr lang="en-US" dirty="0">
                <a:solidFill>
                  <a:srgbClr val="673BB7"/>
                </a:solidFill>
              </a:rPr>
              <a:t>except</a:t>
            </a:r>
            <a:r>
              <a:rPr lang="en-US" dirty="0"/>
              <a:t> those of type Error or </a:t>
            </a:r>
            <a:r>
              <a:rPr lang="en-US" dirty="0" err="1"/>
              <a:t>RuntimeException</a:t>
            </a:r>
            <a:r>
              <a:rPr lang="en-US" dirty="0"/>
              <a:t>, or any of their subclasses. </a:t>
            </a:r>
          </a:p>
          <a:p>
            <a:r>
              <a:rPr lang="en-US" dirty="0"/>
              <a:t>All other exceptions that a </a:t>
            </a:r>
            <a:r>
              <a:rPr lang="en-US" dirty="0">
                <a:solidFill>
                  <a:srgbClr val="673BB7"/>
                </a:solidFill>
              </a:rPr>
              <a:t>method</a:t>
            </a:r>
            <a:r>
              <a:rPr lang="en-US" dirty="0"/>
              <a:t> can throw must be declared in the throws clause. If they are not, it will result into a compile-time error.</a:t>
            </a:r>
          </a:p>
          <a:p>
            <a:r>
              <a:rPr lang="en-US" dirty="0"/>
              <a:t>This is the general form of a method declaration that includes a </a:t>
            </a:r>
            <a:r>
              <a:rPr lang="en-US" b="1" dirty="0"/>
              <a:t>throws clause:</a:t>
            </a:r>
          </a:p>
          <a:p>
            <a:pPr lvl="1">
              <a:buNone/>
            </a:pPr>
            <a:r>
              <a:rPr lang="en-US" sz="2400" i="1" dirty="0"/>
              <a:t>type method-name(parameter-list) </a:t>
            </a:r>
            <a:r>
              <a:rPr lang="en-US" sz="2400" b="1" i="1" dirty="0"/>
              <a:t>throws</a:t>
            </a:r>
            <a:r>
              <a:rPr lang="en-US" sz="2400" i="1" dirty="0"/>
              <a:t> exception-list </a:t>
            </a:r>
            <a:r>
              <a:rPr lang="en-US" sz="2400" dirty="0"/>
              <a:t>{</a:t>
            </a:r>
          </a:p>
          <a:p>
            <a:pPr lvl="2">
              <a:buNone/>
            </a:pPr>
            <a:r>
              <a:rPr lang="en-US" sz="2000" dirty="0"/>
              <a:t>// body of method</a:t>
            </a:r>
          </a:p>
          <a:p>
            <a:pPr lvl="1">
              <a:buNone/>
            </a:pPr>
            <a:r>
              <a:rPr lang="en-US" sz="2400" dirty="0"/>
              <a:t>}</a:t>
            </a:r>
          </a:p>
          <a:p>
            <a:r>
              <a:rPr lang="en-US" dirty="0"/>
              <a:t>Here, </a:t>
            </a:r>
            <a:r>
              <a:rPr lang="en-US" i="1" dirty="0"/>
              <a:t>exception-list is a comma-separated list of the exceptions that a method can throw.</a:t>
            </a:r>
          </a:p>
          <a:p>
            <a:r>
              <a:rPr lang="en-IN" dirty="0"/>
              <a:t>Example :</a:t>
            </a:r>
            <a:endParaRPr lang="en-US" dirty="0"/>
          </a:p>
          <a:p>
            <a:endParaRPr lang="en-US" dirty="0"/>
          </a:p>
        </p:txBody>
      </p:sp>
      <p:sp>
        <p:nvSpPr>
          <p:cNvPr id="4" name="Rectangle 3"/>
          <p:cNvSpPr/>
          <p:nvPr/>
        </p:nvSpPr>
        <p:spPr>
          <a:xfrm>
            <a:off x="511232" y="5323776"/>
            <a:ext cx="8305800" cy="1200329"/>
          </a:xfrm>
          <a:prstGeom prst="rect">
            <a:avLst/>
          </a:prstGeom>
          <a:ln w="19050">
            <a:solidFill>
              <a:schemeClr val="accent1"/>
            </a:solidFill>
            <a:prstDash val="dash"/>
          </a:ln>
        </p:spPr>
        <p:txBody>
          <a:bodyPr wrap="square">
            <a:spAutoFit/>
          </a:bodyPr>
          <a:lstStyle/>
          <a:p>
            <a:r>
              <a:rPr lang="en-US" b="1" dirty="0">
                <a:solidFill>
                  <a:srgbClr val="7F0055"/>
                </a:solidFill>
                <a:latin typeface="Consolas"/>
              </a:rPr>
              <a:t>void</a:t>
            </a:r>
            <a:r>
              <a:rPr lang="en-US" b="1" dirty="0">
                <a:solidFill>
                  <a:srgbClr val="000000"/>
                </a:solidFill>
                <a:latin typeface="Consolas"/>
              </a:rPr>
              <a:t> </a:t>
            </a:r>
            <a:r>
              <a:rPr lang="en-US" b="1" dirty="0" err="1">
                <a:solidFill>
                  <a:srgbClr val="000000"/>
                </a:solidFill>
                <a:latin typeface="Consolas"/>
              </a:rPr>
              <a:t>myMethod</a:t>
            </a:r>
            <a:r>
              <a:rPr lang="en-US" b="1" dirty="0">
                <a:solidFill>
                  <a:srgbClr val="000000"/>
                </a:solidFill>
                <a:latin typeface="Consolas"/>
              </a:rPr>
              <a:t>() </a:t>
            </a:r>
            <a:r>
              <a:rPr lang="en-US" b="1" dirty="0">
                <a:solidFill>
                  <a:srgbClr val="7F0055"/>
                </a:solidFill>
                <a:latin typeface="Consolas"/>
              </a:rPr>
              <a:t>throws</a:t>
            </a:r>
            <a:r>
              <a:rPr lang="en-US" b="1" dirty="0">
                <a:solidFill>
                  <a:srgbClr val="000000"/>
                </a:solidFill>
                <a:latin typeface="Consolas"/>
              </a:rPr>
              <a:t> </a:t>
            </a:r>
            <a:r>
              <a:rPr lang="en-US" dirty="0" err="1">
                <a:solidFill>
                  <a:srgbClr val="000000"/>
                </a:solidFill>
                <a:latin typeface="Consolas"/>
              </a:rPr>
              <a:t>ArithmeticException</a:t>
            </a:r>
            <a:r>
              <a:rPr lang="en-US" dirty="0">
                <a:solidFill>
                  <a:srgbClr val="000000"/>
                </a:solidFill>
                <a:latin typeface="Consolas"/>
              </a:rPr>
              <a:t>, </a:t>
            </a:r>
            <a:r>
              <a:rPr lang="en-US" dirty="0" err="1">
                <a:solidFill>
                  <a:srgbClr val="000000"/>
                </a:solidFill>
                <a:latin typeface="Consolas"/>
              </a:rPr>
              <a:t>NullPointerException</a:t>
            </a:r>
            <a:r>
              <a:rPr lang="en-US" dirty="0">
                <a:solidFill>
                  <a:srgbClr val="000000"/>
                </a:solidFill>
                <a:latin typeface="Consolas"/>
              </a:rPr>
              <a:t> </a:t>
            </a:r>
            <a:endParaRPr lang="en-US" b="1" dirty="0">
              <a:solidFill>
                <a:srgbClr val="000000"/>
              </a:solidFill>
              <a:latin typeface="Consolas"/>
            </a:endParaRPr>
          </a:p>
          <a:p>
            <a:r>
              <a:rPr lang="en-US" dirty="0">
                <a:solidFill>
                  <a:srgbClr val="000000"/>
                </a:solidFill>
                <a:latin typeface="Consolas"/>
              </a:rPr>
              <a:t>{</a:t>
            </a:r>
          </a:p>
          <a:p>
            <a:pPr lvl="1"/>
            <a:r>
              <a:rPr lang="en-US" dirty="0">
                <a:solidFill>
                  <a:srgbClr val="3F7F5F"/>
                </a:solidFill>
                <a:latin typeface="Consolas"/>
              </a:rPr>
              <a:t>// code that may cause exception</a:t>
            </a:r>
            <a:endParaRPr lang="en-US" dirty="0">
              <a:solidFill>
                <a:srgbClr val="000000"/>
              </a:solidFill>
              <a:latin typeface="Consolas"/>
            </a:endParaRPr>
          </a:p>
          <a:p>
            <a:r>
              <a:rPr lang="en-US" dirty="0">
                <a:solidFill>
                  <a:srgbClr val="000000"/>
                </a:solidFill>
                <a:latin typeface="Consolas"/>
              </a:rPr>
              <a:t>}</a:t>
            </a:r>
            <a:endParaRPr lang="en-US" dirty="0"/>
          </a:p>
        </p:txBody>
      </p:sp>
    </p:spTree>
    <p:extLst>
      <p:ext uri="{BB962C8B-B14F-4D97-AF65-F5344CB8AC3E}">
        <p14:creationId xmlns:p14="http://schemas.microsoft.com/office/powerpoint/2010/main" val="29981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bldLvl="5"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Exception class</a:t>
            </a:r>
          </a:p>
        </p:txBody>
      </p:sp>
      <p:graphicFrame>
        <p:nvGraphicFramePr>
          <p:cNvPr id="4" name="Content Placeholder 3"/>
          <p:cNvGraphicFramePr>
            <a:graphicFrameLocks noGrp="1"/>
          </p:cNvGraphicFramePr>
          <p:nvPr>
            <p:ph idx="1"/>
          </p:nvPr>
        </p:nvGraphicFramePr>
        <p:xfrm>
          <a:off x="282632" y="965662"/>
          <a:ext cx="10731731" cy="4541520"/>
        </p:xfrm>
        <a:graphic>
          <a:graphicData uri="http://schemas.openxmlformats.org/drawingml/2006/table">
            <a:tbl>
              <a:tblPr firstRow="1" bandRow="1">
                <a:tableStyleId>{5C22544A-7EE6-4342-B048-85BDC9FD1C3A}</a:tableStyleId>
              </a:tblPr>
              <a:tblGrid>
                <a:gridCol w="4372187">
                  <a:extLst>
                    <a:ext uri="{9D8B030D-6E8A-4147-A177-3AD203B41FA5}">
                      <a16:colId xmlns:a16="http://schemas.microsoft.com/office/drawing/2014/main" val="20000"/>
                    </a:ext>
                  </a:extLst>
                </a:gridCol>
                <a:gridCol w="6359544">
                  <a:extLst>
                    <a:ext uri="{9D8B030D-6E8A-4147-A177-3AD203B41FA5}">
                      <a16:colId xmlns:a16="http://schemas.microsoft.com/office/drawing/2014/main" val="20001"/>
                    </a:ext>
                  </a:extLst>
                </a:gridCol>
              </a:tblGrid>
              <a:tr h="370840">
                <a:tc>
                  <a:txBody>
                    <a:bodyPr/>
                    <a:lstStyle/>
                    <a:p>
                      <a:r>
                        <a:rPr lang="en-US" sz="1600" kern="1200" baseline="0" dirty="0"/>
                        <a:t>Method</a:t>
                      </a:r>
                      <a:endParaRPr lang="en-US" sz="1600" dirty="0"/>
                    </a:p>
                  </a:txBody>
                  <a:tcPr/>
                </a:tc>
                <a:tc>
                  <a:txBody>
                    <a:bodyPr/>
                    <a:lstStyle/>
                    <a:p>
                      <a:r>
                        <a:rPr lang="en-US" sz="1600" kern="1200" baseline="0" dirty="0"/>
                        <a:t>Description</a:t>
                      </a:r>
                      <a:endParaRPr lang="en-US" sz="1600" dirty="0"/>
                    </a:p>
                  </a:txBody>
                  <a:tcPr/>
                </a:tc>
                <a:extLst>
                  <a:ext uri="{0D108BD9-81ED-4DB2-BD59-A6C34878D82A}">
                    <a16:rowId xmlns:a16="http://schemas.microsoft.com/office/drawing/2014/main" val="10000"/>
                  </a:ext>
                </a:extLst>
              </a:tr>
              <a:tr h="370840">
                <a:tc>
                  <a:txBody>
                    <a:bodyPr/>
                    <a:lstStyle/>
                    <a:p>
                      <a:r>
                        <a:rPr lang="en-US" sz="1600" kern="1200" baseline="0" dirty="0" err="1"/>
                        <a:t>Throwable</a:t>
                      </a:r>
                      <a:r>
                        <a:rPr lang="en-US" sz="1600" kern="1200" baseline="0" dirty="0"/>
                        <a:t> </a:t>
                      </a:r>
                      <a:r>
                        <a:rPr lang="en-US" sz="1600" kern="1200" baseline="0" dirty="0" err="1"/>
                        <a:t>fillInStackTrace</a:t>
                      </a:r>
                      <a:r>
                        <a:rPr lang="en-US" sz="1600" kern="1200" baseline="0" dirty="0"/>
                        <a:t>( )</a:t>
                      </a:r>
                      <a:endParaRPr lang="en-US" sz="1600" dirty="0"/>
                    </a:p>
                  </a:txBody>
                  <a:tcPr/>
                </a:tc>
                <a:tc>
                  <a:txBody>
                    <a:bodyPr/>
                    <a:lstStyle/>
                    <a:p>
                      <a:r>
                        <a:rPr lang="en-US" sz="1600" kern="1200" baseline="0" dirty="0"/>
                        <a:t>Returns a </a:t>
                      </a:r>
                      <a:r>
                        <a:rPr lang="en-US" sz="1600" kern="1200" baseline="0" dirty="0" err="1"/>
                        <a:t>Throwable</a:t>
                      </a:r>
                      <a:r>
                        <a:rPr lang="en-US" sz="1600" kern="1200" baseline="0" dirty="0"/>
                        <a:t> object that contains a completed stack trace. This object can be </a:t>
                      </a:r>
                      <a:r>
                        <a:rPr lang="en-US" sz="1600" kern="1200" baseline="0" dirty="0" err="1"/>
                        <a:t>rethrown</a:t>
                      </a:r>
                      <a:r>
                        <a:rPr lang="en-US" sz="1600" kern="1200" baseline="0" dirty="0"/>
                        <a:t>.</a:t>
                      </a:r>
                      <a:endParaRPr lang="en-US" sz="1600" dirty="0"/>
                    </a:p>
                  </a:txBody>
                  <a:tcPr/>
                </a:tc>
                <a:extLst>
                  <a:ext uri="{0D108BD9-81ED-4DB2-BD59-A6C34878D82A}">
                    <a16:rowId xmlns:a16="http://schemas.microsoft.com/office/drawing/2014/main" val="10001"/>
                  </a:ext>
                </a:extLst>
              </a:tr>
              <a:tr h="370840">
                <a:tc>
                  <a:txBody>
                    <a:bodyPr/>
                    <a:lstStyle/>
                    <a:p>
                      <a:r>
                        <a:rPr lang="en-US" sz="1600" kern="1200" baseline="0" dirty="0" err="1"/>
                        <a:t>Throwable</a:t>
                      </a:r>
                      <a:r>
                        <a:rPr lang="en-US" sz="1600" kern="1200" baseline="0" dirty="0"/>
                        <a:t> </a:t>
                      </a:r>
                      <a:r>
                        <a:rPr lang="en-US" sz="1600" kern="1200" baseline="0" dirty="0" err="1"/>
                        <a:t>getCause</a:t>
                      </a:r>
                      <a:r>
                        <a:rPr lang="en-US" sz="1600" kern="1200" baseline="0" dirty="0"/>
                        <a:t>( )</a:t>
                      </a:r>
                      <a:endParaRPr lang="en-US" sz="1600" dirty="0"/>
                    </a:p>
                  </a:txBody>
                  <a:tcPr/>
                </a:tc>
                <a:tc>
                  <a:txBody>
                    <a:bodyPr/>
                    <a:lstStyle/>
                    <a:p>
                      <a:r>
                        <a:rPr lang="en-US" sz="1600" kern="1200" baseline="0" dirty="0"/>
                        <a:t>Returns the exception that underlies the current exception. If there is no underlying exception, null is returned.</a:t>
                      </a:r>
                      <a:endParaRPr lang="en-US" sz="1600" dirty="0"/>
                    </a:p>
                  </a:txBody>
                  <a:tcPr/>
                </a:tc>
                <a:extLst>
                  <a:ext uri="{0D108BD9-81ED-4DB2-BD59-A6C34878D82A}">
                    <a16:rowId xmlns:a16="http://schemas.microsoft.com/office/drawing/2014/main" val="10002"/>
                  </a:ext>
                </a:extLst>
              </a:tr>
              <a:tr h="370840">
                <a:tc>
                  <a:txBody>
                    <a:bodyPr/>
                    <a:lstStyle/>
                    <a:p>
                      <a:r>
                        <a:rPr lang="en-US" sz="1600" kern="1200" baseline="0" dirty="0"/>
                        <a:t>String </a:t>
                      </a:r>
                      <a:r>
                        <a:rPr lang="en-US" sz="1600" kern="1200" baseline="0" dirty="0" err="1"/>
                        <a:t>getMessage</a:t>
                      </a:r>
                      <a:r>
                        <a:rPr lang="en-US" sz="1600" kern="1200" baseline="0" dirty="0"/>
                        <a:t>( )</a:t>
                      </a:r>
                      <a:endParaRPr lang="en-US" sz="1600" dirty="0"/>
                    </a:p>
                  </a:txBody>
                  <a:tcPr/>
                </a:tc>
                <a:tc>
                  <a:txBody>
                    <a:bodyPr/>
                    <a:lstStyle/>
                    <a:p>
                      <a:r>
                        <a:rPr lang="en-US" sz="1600" kern="1200" baseline="0" dirty="0"/>
                        <a:t>Returns a description of the exception.</a:t>
                      </a:r>
                      <a:endParaRPr lang="en-US" sz="1600" dirty="0"/>
                    </a:p>
                  </a:txBody>
                  <a:tcPr/>
                </a:tc>
                <a:extLst>
                  <a:ext uri="{0D108BD9-81ED-4DB2-BD59-A6C34878D82A}">
                    <a16:rowId xmlns:a16="http://schemas.microsoft.com/office/drawing/2014/main" val="10003"/>
                  </a:ext>
                </a:extLst>
              </a:tr>
              <a:tr h="370840">
                <a:tc>
                  <a:txBody>
                    <a:bodyPr/>
                    <a:lstStyle/>
                    <a:p>
                      <a:r>
                        <a:rPr lang="en-US" sz="1600" kern="1200" baseline="0" dirty="0" err="1"/>
                        <a:t>StackTraceElement</a:t>
                      </a:r>
                      <a:r>
                        <a:rPr lang="en-US" sz="1600" kern="1200" baseline="0" dirty="0"/>
                        <a:t>[ ] </a:t>
                      </a:r>
                      <a:r>
                        <a:rPr lang="en-US" sz="1600" kern="1200" baseline="0" dirty="0" err="1"/>
                        <a:t>getStackTrace</a:t>
                      </a:r>
                      <a:r>
                        <a:rPr lang="en-US" sz="1600" kern="1200" baseline="0" dirty="0"/>
                        <a:t>( )</a:t>
                      </a:r>
                      <a:endParaRPr lang="en-US" sz="1600" dirty="0"/>
                    </a:p>
                  </a:txBody>
                  <a:tcPr/>
                </a:tc>
                <a:tc>
                  <a:txBody>
                    <a:bodyPr/>
                    <a:lstStyle/>
                    <a:p>
                      <a:r>
                        <a:rPr lang="en-US" sz="1600" kern="1200" baseline="0" dirty="0"/>
                        <a:t>Returns an array that contains the stack trace, one element at a time, as an array of </a:t>
                      </a:r>
                      <a:r>
                        <a:rPr lang="en-US" sz="1600" kern="1200" baseline="0" dirty="0" err="1"/>
                        <a:t>StackTraceElement</a:t>
                      </a:r>
                      <a:r>
                        <a:rPr lang="en-US" sz="1600" kern="1200" baseline="0" dirty="0"/>
                        <a:t>.</a:t>
                      </a:r>
                      <a:endParaRPr lang="en-US" sz="1600" dirty="0"/>
                    </a:p>
                  </a:txBody>
                  <a:tcPr/>
                </a:tc>
                <a:extLst>
                  <a:ext uri="{0D108BD9-81ED-4DB2-BD59-A6C34878D82A}">
                    <a16:rowId xmlns:a16="http://schemas.microsoft.com/office/drawing/2014/main" val="10004"/>
                  </a:ext>
                </a:extLst>
              </a:tr>
              <a:tr h="370840">
                <a:tc>
                  <a:txBody>
                    <a:bodyPr/>
                    <a:lstStyle/>
                    <a:p>
                      <a:r>
                        <a:rPr lang="en-US" sz="1600" kern="1200" baseline="0" dirty="0" err="1"/>
                        <a:t>Throwable</a:t>
                      </a:r>
                      <a:r>
                        <a:rPr lang="en-US" sz="1600" kern="1200" baseline="0" dirty="0"/>
                        <a:t> </a:t>
                      </a:r>
                      <a:r>
                        <a:rPr lang="en-US" sz="1600" kern="1200" baseline="0" dirty="0" err="1"/>
                        <a:t>initCause</a:t>
                      </a:r>
                      <a:r>
                        <a:rPr lang="en-US" sz="1600" kern="1200" baseline="0" dirty="0"/>
                        <a:t>(</a:t>
                      </a:r>
                      <a:r>
                        <a:rPr lang="en-US" sz="1600" kern="1200" baseline="0" dirty="0" err="1"/>
                        <a:t>Throwable</a:t>
                      </a:r>
                      <a:r>
                        <a:rPr lang="en-US" sz="1600" kern="1200" baseline="0" dirty="0"/>
                        <a:t> </a:t>
                      </a:r>
                      <a:r>
                        <a:rPr lang="en-US" sz="1600" kern="1200" baseline="0" dirty="0" err="1"/>
                        <a:t>causeExc</a:t>
                      </a:r>
                      <a:r>
                        <a:rPr lang="en-US" sz="1600" kern="1200" baseline="0" dirty="0"/>
                        <a:t>)</a:t>
                      </a:r>
                      <a:endParaRPr lang="en-US" sz="1600" dirty="0"/>
                    </a:p>
                  </a:txBody>
                  <a:tcPr/>
                </a:tc>
                <a:tc>
                  <a:txBody>
                    <a:bodyPr/>
                    <a:lstStyle/>
                    <a:p>
                      <a:r>
                        <a:rPr lang="en-US" sz="1600" kern="1200" baseline="0" dirty="0"/>
                        <a:t>Associates </a:t>
                      </a:r>
                      <a:r>
                        <a:rPr lang="en-US" sz="1600" kern="1200" baseline="0" dirty="0" err="1"/>
                        <a:t>causeExc</a:t>
                      </a:r>
                      <a:r>
                        <a:rPr lang="en-US" sz="1600" kern="1200" baseline="0" dirty="0"/>
                        <a:t> with the invoking exception as a cause of the invoking exception. Returns a reference to the exception.</a:t>
                      </a:r>
                      <a:endParaRPr lang="en-US" sz="1600" dirty="0"/>
                    </a:p>
                  </a:txBody>
                  <a:tcPr/>
                </a:tc>
                <a:extLst>
                  <a:ext uri="{0D108BD9-81ED-4DB2-BD59-A6C34878D82A}">
                    <a16:rowId xmlns:a16="http://schemas.microsoft.com/office/drawing/2014/main" val="10005"/>
                  </a:ext>
                </a:extLst>
              </a:tr>
              <a:tr h="370840">
                <a:tc>
                  <a:txBody>
                    <a:bodyPr/>
                    <a:lstStyle/>
                    <a:p>
                      <a:r>
                        <a:rPr lang="en-US" sz="1600" kern="1200" baseline="0" dirty="0"/>
                        <a:t>void </a:t>
                      </a:r>
                      <a:r>
                        <a:rPr lang="en-US" sz="1600" kern="1200" baseline="0" dirty="0" err="1"/>
                        <a:t>printStackTrace</a:t>
                      </a:r>
                      <a:r>
                        <a:rPr lang="en-US" sz="1600" kern="1200" baseline="0" dirty="0"/>
                        <a:t>( )</a:t>
                      </a:r>
                      <a:endParaRPr lang="en-US" sz="1600" dirty="0"/>
                    </a:p>
                  </a:txBody>
                  <a:tcPr/>
                </a:tc>
                <a:tc>
                  <a:txBody>
                    <a:bodyPr/>
                    <a:lstStyle/>
                    <a:p>
                      <a:r>
                        <a:rPr lang="en-US" sz="1600" kern="1200" baseline="0" dirty="0"/>
                        <a:t>Displays the stack trace.</a:t>
                      </a:r>
                      <a:endParaRPr lang="en-US" sz="1600" dirty="0"/>
                    </a:p>
                  </a:txBody>
                  <a:tcPr/>
                </a:tc>
                <a:extLst>
                  <a:ext uri="{0D108BD9-81ED-4DB2-BD59-A6C34878D82A}">
                    <a16:rowId xmlns:a16="http://schemas.microsoft.com/office/drawing/2014/main" val="10006"/>
                  </a:ext>
                </a:extLst>
              </a:tr>
              <a:tr h="370840">
                <a:tc>
                  <a:txBody>
                    <a:bodyPr/>
                    <a:lstStyle/>
                    <a:p>
                      <a:r>
                        <a:rPr lang="en-US" sz="1600" kern="1200" baseline="0" dirty="0"/>
                        <a:t>void </a:t>
                      </a:r>
                      <a:r>
                        <a:rPr lang="en-US" sz="1600" kern="1200" baseline="0" dirty="0" err="1"/>
                        <a:t>printStackTrace</a:t>
                      </a:r>
                      <a:r>
                        <a:rPr lang="en-US" sz="1600" kern="1200" baseline="0" dirty="0"/>
                        <a:t>(</a:t>
                      </a:r>
                      <a:r>
                        <a:rPr lang="en-US" sz="1600" kern="1200" baseline="0" dirty="0" err="1"/>
                        <a:t>PrintStream</a:t>
                      </a:r>
                      <a:r>
                        <a:rPr lang="en-US" sz="1600" kern="1200" baseline="0" dirty="0"/>
                        <a:t> stream)</a:t>
                      </a:r>
                      <a:endParaRPr lang="en-US" sz="1600" dirty="0"/>
                    </a:p>
                  </a:txBody>
                  <a:tcPr/>
                </a:tc>
                <a:tc>
                  <a:txBody>
                    <a:bodyPr/>
                    <a:lstStyle/>
                    <a:p>
                      <a:r>
                        <a:rPr lang="en-US" sz="1600" kern="1200" baseline="0" dirty="0"/>
                        <a:t>Sends the stack trace to the specified stream.</a:t>
                      </a:r>
                      <a:endParaRPr lang="en-US" sz="1600" dirty="0"/>
                    </a:p>
                  </a:txBody>
                  <a:tcPr/>
                </a:tc>
                <a:extLst>
                  <a:ext uri="{0D108BD9-81ED-4DB2-BD59-A6C34878D82A}">
                    <a16:rowId xmlns:a16="http://schemas.microsoft.com/office/drawing/2014/main" val="10007"/>
                  </a:ext>
                </a:extLst>
              </a:tr>
              <a:tr h="370840">
                <a:tc>
                  <a:txBody>
                    <a:bodyPr/>
                    <a:lstStyle/>
                    <a:p>
                      <a:r>
                        <a:rPr lang="en-US" sz="1600" kern="1200" baseline="0" dirty="0"/>
                        <a:t>void </a:t>
                      </a:r>
                      <a:r>
                        <a:rPr lang="en-US" sz="1600" kern="1200" baseline="0" dirty="0" err="1"/>
                        <a:t>setStackTrace</a:t>
                      </a:r>
                      <a:r>
                        <a:rPr lang="en-US" sz="1600" kern="1200" baseline="0" dirty="0"/>
                        <a:t>(</a:t>
                      </a:r>
                      <a:r>
                        <a:rPr lang="en-US" sz="1600" kern="1200" baseline="0" dirty="0" err="1"/>
                        <a:t>StackTraceElement</a:t>
                      </a:r>
                      <a:r>
                        <a:rPr lang="en-US" sz="1600" kern="1200" baseline="0" dirty="0"/>
                        <a:t> elements[ ])</a:t>
                      </a:r>
                      <a:endParaRPr lang="en-US" sz="1600" dirty="0"/>
                    </a:p>
                  </a:txBody>
                  <a:tcPr/>
                </a:tc>
                <a:tc>
                  <a:txBody>
                    <a:bodyPr/>
                    <a:lstStyle/>
                    <a:p>
                      <a:r>
                        <a:rPr lang="en-US" sz="1600" kern="1200" baseline="0" dirty="0"/>
                        <a:t>Sets the stack trace to the elements passed in elements.</a:t>
                      </a:r>
                      <a:endParaRPr lang="en-US" sz="1600" dirty="0"/>
                    </a:p>
                  </a:txBody>
                  <a:tcPr/>
                </a:tc>
                <a:extLst>
                  <a:ext uri="{0D108BD9-81ED-4DB2-BD59-A6C34878D82A}">
                    <a16:rowId xmlns:a16="http://schemas.microsoft.com/office/drawing/2014/main" val="10008"/>
                  </a:ext>
                </a:extLst>
              </a:tr>
              <a:tr h="370840">
                <a:tc>
                  <a:txBody>
                    <a:bodyPr/>
                    <a:lstStyle/>
                    <a:p>
                      <a:r>
                        <a:rPr lang="en-US" sz="1600" kern="1200" baseline="0" dirty="0"/>
                        <a:t>String </a:t>
                      </a:r>
                      <a:r>
                        <a:rPr lang="en-US" sz="1600" kern="1200" baseline="0" dirty="0" err="1"/>
                        <a:t>toString</a:t>
                      </a:r>
                      <a:r>
                        <a:rPr lang="en-US" sz="1600" kern="1200" baseline="0" dirty="0"/>
                        <a:t>( )</a:t>
                      </a:r>
                      <a:endParaRPr lang="en-US" sz="1600" dirty="0"/>
                    </a:p>
                  </a:txBody>
                  <a:tcPr/>
                </a:tc>
                <a:tc>
                  <a:txBody>
                    <a:bodyPr/>
                    <a:lstStyle/>
                    <a:p>
                      <a:r>
                        <a:rPr lang="en-US" sz="1600" kern="1200" baseline="0" dirty="0"/>
                        <a:t>Returns a String object containing a description of the exception.</a:t>
                      </a:r>
                      <a:endParaRPr lang="en-US" sz="1600" dirty="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278222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a:xfrm>
            <a:off x="559489" y="1122364"/>
            <a:ext cx="8741674" cy="2578780"/>
          </a:xfrm>
        </p:spPr>
        <p:txBody>
          <a:bodyPr/>
          <a:lstStyle/>
          <a:p>
            <a:r>
              <a:rPr lang="en-US" dirty="0"/>
              <a:t>Unit-4(part-1)</a:t>
            </a:r>
            <a:br>
              <a:rPr lang="en-US" dirty="0"/>
            </a:br>
            <a:r>
              <a:rPr lang="en-IN" dirty="0"/>
              <a:t>Exception Handling</a:t>
            </a:r>
            <a:br>
              <a:rPr lang="en-IN" dirty="0"/>
            </a:br>
            <a:br>
              <a:rPr lang="en-IN" dirty="0"/>
            </a:br>
            <a:endParaRPr lang="en-US" sz="6000" b="0" dirty="0">
              <a:latin typeface="Roboto Condensed Light" panose="02000000000000000000" pitchFamily="2" charset="0"/>
              <a:ea typeface="Roboto Condensed Light" panose="02000000000000000000" pitchFamily="2" charset="0"/>
            </a:endParaRPr>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a:t>swati.sharma@darshan.ac.in</a:t>
            </a:r>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endParaRPr lang="en-US" dirty="0"/>
          </a:p>
        </p:txBody>
      </p:sp>
      <p:sp>
        <p:nvSpPr>
          <p:cNvPr id="5" name="Text Placeholder 4">
            <a:extLst>
              <a:ext uri="{FF2B5EF4-FFF2-40B4-BE49-F238E27FC236}">
                <a16:creationId xmlns:a16="http://schemas.microsoft.com/office/drawing/2014/main" id="{B786D614-6447-4787-8025-9C902A1B7344}"/>
              </a:ext>
            </a:extLst>
          </p:cNvPr>
          <p:cNvSpPr>
            <a:spLocks noGrp="1"/>
          </p:cNvSpPr>
          <p:nvPr>
            <p:ph type="body" sz="quarter" idx="13"/>
          </p:nvPr>
        </p:nvSpPr>
        <p:spPr/>
        <p:txBody>
          <a:bodyPr/>
          <a:lstStyle/>
          <a:p>
            <a:r>
              <a:rPr lang="en-US" dirty="0"/>
              <a:t>Computer Engineering Department</a:t>
            </a:r>
          </a:p>
        </p:txBody>
      </p:sp>
      <p:sp>
        <p:nvSpPr>
          <p:cNvPr id="6" name="Text Placeholder 5">
            <a:extLst>
              <a:ext uri="{FF2B5EF4-FFF2-40B4-BE49-F238E27FC236}">
                <a16:creationId xmlns:a16="http://schemas.microsoft.com/office/drawing/2014/main" id="{1F7AB9BC-FE08-46B2-A19C-803CB5DF0CD1}"/>
              </a:ext>
            </a:extLst>
          </p:cNvPr>
          <p:cNvSpPr>
            <a:spLocks noGrp="1"/>
          </p:cNvSpPr>
          <p:nvPr>
            <p:ph type="body" sz="quarter" idx="14"/>
          </p:nvPr>
        </p:nvSpPr>
        <p:spPr/>
        <p:txBody>
          <a:bodyPr/>
          <a:lstStyle/>
          <a:p>
            <a:r>
              <a:rPr lang="en-US" dirty="0"/>
              <a:t>Prof. Swati R Sharma</a:t>
            </a:r>
          </a:p>
        </p:txBody>
      </p:sp>
      <p:sp>
        <p:nvSpPr>
          <p:cNvPr id="1027"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b="1" dirty="0"/>
              <a:t>Object-Oriented Programming</a:t>
            </a:r>
          </a:p>
          <a:p>
            <a:r>
              <a:rPr lang="en-IN" dirty="0"/>
              <a:t>2305CS102</a:t>
            </a:r>
            <a:endParaRPr lang="en-US" dirty="0">
              <a:latin typeface="Roboto Condensed Light" panose="02000000000000000000" pitchFamily="2" charset="0"/>
              <a:ea typeface="Roboto Condensed Light" panose="02000000000000000000" pitchFamily="2" charset="0"/>
            </a:endParaRPr>
          </a:p>
        </p:txBody>
      </p:sp>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2"/>
          <a:stretch>
            <a:fillRect/>
          </a:stretch>
        </p:blipFill>
        <p:spPr>
          <a:xfrm>
            <a:off x="315918" y="5156790"/>
            <a:ext cx="1425172" cy="1425172"/>
          </a:xfrm>
          <a:prstGeom prst="ellipse">
            <a:avLst/>
          </a:prstGeom>
        </p:spPr>
      </p:pic>
    </p:spTree>
    <p:extLst>
      <p:ext uri="{BB962C8B-B14F-4D97-AF65-F5344CB8AC3E}">
        <p14:creationId xmlns:p14="http://schemas.microsoft.com/office/powerpoint/2010/main" val="4742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Custom Exception</a:t>
            </a:r>
            <a:endParaRPr lang="en-IN" dirty="0"/>
          </a:p>
        </p:txBody>
      </p:sp>
      <p:sp>
        <p:nvSpPr>
          <p:cNvPr id="5" name="Text Placeholder 4"/>
          <p:cNvSpPr>
            <a:spLocks noGrp="1"/>
          </p:cNvSpPr>
          <p:nvPr>
            <p:ph type="body" idx="1"/>
          </p:nvPr>
        </p:nvSpPr>
        <p:spPr/>
        <p:txBody>
          <a:bodyPr/>
          <a:lstStyle/>
          <a:p>
            <a:r>
              <a:rPr lang="en-US" dirty="0"/>
              <a:t>Create your own Exception</a:t>
            </a:r>
            <a:endParaRPr lang="en-IN" dirty="0"/>
          </a:p>
        </p:txBody>
      </p:sp>
    </p:spTree>
    <p:extLst>
      <p:ext uri="{BB962C8B-B14F-4D97-AF65-F5344CB8AC3E}">
        <p14:creationId xmlns:p14="http://schemas.microsoft.com/office/powerpoint/2010/main" val="2666948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Your Own Exception</a:t>
            </a:r>
          </a:p>
        </p:txBody>
      </p:sp>
      <p:sp>
        <p:nvSpPr>
          <p:cNvPr id="3" name="Content Placeholder 2"/>
          <p:cNvSpPr>
            <a:spLocks noGrp="1"/>
          </p:cNvSpPr>
          <p:nvPr>
            <p:ph idx="1"/>
          </p:nvPr>
        </p:nvSpPr>
        <p:spPr>
          <a:xfrm>
            <a:off x="131180" y="863444"/>
            <a:ext cx="9284283" cy="5590565"/>
          </a:xfrm>
        </p:spPr>
        <p:txBody>
          <a:bodyPr/>
          <a:lstStyle/>
          <a:p>
            <a:r>
              <a:rPr lang="en-US" dirty="0"/>
              <a:t>Although Java’s built-in exceptions handle most common errors, you will probably want to create your own exception types to handle situations specific to your applications. </a:t>
            </a:r>
          </a:p>
          <a:p>
            <a:r>
              <a:rPr lang="en-US" dirty="0"/>
              <a:t>This is quite easy to do: just define a subclass of Exception (which is, of course, a subclass of </a:t>
            </a:r>
            <a:r>
              <a:rPr lang="en-US" dirty="0" err="1">
                <a:latin typeface="Cambria" pitchFamily="18" charset="0"/>
                <a:ea typeface="Cambria" pitchFamily="18" charset="0"/>
              </a:rPr>
              <a:t>Throwable</a:t>
            </a:r>
            <a:r>
              <a:rPr lang="en-US" dirty="0"/>
              <a:t>).</a:t>
            </a:r>
          </a:p>
          <a:p>
            <a:r>
              <a:rPr lang="en-US" dirty="0"/>
              <a:t>The Exception class does not define any methods of its own. It does inherit those methods provided by </a:t>
            </a:r>
            <a:r>
              <a:rPr lang="en-US" dirty="0" err="1">
                <a:latin typeface="Cambria" pitchFamily="18" charset="0"/>
                <a:ea typeface="Cambria" pitchFamily="18" charset="0"/>
              </a:rPr>
              <a:t>Throwable</a:t>
            </a:r>
            <a:r>
              <a:rPr lang="en-US" dirty="0"/>
              <a:t>. </a:t>
            </a:r>
          </a:p>
          <a:p>
            <a:r>
              <a:rPr lang="en-US" dirty="0"/>
              <a:t>Thus, all exceptions have methods that you create and defined by </a:t>
            </a:r>
            <a:r>
              <a:rPr lang="en-US" dirty="0" err="1">
                <a:latin typeface="Cambria" pitchFamily="18" charset="0"/>
                <a:ea typeface="Cambria" pitchFamily="18" charset="0"/>
              </a:rPr>
              <a:t>Throwable</a:t>
            </a:r>
            <a:r>
              <a:rPr lang="en-US" dirty="0"/>
              <a:t>.</a:t>
            </a:r>
          </a:p>
          <a:p>
            <a:endParaRPr lang="en-US" dirty="0"/>
          </a:p>
        </p:txBody>
      </p:sp>
    </p:spTree>
    <p:extLst>
      <p:ext uri="{BB962C8B-B14F-4D97-AF65-F5344CB8AC3E}">
        <p14:creationId xmlns:p14="http://schemas.microsoft.com/office/powerpoint/2010/main" val="95437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Custom Exception (Example)</a:t>
            </a:r>
            <a:endParaRPr lang="en-US" dirty="0"/>
          </a:p>
        </p:txBody>
      </p:sp>
      <p:sp>
        <p:nvSpPr>
          <p:cNvPr id="4" name="Rectangle 3"/>
          <p:cNvSpPr/>
          <p:nvPr/>
        </p:nvSpPr>
        <p:spPr>
          <a:xfrm>
            <a:off x="4375639" y="1037272"/>
            <a:ext cx="7684477" cy="5355312"/>
          </a:xfrm>
          <a:prstGeom prst="rect">
            <a:avLst/>
          </a:prstGeom>
          <a:solidFill>
            <a:schemeClr val="bg1"/>
          </a:solidFill>
          <a:ln w="19050">
            <a:solidFill>
              <a:schemeClr val="accent1"/>
            </a:solidFill>
            <a:prstDash val="dash"/>
          </a:ln>
        </p:spPr>
        <p:txBody>
          <a:bodyPr wrap="square">
            <a:spAutoFit/>
          </a:bodyPr>
          <a:lstStyle/>
          <a:p>
            <a:r>
              <a:rPr lang="en-US" b="1" dirty="0">
                <a:solidFill>
                  <a:srgbClr val="7F0055"/>
                </a:solidFill>
                <a:latin typeface="Consolas"/>
              </a:rPr>
              <a:t>class</a:t>
            </a:r>
            <a:r>
              <a:rPr lang="en-US" b="1" dirty="0">
                <a:solidFill>
                  <a:srgbClr val="000000"/>
                </a:solidFill>
                <a:latin typeface="Consolas"/>
              </a:rPr>
              <a:t> </a:t>
            </a:r>
            <a:r>
              <a:rPr lang="en-US" b="1" dirty="0" err="1">
                <a:solidFill>
                  <a:srgbClr val="000000"/>
                </a:solidFill>
                <a:latin typeface="Consolas"/>
              </a:rPr>
              <a:t>MainCall</a:t>
            </a:r>
            <a:r>
              <a:rPr lang="en-US" b="1" dirty="0">
                <a:solidFill>
                  <a:srgbClr val="000000"/>
                </a:solidFill>
                <a:latin typeface="Consolas"/>
              </a:rPr>
              <a:t> {</a:t>
            </a:r>
          </a:p>
          <a:p>
            <a:pPr lvl="1"/>
            <a:r>
              <a:rPr lang="en-US" b="1" dirty="0">
                <a:solidFill>
                  <a:srgbClr val="7F0055"/>
                </a:solidFill>
                <a:latin typeface="Consolas"/>
              </a:rPr>
              <a:t>static</a:t>
            </a:r>
            <a:r>
              <a:rPr lang="en-US" b="1" dirty="0">
                <a:solidFill>
                  <a:srgbClr val="000000"/>
                </a:solidFill>
                <a:latin typeface="Consolas"/>
              </a:rPr>
              <a:t> </a:t>
            </a:r>
            <a:r>
              <a:rPr lang="en-US" b="1" dirty="0" err="1">
                <a:solidFill>
                  <a:srgbClr val="7F0055"/>
                </a:solidFill>
                <a:latin typeface="Consolas"/>
              </a:rPr>
              <a:t>int</a:t>
            </a:r>
            <a:r>
              <a:rPr lang="en-US" b="1" dirty="0">
                <a:solidFill>
                  <a:srgbClr val="000000"/>
                </a:solidFill>
                <a:latin typeface="Consolas"/>
              </a:rPr>
              <a:t> </a:t>
            </a:r>
            <a:r>
              <a:rPr lang="en-US" b="1" i="1" dirty="0" err="1">
                <a:solidFill>
                  <a:srgbClr val="0000C0"/>
                </a:solidFill>
                <a:latin typeface="Consolas"/>
              </a:rPr>
              <a:t>currentBal</a:t>
            </a:r>
            <a:r>
              <a:rPr lang="en-US" b="1" i="1" dirty="0">
                <a:solidFill>
                  <a:srgbClr val="000000"/>
                </a:solidFill>
                <a:latin typeface="Consolas"/>
              </a:rPr>
              <a:t> = 5000;</a:t>
            </a:r>
          </a:p>
          <a:p>
            <a:pPr lvl="1"/>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6A3E3E"/>
                </a:solidFill>
                <a:latin typeface="Consolas"/>
              </a:rPr>
              <a:t>args</a:t>
            </a:r>
            <a:r>
              <a:rPr lang="en-US" b="1" dirty="0">
                <a:solidFill>
                  <a:srgbClr val="000000"/>
                </a:solidFill>
                <a:latin typeface="Consolas"/>
              </a:rPr>
              <a:t>[]) {</a:t>
            </a:r>
          </a:p>
          <a:p>
            <a:pPr lvl="2"/>
            <a:r>
              <a:rPr lang="en-US" b="1" dirty="0">
                <a:solidFill>
                  <a:srgbClr val="7F0055"/>
                </a:solidFill>
                <a:latin typeface="Consolas"/>
              </a:rPr>
              <a:t>try</a:t>
            </a:r>
            <a:r>
              <a:rPr lang="en-US" b="1" dirty="0">
                <a:solidFill>
                  <a:srgbClr val="000000"/>
                </a:solidFill>
                <a:latin typeface="Consolas"/>
              </a:rPr>
              <a:t> {</a:t>
            </a:r>
          </a:p>
          <a:p>
            <a:r>
              <a:rPr lang="en-IN" b="1" dirty="0">
                <a:solidFill>
                  <a:srgbClr val="000000"/>
                </a:solidFill>
                <a:latin typeface="Consolas"/>
              </a:rPr>
              <a:t>		</a:t>
            </a:r>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amount</a:t>
            </a:r>
            <a:r>
              <a:rPr lang="en-US" b="1" dirty="0">
                <a:solidFill>
                  <a:srgbClr val="000000"/>
                </a:solidFill>
                <a:latin typeface="Consolas"/>
              </a:rPr>
              <a:t> = </a:t>
            </a:r>
            <a:r>
              <a:rPr lang="en-US" b="1" dirty="0" err="1">
                <a:solidFill>
                  <a:srgbClr val="000000"/>
                </a:solidFill>
                <a:latin typeface="Consolas"/>
              </a:rPr>
              <a:t>Integer.</a:t>
            </a:r>
            <a:r>
              <a:rPr lang="en-US" b="1" i="1" dirty="0" err="1">
                <a:solidFill>
                  <a:srgbClr val="000000"/>
                </a:solidFill>
                <a:latin typeface="Consolas"/>
              </a:rPr>
              <a:t>parseInt</a:t>
            </a:r>
            <a:r>
              <a:rPr lang="en-US" b="1" i="1" dirty="0">
                <a:solidFill>
                  <a:srgbClr val="000000"/>
                </a:solidFill>
                <a:latin typeface="Consolas"/>
              </a:rPr>
              <a:t>(</a:t>
            </a:r>
            <a:r>
              <a:rPr lang="en-US" b="1" i="1" dirty="0" err="1">
                <a:solidFill>
                  <a:srgbClr val="6A3E3E"/>
                </a:solidFill>
                <a:latin typeface="Consolas"/>
              </a:rPr>
              <a:t>args</a:t>
            </a:r>
            <a:r>
              <a:rPr lang="en-US" b="1" i="1" dirty="0">
                <a:solidFill>
                  <a:srgbClr val="000000"/>
                </a:solidFill>
                <a:latin typeface="Consolas"/>
              </a:rPr>
              <a:t>[0]);</a:t>
            </a:r>
            <a:endParaRPr lang="en-US" b="1" dirty="0">
              <a:solidFill>
                <a:srgbClr val="000000"/>
              </a:solidFill>
              <a:latin typeface="Consolas"/>
            </a:endParaRPr>
          </a:p>
          <a:p>
            <a:pPr lvl="2"/>
            <a:r>
              <a:rPr lang="en-US" i="1" dirty="0">
                <a:solidFill>
                  <a:srgbClr val="000000"/>
                </a:solidFill>
                <a:latin typeface="Consolas"/>
              </a:rPr>
              <a:t>	withdraw(</a:t>
            </a:r>
            <a:r>
              <a:rPr lang="en-US" b="1" dirty="0">
                <a:solidFill>
                  <a:srgbClr val="6A3E3E"/>
                </a:solidFill>
                <a:latin typeface="Consolas"/>
              </a:rPr>
              <a:t>amount</a:t>
            </a:r>
            <a:r>
              <a:rPr lang="en-US" i="1" dirty="0">
                <a:solidFill>
                  <a:srgbClr val="000000"/>
                </a:solidFill>
                <a:latin typeface="Consolas"/>
              </a:rPr>
              <a:t>);</a:t>
            </a:r>
          </a:p>
          <a:p>
            <a:pPr lvl="2"/>
            <a:r>
              <a:rPr lang="en-US" dirty="0">
                <a:solidFill>
                  <a:srgbClr val="000000"/>
                </a:solidFill>
                <a:latin typeface="Consolas"/>
              </a:rPr>
              <a:t>} </a:t>
            </a:r>
            <a:r>
              <a:rPr lang="en-US" b="1" dirty="0">
                <a:solidFill>
                  <a:srgbClr val="7F0055"/>
                </a:solidFill>
                <a:latin typeface="Consolas"/>
              </a:rPr>
              <a:t>catch</a:t>
            </a:r>
            <a:r>
              <a:rPr lang="en-US" b="1" dirty="0">
                <a:solidFill>
                  <a:srgbClr val="000000"/>
                </a:solidFill>
                <a:latin typeface="Consolas"/>
              </a:rPr>
              <a:t> (Exception </a:t>
            </a:r>
            <a:r>
              <a:rPr lang="en-US" b="1" dirty="0">
                <a:solidFill>
                  <a:srgbClr val="6A3E3E"/>
                </a:solidFill>
                <a:latin typeface="Consolas"/>
              </a:rPr>
              <a:t>ex</a:t>
            </a:r>
            <a:r>
              <a:rPr lang="en-US" b="1" dirty="0">
                <a:solidFill>
                  <a:srgbClr val="000000"/>
                </a:solidFill>
                <a:latin typeface="Consolas"/>
              </a:rPr>
              <a:t>) {</a:t>
            </a:r>
          </a:p>
          <a:p>
            <a:pPr lvl="3"/>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"Caught"</a:t>
            </a:r>
            <a:r>
              <a:rPr lang="en-US" b="1" i="1" dirty="0">
                <a:solidFill>
                  <a:srgbClr val="000000"/>
                </a:solidFill>
                <a:latin typeface="Consolas"/>
              </a:rPr>
              <a:t>);</a:t>
            </a:r>
          </a:p>
          <a:p>
            <a:pPr lvl="3"/>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err="1">
                <a:solidFill>
                  <a:srgbClr val="6A3E3E"/>
                </a:solidFill>
                <a:latin typeface="Consolas"/>
              </a:rPr>
              <a:t>ex</a:t>
            </a:r>
            <a:r>
              <a:rPr lang="en-US" b="1" i="1" dirty="0" err="1">
                <a:solidFill>
                  <a:srgbClr val="000000"/>
                </a:solidFill>
                <a:latin typeface="Consolas"/>
              </a:rPr>
              <a:t>.getMessage</a:t>
            </a:r>
            <a:r>
              <a:rPr lang="en-US" b="1" i="1" dirty="0">
                <a:solidFill>
                  <a:srgbClr val="000000"/>
                </a:solidFill>
                <a:latin typeface="Consolas"/>
              </a:rPr>
              <a:t>());</a:t>
            </a:r>
          </a:p>
          <a:p>
            <a:pPr lvl="2"/>
            <a:r>
              <a:rPr lang="en-US" dirty="0">
                <a:solidFill>
                  <a:srgbClr val="000000"/>
                </a:solidFill>
                <a:latin typeface="Consolas"/>
              </a:rPr>
              <a:t>}</a:t>
            </a:r>
          </a:p>
          <a:p>
            <a:pPr lvl="1"/>
            <a:r>
              <a:rPr lang="en-US" dirty="0">
                <a:solidFill>
                  <a:srgbClr val="000000"/>
                </a:solidFill>
                <a:latin typeface="Consolas"/>
              </a:rPr>
              <a:t>}</a:t>
            </a:r>
          </a:p>
          <a:p>
            <a:pPr lvl="1"/>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withdraw(</a:t>
            </a:r>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amount</a:t>
            </a:r>
            <a:r>
              <a:rPr lang="en-US" b="1" dirty="0">
                <a:solidFill>
                  <a:srgbClr val="000000"/>
                </a:solidFill>
                <a:latin typeface="Consolas"/>
              </a:rPr>
              <a:t>) </a:t>
            </a:r>
            <a:r>
              <a:rPr lang="en-US" b="1" dirty="0">
                <a:solidFill>
                  <a:srgbClr val="7F0055"/>
                </a:solidFill>
                <a:latin typeface="Consolas"/>
              </a:rPr>
              <a:t>throws</a:t>
            </a:r>
            <a:r>
              <a:rPr lang="en-US" b="1" dirty="0">
                <a:solidFill>
                  <a:srgbClr val="000000"/>
                </a:solidFill>
                <a:latin typeface="Consolas"/>
              </a:rPr>
              <a:t> </a:t>
            </a:r>
            <a:r>
              <a:rPr lang="en-US" b="1" dirty="0">
                <a:solidFill>
                  <a:srgbClr val="000000"/>
                </a:solidFill>
                <a:highlight>
                  <a:srgbClr val="D4D4D4"/>
                </a:highlight>
                <a:latin typeface="Consolas"/>
              </a:rPr>
              <a:t>Exception</a:t>
            </a:r>
          </a:p>
          <a:p>
            <a:pPr lvl="1"/>
            <a:r>
              <a:rPr lang="en-US" dirty="0">
                <a:solidFill>
                  <a:srgbClr val="000000"/>
                </a:solidFill>
                <a:latin typeface="Consolas"/>
              </a:rPr>
              <a:t>{</a:t>
            </a:r>
          </a:p>
          <a:p>
            <a:pPr lvl="2"/>
            <a:r>
              <a:rPr lang="en-US" b="1" dirty="0" err="1">
                <a:solidFill>
                  <a:srgbClr val="7F0055"/>
                </a:solidFill>
                <a:latin typeface="Consolas"/>
              </a:rPr>
              <a:t>int</a:t>
            </a:r>
            <a:r>
              <a:rPr lang="en-US" b="1" dirty="0">
                <a:solidFill>
                  <a:srgbClr val="000000"/>
                </a:solidFill>
                <a:latin typeface="Consolas"/>
              </a:rPr>
              <a:t> </a:t>
            </a:r>
            <a:r>
              <a:rPr lang="en-US" b="1" dirty="0" err="1">
                <a:solidFill>
                  <a:srgbClr val="6A3E3E"/>
                </a:solidFill>
                <a:latin typeface="Consolas"/>
              </a:rPr>
              <a:t>newBalance</a:t>
            </a:r>
            <a:r>
              <a:rPr lang="en-US" b="1" dirty="0">
                <a:solidFill>
                  <a:srgbClr val="000000"/>
                </a:solidFill>
                <a:latin typeface="Consolas"/>
              </a:rPr>
              <a:t> = </a:t>
            </a:r>
            <a:r>
              <a:rPr lang="en-US" b="1" i="1" dirty="0" err="1">
                <a:solidFill>
                  <a:srgbClr val="0000C0"/>
                </a:solidFill>
                <a:latin typeface="Consolas"/>
              </a:rPr>
              <a:t>currentBal</a:t>
            </a:r>
            <a:r>
              <a:rPr lang="en-US" b="1" i="1" dirty="0">
                <a:solidFill>
                  <a:srgbClr val="000000"/>
                </a:solidFill>
                <a:latin typeface="Consolas"/>
              </a:rPr>
              <a:t> - </a:t>
            </a:r>
            <a:r>
              <a:rPr lang="en-US" b="1" i="1" dirty="0">
                <a:solidFill>
                  <a:srgbClr val="6A3E3E"/>
                </a:solidFill>
                <a:latin typeface="Consolas"/>
              </a:rPr>
              <a:t>amount</a:t>
            </a:r>
            <a:r>
              <a:rPr lang="en-US" b="1" i="1" dirty="0">
                <a:solidFill>
                  <a:srgbClr val="000000"/>
                </a:solidFill>
                <a:latin typeface="Consolas"/>
              </a:rPr>
              <a:t>;</a:t>
            </a:r>
          </a:p>
          <a:p>
            <a:pPr lvl="2"/>
            <a:r>
              <a:rPr lang="en-US" b="1" dirty="0">
                <a:solidFill>
                  <a:srgbClr val="7F0055"/>
                </a:solidFill>
                <a:latin typeface="Consolas"/>
              </a:rPr>
              <a:t>if</a:t>
            </a:r>
            <a:r>
              <a:rPr lang="en-US" b="1" dirty="0">
                <a:solidFill>
                  <a:srgbClr val="000000"/>
                </a:solidFill>
                <a:latin typeface="Consolas"/>
              </a:rPr>
              <a:t>(</a:t>
            </a:r>
            <a:r>
              <a:rPr lang="en-US" b="1" dirty="0" err="1">
                <a:solidFill>
                  <a:srgbClr val="6A3E3E"/>
                </a:solidFill>
                <a:latin typeface="Consolas"/>
              </a:rPr>
              <a:t>newBalance</a:t>
            </a:r>
            <a:r>
              <a:rPr lang="en-US" b="1" dirty="0">
                <a:solidFill>
                  <a:srgbClr val="000000"/>
                </a:solidFill>
                <a:latin typeface="Consolas"/>
              </a:rPr>
              <a:t>&lt;1000) {</a:t>
            </a:r>
          </a:p>
          <a:p>
            <a:pPr lvl="2"/>
            <a:r>
              <a:rPr lang="en-US" b="1" dirty="0">
                <a:solidFill>
                  <a:srgbClr val="7F0055"/>
                </a:solidFill>
                <a:highlight>
                  <a:srgbClr val="D4D4D4"/>
                </a:highlight>
                <a:latin typeface="Consolas"/>
              </a:rPr>
              <a:t>	throw</a:t>
            </a:r>
            <a:r>
              <a:rPr lang="en-US" b="1" dirty="0">
                <a:solidFill>
                  <a:srgbClr val="000000"/>
                </a:solidFill>
                <a:highlight>
                  <a:srgbClr val="D4D4D4"/>
                </a:highlight>
                <a:latin typeface="Consolas"/>
              </a:rPr>
              <a:t> </a:t>
            </a:r>
            <a:r>
              <a:rPr lang="en-US" b="1" dirty="0">
                <a:solidFill>
                  <a:srgbClr val="7F0055"/>
                </a:solidFill>
                <a:highlight>
                  <a:srgbClr val="D4D4D4"/>
                </a:highlight>
                <a:latin typeface="Consolas"/>
              </a:rPr>
              <a:t>new</a:t>
            </a:r>
            <a:r>
              <a:rPr lang="en-US" b="1" dirty="0">
                <a:solidFill>
                  <a:srgbClr val="000000"/>
                </a:solidFill>
                <a:highlight>
                  <a:srgbClr val="D4D4D4"/>
                </a:highlight>
                <a:latin typeface="Consolas"/>
              </a:rPr>
              <a:t> </a:t>
            </a:r>
            <a:r>
              <a:rPr lang="en-US" b="1" dirty="0" err="1">
                <a:solidFill>
                  <a:srgbClr val="000000"/>
                </a:solidFill>
                <a:highlight>
                  <a:srgbClr val="D4D4D4"/>
                </a:highlight>
                <a:latin typeface="Consolas"/>
              </a:rPr>
              <a:t>MyException</a:t>
            </a:r>
            <a:r>
              <a:rPr lang="en-US" b="1" dirty="0">
                <a:solidFill>
                  <a:srgbClr val="000000"/>
                </a:solidFill>
                <a:highlight>
                  <a:srgbClr val="D4D4D4"/>
                </a:highlight>
                <a:latin typeface="Consolas"/>
              </a:rPr>
              <a:t>(</a:t>
            </a:r>
            <a:r>
              <a:rPr lang="en-US" b="1" dirty="0">
                <a:solidFill>
                  <a:srgbClr val="2A00FF"/>
                </a:solidFill>
                <a:highlight>
                  <a:srgbClr val="D4D4D4"/>
                </a:highlight>
                <a:latin typeface="Consolas"/>
              </a:rPr>
              <a:t>"</a:t>
            </a:r>
            <a:r>
              <a:rPr lang="en-US" b="1" dirty="0" err="1">
                <a:solidFill>
                  <a:srgbClr val="2A00FF"/>
                </a:solidFill>
                <a:highlight>
                  <a:srgbClr val="D4D4D4"/>
                </a:highlight>
                <a:latin typeface="Consolas"/>
              </a:rPr>
              <a:t>Darshan</a:t>
            </a:r>
            <a:r>
              <a:rPr lang="en-US" b="1" dirty="0">
                <a:solidFill>
                  <a:srgbClr val="2A00FF"/>
                </a:solidFill>
                <a:highlight>
                  <a:srgbClr val="D4D4D4"/>
                </a:highlight>
                <a:latin typeface="Consolas"/>
              </a:rPr>
              <a:t> Exception"</a:t>
            </a:r>
            <a:r>
              <a:rPr lang="en-US" b="1" dirty="0">
                <a:solidFill>
                  <a:srgbClr val="000000"/>
                </a:solidFill>
                <a:highlight>
                  <a:srgbClr val="D4D4D4"/>
                </a:highlight>
                <a:latin typeface="Consolas"/>
              </a:rPr>
              <a:t>);</a:t>
            </a:r>
          </a:p>
          <a:p>
            <a:pPr lvl="1"/>
            <a:r>
              <a:rPr lang="en-US" dirty="0">
                <a:solidFill>
                  <a:srgbClr val="000000"/>
                </a:solidFill>
                <a:latin typeface="Consolas"/>
              </a:rPr>
              <a:t>	}</a:t>
            </a:r>
          </a:p>
          <a:p>
            <a:pPr lvl="1"/>
            <a:r>
              <a:rPr lang="en-US" dirty="0">
                <a:solidFill>
                  <a:srgbClr val="000000"/>
                </a:solidFill>
                <a:latin typeface="Consolas"/>
              </a:rPr>
              <a:t>}</a:t>
            </a:r>
          </a:p>
          <a:p>
            <a:r>
              <a:rPr lang="en-US" dirty="0">
                <a:solidFill>
                  <a:srgbClr val="000000"/>
                </a:solidFill>
                <a:latin typeface="Consolas"/>
              </a:rPr>
              <a:t>}</a:t>
            </a:r>
          </a:p>
        </p:txBody>
      </p:sp>
      <p:sp>
        <p:nvSpPr>
          <p:cNvPr id="5" name="Rectangle 4"/>
          <p:cNvSpPr/>
          <p:nvPr/>
        </p:nvSpPr>
        <p:spPr>
          <a:xfrm>
            <a:off x="228601" y="1037272"/>
            <a:ext cx="3947745" cy="3416320"/>
          </a:xfrm>
          <a:prstGeom prst="rect">
            <a:avLst/>
          </a:prstGeom>
          <a:ln w="19050">
            <a:solidFill>
              <a:schemeClr val="accent1"/>
            </a:solidFill>
            <a:prstDash val="dash"/>
          </a:ln>
        </p:spPr>
        <p:txBody>
          <a:bodyPr wrap="square">
            <a:spAutoFit/>
          </a:bodyPr>
          <a:lstStyle/>
          <a:p>
            <a:r>
              <a:rPr lang="en-US" dirty="0">
                <a:solidFill>
                  <a:srgbClr val="3F7F5F"/>
                </a:solidFill>
                <a:latin typeface="Consolas"/>
              </a:rPr>
              <a:t>// A Class that represents user-defined exception</a:t>
            </a:r>
            <a:endParaRPr lang="en-US" b="1" dirty="0">
              <a:solidFill>
                <a:srgbClr val="7F0055"/>
              </a:solidFill>
              <a:latin typeface="Consolas"/>
            </a:endParaRPr>
          </a:p>
          <a:p>
            <a:r>
              <a:rPr lang="en-US" b="1" dirty="0">
                <a:solidFill>
                  <a:srgbClr val="7F0055"/>
                </a:solidFill>
                <a:latin typeface="Consolas"/>
              </a:rPr>
              <a:t>class</a:t>
            </a:r>
            <a:r>
              <a:rPr lang="en-US" b="1" dirty="0">
                <a:solidFill>
                  <a:srgbClr val="000000"/>
                </a:solidFill>
                <a:latin typeface="Consolas"/>
              </a:rPr>
              <a:t> </a:t>
            </a:r>
            <a:r>
              <a:rPr lang="en-US" b="1" dirty="0" err="1">
                <a:solidFill>
                  <a:srgbClr val="000000"/>
                </a:solidFill>
                <a:latin typeface="Consolas"/>
              </a:rPr>
              <a:t>MyException</a:t>
            </a:r>
            <a:r>
              <a:rPr lang="en-US" b="1" dirty="0">
                <a:solidFill>
                  <a:srgbClr val="000000"/>
                </a:solidFill>
                <a:latin typeface="Consolas"/>
              </a:rPr>
              <a:t> </a:t>
            </a:r>
          </a:p>
          <a:p>
            <a:r>
              <a:rPr lang="en-US" b="1" dirty="0">
                <a:solidFill>
                  <a:srgbClr val="000000"/>
                </a:solidFill>
                <a:latin typeface="Consolas"/>
              </a:rPr>
              <a:t>	</a:t>
            </a:r>
            <a:r>
              <a:rPr lang="en-US" b="1" dirty="0">
                <a:solidFill>
                  <a:srgbClr val="7F0055"/>
                </a:solidFill>
                <a:latin typeface="Consolas"/>
              </a:rPr>
              <a:t>extends</a:t>
            </a:r>
            <a:r>
              <a:rPr lang="en-US" b="1" dirty="0">
                <a:solidFill>
                  <a:srgbClr val="000000"/>
                </a:solidFill>
                <a:latin typeface="Consolas"/>
              </a:rPr>
              <a:t> Exception </a:t>
            </a:r>
          </a:p>
          <a:p>
            <a:r>
              <a:rPr lang="en-US" b="1" dirty="0">
                <a:solidFill>
                  <a:srgbClr val="000000"/>
                </a:solidFill>
                <a:latin typeface="Consolas"/>
              </a:rPr>
              <a:t>{</a:t>
            </a:r>
          </a:p>
          <a:p>
            <a:r>
              <a:rPr lang="en-US" b="1" dirty="0">
                <a:solidFill>
                  <a:srgbClr val="000000"/>
                </a:solidFill>
                <a:latin typeface="Consolas"/>
              </a:rPr>
              <a:t>  </a:t>
            </a:r>
            <a:r>
              <a:rPr lang="en-US" b="1" dirty="0">
                <a:solidFill>
                  <a:srgbClr val="7F0055"/>
                </a:solidFill>
                <a:latin typeface="Consolas"/>
              </a:rPr>
              <a:t>public</a:t>
            </a:r>
            <a:r>
              <a:rPr lang="en-US" b="1" dirty="0">
                <a:solidFill>
                  <a:srgbClr val="000000"/>
                </a:solidFill>
                <a:latin typeface="Consolas"/>
              </a:rPr>
              <a:t> </a:t>
            </a:r>
            <a:r>
              <a:rPr lang="en-US" b="1" dirty="0" err="1">
                <a:solidFill>
                  <a:srgbClr val="000000"/>
                </a:solidFill>
                <a:latin typeface="Consolas"/>
              </a:rPr>
              <a:t>MyException</a:t>
            </a:r>
            <a:r>
              <a:rPr lang="en-US" b="1" dirty="0">
                <a:solidFill>
                  <a:srgbClr val="000000"/>
                </a:solidFill>
                <a:latin typeface="Consolas"/>
              </a:rPr>
              <a:t>(String </a:t>
            </a:r>
            <a:r>
              <a:rPr lang="en-US" b="1" dirty="0">
                <a:solidFill>
                  <a:srgbClr val="6A3E3E"/>
                </a:solidFill>
                <a:latin typeface="Consolas"/>
              </a:rPr>
              <a:t>s</a:t>
            </a:r>
            <a:r>
              <a:rPr lang="en-US" b="1" dirty="0">
                <a:solidFill>
                  <a:srgbClr val="000000"/>
                </a:solidFill>
                <a:latin typeface="Consolas"/>
              </a:rPr>
              <a:t>)</a:t>
            </a:r>
          </a:p>
          <a:p>
            <a:r>
              <a:rPr lang="en-US" b="1" dirty="0">
                <a:solidFill>
                  <a:srgbClr val="000000"/>
                </a:solidFill>
                <a:latin typeface="Consolas"/>
              </a:rPr>
              <a:t>  {</a:t>
            </a:r>
          </a:p>
          <a:p>
            <a:r>
              <a:rPr lang="en-IN" b="1" dirty="0">
                <a:solidFill>
                  <a:srgbClr val="000000"/>
                </a:solidFill>
                <a:latin typeface="Consolas"/>
              </a:rPr>
              <a:t>     </a:t>
            </a:r>
            <a:r>
              <a:rPr lang="en-US" dirty="0">
                <a:solidFill>
                  <a:srgbClr val="3F7F5F"/>
                </a:solidFill>
                <a:latin typeface="Consolas"/>
              </a:rPr>
              <a:t>// Call constructor of   	parent (Exception)</a:t>
            </a:r>
            <a:endParaRPr lang="en-US" b="1" dirty="0">
              <a:solidFill>
                <a:srgbClr val="000000"/>
              </a:solidFill>
              <a:latin typeface="Consolas"/>
            </a:endParaRPr>
          </a:p>
          <a:p>
            <a:pPr lvl="2"/>
            <a:r>
              <a:rPr lang="en-US" b="1" dirty="0">
                <a:solidFill>
                  <a:srgbClr val="7F0055"/>
                </a:solidFill>
                <a:latin typeface="Consolas"/>
              </a:rPr>
              <a:t>super</a:t>
            </a:r>
            <a:r>
              <a:rPr lang="en-US" b="1" dirty="0">
                <a:solidFill>
                  <a:srgbClr val="000000"/>
                </a:solidFill>
                <a:latin typeface="Consolas"/>
              </a:rPr>
              <a:t>(</a:t>
            </a:r>
            <a:r>
              <a:rPr lang="en-US" b="1" dirty="0">
                <a:solidFill>
                  <a:srgbClr val="6A3E3E"/>
                </a:solidFill>
                <a:latin typeface="Consolas"/>
              </a:rPr>
              <a:t>s</a:t>
            </a:r>
            <a:r>
              <a:rPr lang="en-US" b="1" dirty="0">
                <a:solidFill>
                  <a:srgbClr val="000000"/>
                </a:solidFill>
                <a:latin typeface="Consolas"/>
              </a:rPr>
              <a:t>);</a:t>
            </a:r>
          </a:p>
          <a:p>
            <a:r>
              <a:rPr lang="en-US" b="1" dirty="0">
                <a:solidFill>
                  <a:srgbClr val="000000"/>
                </a:solidFill>
                <a:latin typeface="Consolas"/>
              </a:rPr>
              <a:t>  </a:t>
            </a:r>
            <a:r>
              <a:rPr lang="en-US" dirty="0">
                <a:solidFill>
                  <a:srgbClr val="000000"/>
                </a:solidFill>
                <a:latin typeface="Consolas"/>
              </a:rPr>
              <a:t>}</a:t>
            </a:r>
          </a:p>
          <a:p>
            <a:r>
              <a:rPr lang="en-US" dirty="0">
                <a:solidFill>
                  <a:srgbClr val="000000"/>
                </a:solidFill>
                <a:latin typeface="Consolas"/>
              </a:rPr>
              <a:t>}</a:t>
            </a:r>
          </a:p>
        </p:txBody>
      </p:sp>
    </p:spTree>
    <p:extLst>
      <p:ext uri="{BB962C8B-B14F-4D97-AF65-F5344CB8AC3E}">
        <p14:creationId xmlns:p14="http://schemas.microsoft.com/office/powerpoint/2010/main" val="330288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bg/>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
                                            <p:txEl>
                                              <p:pRg st="2" end="2"/>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
                                            <p:txEl>
                                              <p:pRg st="11" end="11"/>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
                                            <p:txEl>
                                              <p:pRg st="12" end="12"/>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
                                            <p:txEl>
                                              <p:pRg st="13" end="13"/>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
                                            <p:txEl>
                                              <p:pRg st="14" end="14"/>
                                            </p:tx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
                                            <p:txEl>
                                              <p:pRg st="15" end="15"/>
                                            </p:txEl>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
                                            <p:txEl>
                                              <p:pRg st="3" end="3"/>
                                            </p:txEl>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
                                            <p:txEl>
                                              <p:pRg st="6" end="6"/>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
                                            <p:txEl>
                                              <p:pRg st="7" end="7"/>
                                            </p:txEl>
                                          </p:spTgt>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
                                            <p:txEl>
                                              <p:pRg st="8" end="8"/>
                                            </p:txEl>
                                          </p:spTgt>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P spid="5" grpId="0" build="p" bldLvl="5"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a:xfrm>
            <a:off x="559489" y="1122364"/>
            <a:ext cx="8741674" cy="2578780"/>
          </a:xfrm>
        </p:spPr>
        <p:txBody>
          <a:bodyPr/>
          <a:lstStyle/>
          <a:p>
            <a:r>
              <a:rPr lang="en-US" dirty="0"/>
              <a:t>Unit-4: </a:t>
            </a:r>
            <a:r>
              <a:rPr lang="en-IN" dirty="0"/>
              <a:t>Package</a:t>
            </a:r>
            <a:br>
              <a:rPr lang="en-IN" dirty="0"/>
            </a:br>
            <a:r>
              <a:rPr lang="en-IN" dirty="0"/>
              <a:t>(Part-2)</a:t>
            </a:r>
            <a:br>
              <a:rPr lang="en-IN" dirty="0"/>
            </a:br>
            <a:br>
              <a:rPr lang="en-IN" dirty="0"/>
            </a:br>
            <a:endParaRPr lang="en-US" sz="6000" b="0" dirty="0">
              <a:latin typeface="Roboto Condensed Light" panose="02000000000000000000" pitchFamily="2" charset="0"/>
              <a:ea typeface="Roboto Condensed Light" panose="02000000000000000000" pitchFamily="2" charset="0"/>
            </a:endParaRPr>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a:t>swati.sharma@darshan.ac.in</a:t>
            </a:r>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endParaRPr lang="en-US" dirty="0"/>
          </a:p>
        </p:txBody>
      </p:sp>
      <p:sp>
        <p:nvSpPr>
          <p:cNvPr id="5" name="Text Placeholder 4">
            <a:extLst>
              <a:ext uri="{FF2B5EF4-FFF2-40B4-BE49-F238E27FC236}">
                <a16:creationId xmlns:a16="http://schemas.microsoft.com/office/drawing/2014/main" id="{B786D614-6447-4787-8025-9C902A1B7344}"/>
              </a:ext>
            </a:extLst>
          </p:cNvPr>
          <p:cNvSpPr>
            <a:spLocks noGrp="1"/>
          </p:cNvSpPr>
          <p:nvPr>
            <p:ph type="body" sz="quarter" idx="13"/>
          </p:nvPr>
        </p:nvSpPr>
        <p:spPr/>
        <p:txBody>
          <a:bodyPr/>
          <a:lstStyle/>
          <a:p>
            <a:r>
              <a:rPr lang="en-US" dirty="0"/>
              <a:t>Computer Engineering Department</a:t>
            </a:r>
          </a:p>
        </p:txBody>
      </p:sp>
      <p:sp>
        <p:nvSpPr>
          <p:cNvPr id="6" name="Text Placeholder 5">
            <a:extLst>
              <a:ext uri="{FF2B5EF4-FFF2-40B4-BE49-F238E27FC236}">
                <a16:creationId xmlns:a16="http://schemas.microsoft.com/office/drawing/2014/main" id="{1F7AB9BC-FE08-46B2-A19C-803CB5DF0CD1}"/>
              </a:ext>
            </a:extLst>
          </p:cNvPr>
          <p:cNvSpPr>
            <a:spLocks noGrp="1"/>
          </p:cNvSpPr>
          <p:nvPr>
            <p:ph type="body" sz="quarter" idx="14"/>
          </p:nvPr>
        </p:nvSpPr>
        <p:spPr/>
        <p:txBody>
          <a:bodyPr/>
          <a:lstStyle/>
          <a:p>
            <a:r>
              <a:rPr lang="en-US" dirty="0"/>
              <a:t>Prof. Swati R Sharma</a:t>
            </a:r>
          </a:p>
        </p:txBody>
      </p:sp>
      <p:sp>
        <p:nvSpPr>
          <p:cNvPr id="1027"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b="1" dirty="0"/>
              <a:t>Object-Oriented Programming</a:t>
            </a:r>
          </a:p>
          <a:p>
            <a:r>
              <a:rPr lang="en-IN" dirty="0"/>
              <a:t>2105CS102</a:t>
            </a:r>
            <a:endParaRPr lang="en-US" dirty="0">
              <a:latin typeface="Roboto Condensed Light" panose="02000000000000000000" pitchFamily="2" charset="0"/>
              <a:ea typeface="Roboto Condensed Light" panose="02000000000000000000" pitchFamily="2" charset="0"/>
            </a:endParaRPr>
          </a:p>
        </p:txBody>
      </p:sp>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2"/>
          <a:stretch>
            <a:fillRect/>
          </a:stretch>
        </p:blipFill>
        <p:spPr>
          <a:xfrm>
            <a:off x="315918" y="5156790"/>
            <a:ext cx="1425172" cy="1425172"/>
          </a:xfrm>
          <a:prstGeom prst="ellipse">
            <a:avLst/>
          </a:prstGeom>
        </p:spPr>
      </p:pic>
    </p:spTree>
    <p:extLst>
      <p:ext uri="{BB962C8B-B14F-4D97-AF65-F5344CB8AC3E}">
        <p14:creationId xmlns:p14="http://schemas.microsoft.com/office/powerpoint/2010/main" val="2570694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3083-D07A-4ED5-897B-A19FC044A412}"/>
              </a:ext>
            </a:extLst>
          </p:cNvPr>
          <p:cNvSpPr>
            <a:spLocks noGrp="1"/>
          </p:cNvSpPr>
          <p:nvPr>
            <p:ph type="title"/>
          </p:nvPr>
        </p:nvSpPr>
        <p:spPr/>
        <p:txBody>
          <a:bodyPr/>
          <a:lstStyle/>
          <a:p>
            <a:r>
              <a:rPr lang="en-US" dirty="0"/>
              <a:t>Syllabus</a:t>
            </a:r>
          </a:p>
        </p:txBody>
      </p:sp>
      <p:graphicFrame>
        <p:nvGraphicFramePr>
          <p:cNvPr id="3" name="Table 2"/>
          <p:cNvGraphicFramePr>
            <a:graphicFrameLocks noGrp="1"/>
          </p:cNvGraphicFramePr>
          <p:nvPr/>
        </p:nvGraphicFramePr>
        <p:xfrm>
          <a:off x="152400" y="1025525"/>
          <a:ext cx="11843159" cy="4512498"/>
        </p:xfrm>
        <a:graphic>
          <a:graphicData uri="http://schemas.openxmlformats.org/drawingml/2006/table">
            <a:tbl>
              <a:tblPr>
                <a:tableStyleId>{5940675A-B579-460E-94D1-54222C63F5DA}</a:tableStyleId>
              </a:tblPr>
              <a:tblGrid>
                <a:gridCol w="565558">
                  <a:extLst>
                    <a:ext uri="{9D8B030D-6E8A-4147-A177-3AD203B41FA5}">
                      <a16:colId xmlns:a16="http://schemas.microsoft.com/office/drawing/2014/main" val="20000"/>
                    </a:ext>
                  </a:extLst>
                </a:gridCol>
                <a:gridCol w="10015796">
                  <a:extLst>
                    <a:ext uri="{9D8B030D-6E8A-4147-A177-3AD203B41FA5}">
                      <a16:colId xmlns:a16="http://schemas.microsoft.com/office/drawing/2014/main" val="20001"/>
                    </a:ext>
                  </a:extLst>
                </a:gridCol>
                <a:gridCol w="637322">
                  <a:extLst>
                    <a:ext uri="{9D8B030D-6E8A-4147-A177-3AD203B41FA5}">
                      <a16:colId xmlns:a16="http://schemas.microsoft.com/office/drawing/2014/main" val="20002"/>
                    </a:ext>
                  </a:extLst>
                </a:gridCol>
                <a:gridCol w="624483">
                  <a:extLst>
                    <a:ext uri="{9D8B030D-6E8A-4147-A177-3AD203B41FA5}">
                      <a16:colId xmlns:a16="http://schemas.microsoft.com/office/drawing/2014/main" val="20003"/>
                    </a:ext>
                  </a:extLst>
                </a:gridCol>
              </a:tblGrid>
              <a:tr h="347484">
                <a:tc>
                  <a:txBody>
                    <a:bodyPr/>
                    <a:lstStyle/>
                    <a:p>
                      <a:pPr algn="ctr" fontAlgn="ctr">
                        <a:lnSpc>
                          <a:spcPct val="250000"/>
                        </a:lnSpc>
                      </a:pPr>
                      <a:r>
                        <a:rPr lang="en-US" b="1" dirty="0"/>
                        <a:t>Sr.</a:t>
                      </a:r>
                      <a:endParaRPr lang="en-IN" sz="1800" b="1" i="0" u="none" strike="noStrike" dirty="0">
                        <a:solidFill>
                          <a:srgbClr val="000000"/>
                        </a:solidFill>
                        <a:effectLst/>
                        <a:latin typeface="Arial"/>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lnSpc>
                          <a:spcPct val="250000"/>
                        </a:lnSpc>
                      </a:pPr>
                      <a:r>
                        <a:rPr lang="en-US" b="1" dirty="0"/>
                        <a:t>Content</a:t>
                      </a:r>
                      <a:endParaRPr lang="en-IN" sz="1800" b="1" i="0" u="none" strike="noStrike" dirty="0">
                        <a:solidFill>
                          <a:srgbClr val="000000"/>
                        </a:solidFill>
                        <a:effectLst/>
                        <a:latin typeface="Arial"/>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lnSpc>
                          <a:spcPct val="250000"/>
                        </a:lnSpc>
                      </a:pPr>
                      <a:r>
                        <a:rPr lang="en-US" b="1" dirty="0"/>
                        <a:t>T </a:t>
                      </a:r>
                      <a:r>
                        <a:rPr lang="en-US" b="1" dirty="0" err="1"/>
                        <a:t>Hrs</a:t>
                      </a:r>
                      <a:endParaRPr lang="en-IN" sz="1800" b="1" i="0" u="none" strike="noStrike" dirty="0">
                        <a:solidFill>
                          <a:srgbClr val="000000"/>
                        </a:solidFill>
                        <a:effectLst/>
                        <a:latin typeface="Arial"/>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lnSpc>
                          <a:spcPct val="250000"/>
                        </a:lnSpc>
                      </a:pPr>
                      <a:r>
                        <a:rPr lang="en-US" sz="1800" b="1" i="0" u="none" strike="noStrike" dirty="0">
                          <a:solidFill>
                            <a:srgbClr val="000000"/>
                          </a:solidFill>
                          <a:effectLst/>
                          <a:latin typeface="Arial"/>
                        </a:rPr>
                        <a:t>W %</a:t>
                      </a:r>
                      <a:endParaRPr lang="en-IN" sz="1800" b="1" i="0" u="none" strike="noStrike" dirty="0">
                        <a:solidFill>
                          <a:srgbClr val="000000"/>
                        </a:solidFill>
                        <a:effectLst/>
                        <a:latin typeface="Arial"/>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96000">
                <a:tc>
                  <a:txBody>
                    <a:bodyPr/>
                    <a:lstStyle/>
                    <a:p>
                      <a:pPr algn="ctr">
                        <a:lnSpc>
                          <a:spcPct val="250000"/>
                        </a:lnSpc>
                      </a:pPr>
                      <a:r>
                        <a:rPr lang="en-US" sz="2000" b="0" kern="1200" dirty="0">
                          <a:solidFill>
                            <a:schemeClr val="bg1">
                              <a:lumMod val="50000"/>
                            </a:schemeClr>
                          </a:solidFill>
                          <a:latin typeface="+mn-lt"/>
                          <a:ea typeface="+mn-ea"/>
                          <a:cs typeface="+mn-cs"/>
                        </a:rPr>
                        <a:t>1</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a:lnSpc>
                          <a:spcPct val="250000"/>
                        </a:lnSpc>
                      </a:pPr>
                      <a:r>
                        <a:rPr lang="en-IN" sz="2000" b="0" kern="1200" dirty="0">
                          <a:solidFill>
                            <a:schemeClr val="bg1">
                              <a:lumMod val="50000"/>
                            </a:schemeClr>
                          </a:solidFill>
                          <a:latin typeface="+mn-lt"/>
                          <a:ea typeface="+mn-ea"/>
                          <a:cs typeface="+mn-cs"/>
                        </a:rPr>
                        <a:t> Introduction to JAVA</a:t>
                      </a:r>
                      <a:endParaRPr lang="en-US" sz="2000" b="0" kern="1200" dirty="0">
                        <a:solidFill>
                          <a:schemeClr val="bg1">
                            <a:lumMod val="50000"/>
                          </a:schemeClr>
                        </a:solidFill>
                        <a:latin typeface="+mn-lt"/>
                        <a:ea typeface="+mn-ea"/>
                        <a:cs typeface="+mn-cs"/>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bg1">
                              <a:lumMod val="50000"/>
                            </a:schemeClr>
                          </a:solidFill>
                          <a:latin typeface="+mn-lt"/>
                          <a:ea typeface="+mn-ea"/>
                          <a:cs typeface="+mn-cs"/>
                        </a:rPr>
                        <a:t>10</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bg1">
                              <a:lumMod val="50000"/>
                            </a:schemeClr>
                          </a:solidFill>
                          <a:latin typeface="+mn-lt"/>
                          <a:ea typeface="+mn-ea"/>
                          <a:cs typeface="+mn-cs"/>
                        </a:rPr>
                        <a:t>20</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1"/>
                  </a:ext>
                </a:extLst>
              </a:tr>
              <a:tr h="396000">
                <a:tc>
                  <a:txBody>
                    <a:bodyPr/>
                    <a:lstStyle/>
                    <a:p>
                      <a:pPr algn="ctr">
                        <a:lnSpc>
                          <a:spcPct val="250000"/>
                        </a:lnSpc>
                      </a:pPr>
                      <a:r>
                        <a:rPr lang="en-US" sz="2000" b="0" kern="1200" dirty="0">
                          <a:solidFill>
                            <a:schemeClr val="bg1">
                              <a:lumMod val="50000"/>
                            </a:schemeClr>
                          </a:solidFill>
                          <a:latin typeface="+mn-lt"/>
                          <a:ea typeface="+mn-ea"/>
                          <a:cs typeface="+mn-cs"/>
                        </a:rPr>
                        <a:t>2</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a:lnSpc>
                          <a:spcPct val="250000"/>
                        </a:lnSpc>
                      </a:pPr>
                      <a:r>
                        <a:rPr lang="en-US" sz="2000" b="0" kern="1200" dirty="0">
                          <a:solidFill>
                            <a:schemeClr val="bg1">
                              <a:lumMod val="50000"/>
                            </a:schemeClr>
                          </a:solidFill>
                          <a:latin typeface="+mn-lt"/>
                          <a:ea typeface="+mn-ea"/>
                          <a:cs typeface="+mn-cs"/>
                        </a:rPr>
                        <a:t> Object Oriented Concepts</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bg1">
                              <a:lumMod val="50000"/>
                            </a:schemeClr>
                          </a:solidFill>
                          <a:latin typeface="+mn-lt"/>
                          <a:ea typeface="+mn-ea"/>
                          <a:cs typeface="+mn-cs"/>
                        </a:rPr>
                        <a:t>15</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bg1">
                              <a:lumMod val="50000"/>
                            </a:schemeClr>
                          </a:solidFill>
                          <a:latin typeface="+mn-lt"/>
                          <a:ea typeface="+mn-ea"/>
                          <a:cs typeface="+mn-cs"/>
                        </a:rPr>
                        <a:t>22</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2"/>
                  </a:ext>
                </a:extLst>
              </a:tr>
              <a:tr h="396000">
                <a:tc>
                  <a:txBody>
                    <a:bodyPr/>
                    <a:lstStyle/>
                    <a:p>
                      <a:pPr algn="ctr">
                        <a:lnSpc>
                          <a:spcPct val="250000"/>
                        </a:lnSpc>
                      </a:pPr>
                      <a:r>
                        <a:rPr lang="en-US" sz="2000" b="0" kern="1200" dirty="0">
                          <a:solidFill>
                            <a:schemeClr val="bg1">
                              <a:lumMod val="50000"/>
                            </a:schemeClr>
                          </a:solidFill>
                          <a:latin typeface="+mn-lt"/>
                          <a:ea typeface="+mn-ea"/>
                          <a:cs typeface="+mn-cs"/>
                        </a:rPr>
                        <a:t>3</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a:lnSpc>
                          <a:spcPct val="250000"/>
                        </a:lnSpc>
                      </a:pPr>
                      <a:r>
                        <a:rPr lang="en-IN" sz="2000" b="0" kern="1200" dirty="0">
                          <a:solidFill>
                            <a:schemeClr val="bg1">
                              <a:lumMod val="50000"/>
                            </a:schemeClr>
                          </a:solidFill>
                          <a:latin typeface="+mn-lt"/>
                          <a:ea typeface="+mn-ea"/>
                          <a:cs typeface="+mn-cs"/>
                        </a:rPr>
                        <a:t> Inheritance and Abstraction</a:t>
                      </a:r>
                      <a:endParaRPr lang="en-US" sz="2000" b="0" kern="1200" dirty="0">
                        <a:solidFill>
                          <a:schemeClr val="bg1">
                            <a:lumMod val="50000"/>
                          </a:schemeClr>
                        </a:solidFill>
                        <a:latin typeface="+mn-lt"/>
                        <a:ea typeface="+mn-ea"/>
                        <a:cs typeface="+mn-cs"/>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bg1">
                              <a:lumMod val="50000"/>
                            </a:schemeClr>
                          </a:solidFill>
                          <a:latin typeface="+mn-lt"/>
                          <a:ea typeface="+mn-ea"/>
                          <a:cs typeface="+mn-cs"/>
                        </a:rPr>
                        <a:t>12</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bg1">
                              <a:lumMod val="50000"/>
                            </a:schemeClr>
                          </a:solidFill>
                          <a:latin typeface="+mn-lt"/>
                          <a:ea typeface="+mn-ea"/>
                          <a:cs typeface="+mn-cs"/>
                        </a:rPr>
                        <a:t>20</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3"/>
                  </a:ext>
                </a:extLst>
              </a:tr>
              <a:tr h="451888">
                <a:tc>
                  <a:txBody>
                    <a:bodyPr/>
                    <a:lstStyle/>
                    <a:p>
                      <a:pPr algn="ctr">
                        <a:lnSpc>
                          <a:spcPct val="250000"/>
                        </a:lnSpc>
                      </a:pPr>
                      <a:r>
                        <a:rPr lang="en-US" sz="2000" b="0" kern="1200" dirty="0">
                          <a:solidFill>
                            <a:schemeClr val="tx1"/>
                          </a:solidFill>
                          <a:latin typeface="+mn-lt"/>
                          <a:ea typeface="+mn-ea"/>
                          <a:cs typeface="+mn-cs"/>
                        </a:rPr>
                        <a:t>4</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a:lnSpc>
                          <a:spcPct val="250000"/>
                        </a:lnSpc>
                      </a:pPr>
                      <a:r>
                        <a:rPr lang="en-IN" sz="2000" b="0" kern="1200" dirty="0">
                          <a:solidFill>
                            <a:schemeClr val="tx1"/>
                          </a:solidFill>
                          <a:latin typeface="+mn-lt"/>
                          <a:ea typeface="+mn-ea"/>
                          <a:cs typeface="+mn-cs"/>
                        </a:rPr>
                        <a:t> </a:t>
                      </a:r>
                      <a:r>
                        <a:rPr lang="en-US" sz="2000" b="0" kern="1200" dirty="0">
                          <a:solidFill>
                            <a:schemeClr val="tx1"/>
                          </a:solidFill>
                          <a:latin typeface="+mn-lt"/>
                          <a:ea typeface="+mn-ea"/>
                          <a:cs typeface="+mn-cs"/>
                        </a:rPr>
                        <a:t>Package, </a:t>
                      </a:r>
                      <a:r>
                        <a:rPr lang="en-US" sz="2000" b="1" kern="1200" dirty="0">
                          <a:solidFill>
                            <a:schemeClr val="tx1"/>
                          </a:solidFill>
                          <a:latin typeface="+mn-lt"/>
                          <a:ea typeface="+mn-ea"/>
                          <a:cs typeface="+mn-cs"/>
                        </a:rPr>
                        <a:t>Exception Handling</a:t>
                      </a:r>
                      <a:r>
                        <a:rPr lang="en-US" sz="2000" b="0" kern="1200" dirty="0">
                          <a:solidFill>
                            <a:schemeClr val="tx1"/>
                          </a:solidFill>
                          <a:latin typeface="+mn-lt"/>
                          <a:ea typeface="+mn-ea"/>
                          <a:cs typeface="+mn-cs"/>
                        </a:rPr>
                        <a:t> and Multithreading</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13</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20</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4"/>
                  </a:ext>
                </a:extLst>
              </a:tr>
              <a:tr h="396000">
                <a:tc>
                  <a:txBody>
                    <a:bodyPr/>
                    <a:lstStyle/>
                    <a:p>
                      <a:pPr algn="ctr">
                        <a:lnSpc>
                          <a:spcPct val="250000"/>
                        </a:lnSpc>
                      </a:pPr>
                      <a:r>
                        <a:rPr lang="en-US" sz="2000" b="0" kern="1200" dirty="0">
                          <a:solidFill>
                            <a:schemeClr val="tx1"/>
                          </a:solidFill>
                          <a:latin typeface="+mn-lt"/>
                          <a:ea typeface="+mn-ea"/>
                          <a:cs typeface="+mn-cs"/>
                        </a:rPr>
                        <a:t>5</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a:lnSpc>
                          <a:spcPct val="250000"/>
                        </a:lnSpc>
                      </a:pPr>
                      <a:r>
                        <a:rPr lang="en-IN" sz="2000" b="0" kern="1200" dirty="0">
                          <a:solidFill>
                            <a:schemeClr val="tx1"/>
                          </a:solidFill>
                          <a:latin typeface="+mn-lt"/>
                          <a:ea typeface="+mn-ea"/>
                          <a:cs typeface="+mn-cs"/>
                        </a:rPr>
                        <a:t> </a:t>
                      </a:r>
                      <a:r>
                        <a:rPr lang="en-US" sz="2000" b="0" kern="1200" dirty="0">
                          <a:solidFill>
                            <a:schemeClr val="tx1"/>
                          </a:solidFill>
                          <a:latin typeface="+mn-lt"/>
                          <a:ea typeface="+mn-ea"/>
                          <a:cs typeface="+mn-cs"/>
                        </a:rPr>
                        <a:t>IO Programming and Collection Framework</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10</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18</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86210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a:xfrm>
            <a:off x="954165" y="2334444"/>
            <a:ext cx="10515600" cy="2852737"/>
          </a:xfrm>
        </p:spPr>
        <p:txBody>
          <a:bodyPr/>
          <a:lstStyle/>
          <a:p>
            <a:r>
              <a:rPr lang="en-US" dirty="0"/>
              <a:t>Unit-4 Package</a:t>
            </a:r>
          </a:p>
        </p:txBody>
      </p:sp>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257800"/>
            <a:ext cx="0" cy="1600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25763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4" y="731706"/>
            <a:ext cx="8773056" cy="2554545"/>
          </a:xfrm>
          <a:prstGeom prst="rect">
            <a:avLst/>
          </a:prstGeom>
          <a:noFill/>
        </p:spPr>
        <p:txBody>
          <a:bodyPr wrap="square" rtlCol="0">
            <a:spAutoFit/>
          </a:bodyPr>
          <a:lstStyle/>
          <a:p>
            <a:r>
              <a:rPr lang="en-US" sz="2000" b="1" dirty="0"/>
              <a:t>What we will learn</a:t>
            </a:r>
          </a:p>
          <a:p>
            <a:endParaRPr lang="en-US" sz="2000" b="1" dirty="0"/>
          </a:p>
          <a:p>
            <a:pPr indent="446088">
              <a:buFont typeface="Wingdings" pitchFamily="2" charset="2"/>
              <a:buChar char="ü"/>
            </a:pPr>
            <a:r>
              <a:rPr lang="en-US" sz="2000" dirty="0"/>
              <a:t>Introduction to Package</a:t>
            </a:r>
          </a:p>
          <a:p>
            <a:pPr indent="446088">
              <a:buFont typeface="Wingdings" pitchFamily="2" charset="2"/>
              <a:buChar char="ü"/>
            </a:pPr>
            <a:r>
              <a:rPr lang="en-US" sz="2000" dirty="0"/>
              <a:t>Use of package </a:t>
            </a:r>
          </a:p>
          <a:p>
            <a:pPr indent="446088">
              <a:buFont typeface="Wingdings" pitchFamily="2" charset="2"/>
              <a:buChar char="ü"/>
            </a:pPr>
            <a:r>
              <a:rPr lang="en-US" sz="2000" dirty="0"/>
              <a:t>CLASSPATH</a:t>
            </a:r>
          </a:p>
          <a:p>
            <a:pPr indent="446088">
              <a:buFont typeface="Wingdings" pitchFamily="2" charset="2"/>
              <a:buChar char="ü"/>
            </a:pPr>
            <a:r>
              <a:rPr lang="en-US" sz="2000" dirty="0"/>
              <a:t>Import statement</a:t>
            </a:r>
          </a:p>
          <a:p>
            <a:pPr indent="446088">
              <a:buFont typeface="Wingdings" pitchFamily="2" charset="2"/>
              <a:buChar char="ü"/>
            </a:pPr>
            <a:r>
              <a:rPr lang="en-US" sz="2000" dirty="0"/>
              <a:t>Static import </a:t>
            </a:r>
          </a:p>
          <a:p>
            <a:pPr indent="446088">
              <a:buFont typeface="Wingdings" pitchFamily="2" charset="2"/>
              <a:buChar char="ü"/>
            </a:pPr>
            <a:r>
              <a:rPr lang="en-US" sz="2000" dirty="0"/>
              <a:t>Access control</a:t>
            </a:r>
          </a:p>
        </p:txBody>
      </p:sp>
    </p:spTree>
    <p:extLst>
      <p:ext uri="{BB962C8B-B14F-4D97-AF65-F5344CB8AC3E}">
        <p14:creationId xmlns:p14="http://schemas.microsoft.com/office/powerpoint/2010/main" val="20938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Package</a:t>
            </a:r>
            <a:endParaRPr lang="en-IN" dirty="0"/>
          </a:p>
        </p:txBody>
      </p:sp>
      <p:sp>
        <p:nvSpPr>
          <p:cNvPr id="3" name="Text Placeholder 2"/>
          <p:cNvSpPr>
            <a:spLocks noGrp="1"/>
          </p:cNvSpPr>
          <p:nvPr>
            <p:ph type="body" idx="1"/>
          </p:nvPr>
        </p:nvSpPr>
        <p:spPr/>
        <p:txBody>
          <a:bodyPr/>
          <a:lstStyle/>
          <a:p>
            <a:r>
              <a:rPr lang="en-US" dirty="0"/>
              <a:t>Let’s bundle it</a:t>
            </a:r>
            <a:r>
              <a:rPr lang="en-IN" dirty="0"/>
              <a:t>!</a:t>
            </a:r>
            <a:endParaRPr lang="en-US" dirty="0"/>
          </a:p>
        </p:txBody>
      </p:sp>
      <p:pic>
        <p:nvPicPr>
          <p:cNvPr id="2050" name="Picture 2" descr="Best Pakete GIFs | Gfyca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400925" y="1373386"/>
            <a:ext cx="3551238" cy="26634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771890" y="3006090"/>
            <a:ext cx="259080" cy="251460"/>
          </a:xfrm>
          <a:prstGeom prst="rect">
            <a:avLst/>
          </a:prstGeom>
          <a:solidFill>
            <a:srgbClr val="D4B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69455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Package</a:t>
            </a:r>
            <a:endParaRPr lang="en-IN" dirty="0"/>
          </a:p>
        </p:txBody>
      </p:sp>
      <p:sp>
        <p:nvSpPr>
          <p:cNvPr id="5" name="Content Placeholder 4"/>
          <p:cNvSpPr>
            <a:spLocks noGrp="1"/>
          </p:cNvSpPr>
          <p:nvPr>
            <p:ph idx="1"/>
          </p:nvPr>
        </p:nvSpPr>
        <p:spPr>
          <a:xfrm>
            <a:off x="131181" y="863444"/>
            <a:ext cx="8384170" cy="5590565"/>
          </a:xfrm>
        </p:spPr>
        <p:txBody>
          <a:bodyPr/>
          <a:lstStyle/>
          <a:p>
            <a:r>
              <a:rPr lang="en-US" i="1" dirty="0"/>
              <a:t>Packages </a:t>
            </a:r>
            <a:r>
              <a:rPr lang="en-US" dirty="0"/>
              <a:t>are containers for classes that are used to keep the </a:t>
            </a:r>
            <a:r>
              <a:rPr lang="en-US" dirty="0">
                <a:solidFill>
                  <a:srgbClr val="673BB7"/>
                </a:solidFill>
              </a:rPr>
              <a:t>class name space compartmentalized</a:t>
            </a:r>
            <a:r>
              <a:rPr lang="en-US" dirty="0"/>
              <a:t>. </a:t>
            </a:r>
          </a:p>
          <a:p>
            <a:pPr lvl="1"/>
            <a:r>
              <a:rPr lang="en-US" dirty="0"/>
              <a:t>For example, a package allows you to create a class named </a:t>
            </a:r>
            <a:r>
              <a:rPr lang="en-US" b="1" dirty="0"/>
              <a:t>List</a:t>
            </a:r>
            <a:r>
              <a:rPr lang="en-US" dirty="0"/>
              <a:t>, which you can store in your own package without concern that it will collide with some other class named </a:t>
            </a:r>
            <a:r>
              <a:rPr lang="en-US" b="1" dirty="0"/>
              <a:t>List </a:t>
            </a:r>
            <a:r>
              <a:rPr lang="en-US" dirty="0"/>
              <a:t>stored elsewhere.</a:t>
            </a:r>
          </a:p>
          <a:p>
            <a:r>
              <a:rPr lang="en-US" dirty="0"/>
              <a:t>Packages are stored in a </a:t>
            </a:r>
            <a:r>
              <a:rPr lang="en-US" dirty="0">
                <a:solidFill>
                  <a:srgbClr val="673BB7"/>
                </a:solidFill>
              </a:rPr>
              <a:t>hierarchical</a:t>
            </a:r>
            <a:r>
              <a:rPr lang="en-US" dirty="0"/>
              <a:t> manner and are explicitly imported into new class definitions.</a:t>
            </a:r>
          </a:p>
          <a:p>
            <a:r>
              <a:rPr lang="en-US" dirty="0"/>
              <a:t>Java provides a mechanism for </a:t>
            </a:r>
            <a:r>
              <a:rPr lang="en-US" dirty="0">
                <a:solidFill>
                  <a:srgbClr val="673BB7"/>
                </a:solidFill>
              </a:rPr>
              <a:t>partitioning</a:t>
            </a:r>
            <a:r>
              <a:rPr lang="en-US" dirty="0"/>
              <a:t> the class name space into more manageable chunks. This mechanism is the </a:t>
            </a:r>
            <a:r>
              <a:rPr lang="en-US" dirty="0">
                <a:solidFill>
                  <a:srgbClr val="673BB7"/>
                </a:solidFill>
              </a:rPr>
              <a:t>package</a:t>
            </a:r>
            <a:r>
              <a:rPr lang="en-US" dirty="0"/>
              <a:t>.</a:t>
            </a:r>
          </a:p>
          <a:p>
            <a:r>
              <a:rPr lang="en-IN" dirty="0"/>
              <a:t>You can define classes </a:t>
            </a:r>
            <a:r>
              <a:rPr lang="en-US" dirty="0"/>
              <a:t>inside a package that are not accessible by code outside that package. </a:t>
            </a:r>
          </a:p>
          <a:p>
            <a:r>
              <a:rPr lang="en-US" dirty="0"/>
              <a:t>You can also define class members that are only exposed to other members of the same package.</a:t>
            </a:r>
            <a:endParaRPr lang="en-IN" dirty="0"/>
          </a:p>
        </p:txBody>
      </p:sp>
      <p:pic>
        <p:nvPicPr>
          <p:cNvPr id="6" name="Picture 5"/>
          <p:cNvPicPr>
            <a:picLocks noChangeAspect="1"/>
          </p:cNvPicPr>
          <p:nvPr/>
        </p:nvPicPr>
        <p:blipFill>
          <a:blip r:embed="rId2"/>
          <a:stretch>
            <a:fillRect/>
          </a:stretch>
        </p:blipFill>
        <p:spPr>
          <a:xfrm>
            <a:off x="8758593" y="863444"/>
            <a:ext cx="3142893" cy="1965481"/>
          </a:xfrm>
          <a:prstGeom prst="rect">
            <a:avLst/>
          </a:prstGeom>
        </p:spPr>
      </p:pic>
    </p:spTree>
    <p:extLst>
      <p:ext uri="{BB962C8B-B14F-4D97-AF65-F5344CB8AC3E}">
        <p14:creationId xmlns:p14="http://schemas.microsoft.com/office/powerpoint/2010/main" val="21398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Package</a:t>
            </a:r>
            <a:endParaRPr lang="en-US" dirty="0"/>
          </a:p>
        </p:txBody>
      </p:sp>
      <p:sp>
        <p:nvSpPr>
          <p:cNvPr id="3" name="Content Placeholder 2"/>
          <p:cNvSpPr>
            <a:spLocks noGrp="1"/>
          </p:cNvSpPr>
          <p:nvPr>
            <p:ph idx="1"/>
          </p:nvPr>
        </p:nvSpPr>
        <p:spPr/>
        <p:txBody>
          <a:bodyPr/>
          <a:lstStyle/>
          <a:p>
            <a:r>
              <a:rPr lang="en-US" dirty="0"/>
              <a:t>A </a:t>
            </a:r>
            <a:r>
              <a:rPr lang="en-US" b="1" dirty="0"/>
              <a:t>Package</a:t>
            </a:r>
            <a:r>
              <a:rPr lang="en-US" dirty="0"/>
              <a:t> can be defined as a </a:t>
            </a:r>
            <a:r>
              <a:rPr lang="en-US" b="1" dirty="0"/>
              <a:t>grouping</a:t>
            </a:r>
            <a:r>
              <a:rPr lang="en-US" dirty="0"/>
              <a:t> of related types providing access protection and name space management.</a:t>
            </a:r>
          </a:p>
          <a:p>
            <a:r>
              <a:rPr lang="en-US" dirty="0"/>
              <a:t>Programmers can define their own packages to </a:t>
            </a:r>
            <a:r>
              <a:rPr lang="en-US" dirty="0">
                <a:solidFill>
                  <a:srgbClr val="673BB7"/>
                </a:solidFill>
              </a:rPr>
              <a:t>bundle</a:t>
            </a:r>
            <a:r>
              <a:rPr lang="en-US" dirty="0"/>
              <a:t> group of classes/interfaces, etc. </a:t>
            </a:r>
          </a:p>
          <a:p>
            <a:r>
              <a:rPr lang="en-US" dirty="0"/>
              <a:t>Packages are used in Java in order to </a:t>
            </a:r>
          </a:p>
          <a:p>
            <a:pPr marL="914400" lvl="1" indent="-457200">
              <a:buFont typeface="+mj-lt"/>
              <a:buAutoNum type="arabicPeriod"/>
            </a:pPr>
            <a:r>
              <a:rPr lang="en-US" sz="2400" dirty="0"/>
              <a:t>prevent </a:t>
            </a:r>
            <a:r>
              <a:rPr lang="en-US" sz="2400" b="1" dirty="0"/>
              <a:t>naming conflicts</a:t>
            </a:r>
            <a:r>
              <a:rPr lang="en-US" sz="2400" dirty="0"/>
              <a:t> </a:t>
            </a:r>
          </a:p>
          <a:p>
            <a:pPr marL="914400" lvl="1" indent="-457200">
              <a:buFont typeface="+mj-lt"/>
              <a:buAutoNum type="arabicPeriod"/>
            </a:pPr>
            <a:r>
              <a:rPr lang="en-US" sz="2400" dirty="0"/>
              <a:t>control </a:t>
            </a:r>
            <a:r>
              <a:rPr lang="en-US" sz="2400" b="1" dirty="0"/>
              <a:t>access</a:t>
            </a:r>
            <a:endParaRPr lang="en-US" sz="2400" dirty="0"/>
          </a:p>
          <a:p>
            <a:pPr marL="914400" lvl="1" indent="-457200">
              <a:buFont typeface="+mj-lt"/>
              <a:buAutoNum type="arabicPeriod"/>
            </a:pPr>
            <a:r>
              <a:rPr lang="en-US" sz="2400" dirty="0"/>
              <a:t>make </a:t>
            </a:r>
            <a:r>
              <a:rPr lang="en-US" sz="2400" b="1" dirty="0"/>
              <a:t>searching/locating</a:t>
            </a:r>
            <a:r>
              <a:rPr lang="en-US" sz="2400" dirty="0"/>
              <a:t> of classes/interfaces easier.</a:t>
            </a:r>
          </a:p>
          <a:p>
            <a:r>
              <a:rPr lang="en-US" dirty="0"/>
              <a:t>It is a good practice to </a:t>
            </a:r>
            <a:r>
              <a:rPr lang="en-US" dirty="0">
                <a:solidFill>
                  <a:srgbClr val="673BB7"/>
                </a:solidFill>
              </a:rPr>
              <a:t>group</a:t>
            </a:r>
            <a:r>
              <a:rPr lang="en-US" dirty="0"/>
              <a:t> related classes implemented so that a programmer can easily determine that the classes, interfaces are related.</a:t>
            </a:r>
          </a:p>
          <a:p>
            <a:endParaRPr lang="en-US" dirty="0"/>
          </a:p>
        </p:txBody>
      </p:sp>
    </p:spTree>
    <p:extLst>
      <p:ext uri="{BB962C8B-B14F-4D97-AF65-F5344CB8AC3E}">
        <p14:creationId xmlns:p14="http://schemas.microsoft.com/office/powerpoint/2010/main" val="337413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package</a:t>
            </a:r>
          </a:p>
        </p:txBody>
      </p:sp>
      <p:sp>
        <p:nvSpPr>
          <p:cNvPr id="3" name="Content Placeholder 2"/>
          <p:cNvSpPr>
            <a:spLocks noGrp="1"/>
          </p:cNvSpPr>
          <p:nvPr>
            <p:ph idx="1"/>
          </p:nvPr>
        </p:nvSpPr>
        <p:spPr/>
        <p:txBody>
          <a:bodyPr/>
          <a:lstStyle/>
          <a:p>
            <a:r>
              <a:rPr lang="en-IN" dirty="0"/>
              <a:t>To create a package you need to write </a:t>
            </a:r>
            <a:r>
              <a:rPr lang="en-IN" b="1" dirty="0"/>
              <a:t>package</a:t>
            </a:r>
            <a:r>
              <a:rPr lang="en-IN" dirty="0"/>
              <a:t> statement </a:t>
            </a:r>
            <a:r>
              <a:rPr lang="en-IN" b="1" dirty="0"/>
              <a:t>followed</a:t>
            </a:r>
            <a:r>
              <a:rPr lang="en-IN" dirty="0"/>
              <a:t> by the </a:t>
            </a:r>
            <a:r>
              <a:rPr lang="en-IN" b="1" dirty="0"/>
              <a:t>name of the package</a:t>
            </a:r>
            <a:r>
              <a:rPr lang="en-IN" dirty="0"/>
              <a:t>.</a:t>
            </a:r>
          </a:p>
          <a:p>
            <a:r>
              <a:rPr lang="en-IN" dirty="0"/>
              <a:t>Syntax :	</a:t>
            </a:r>
            <a:r>
              <a:rPr lang="en-IN" dirty="0">
                <a:latin typeface="Cambria" pitchFamily="18" charset="0"/>
                <a:ea typeface="Cambria" pitchFamily="18" charset="0"/>
              </a:rPr>
              <a:t>package </a:t>
            </a:r>
            <a:r>
              <a:rPr lang="en-IN" dirty="0" err="1">
                <a:latin typeface="Cambria" pitchFamily="18" charset="0"/>
                <a:ea typeface="Cambria" pitchFamily="18" charset="0"/>
              </a:rPr>
              <a:t>package_name</a:t>
            </a:r>
            <a:r>
              <a:rPr lang="en-IN" dirty="0">
                <a:latin typeface="Cambria" pitchFamily="18" charset="0"/>
                <a:ea typeface="Cambria" pitchFamily="18" charset="0"/>
              </a:rPr>
              <a:t>;</a:t>
            </a:r>
          </a:p>
          <a:p>
            <a:r>
              <a:rPr lang="en-IN" dirty="0">
                <a:ea typeface="Cambria" pitchFamily="18" charset="0"/>
              </a:rPr>
              <a:t>Example :</a:t>
            </a:r>
          </a:p>
          <a:p>
            <a:endParaRPr lang="en-IN" dirty="0">
              <a:ea typeface="Cambria" pitchFamily="18" charset="0"/>
            </a:endParaRPr>
          </a:p>
          <a:p>
            <a:endParaRPr lang="en-IN" dirty="0">
              <a:ea typeface="Cambria" pitchFamily="18" charset="0"/>
            </a:endParaRPr>
          </a:p>
          <a:p>
            <a:endParaRPr lang="en-IN" dirty="0">
              <a:ea typeface="Cambria" pitchFamily="18" charset="0"/>
            </a:endParaRPr>
          </a:p>
          <a:p>
            <a:r>
              <a:rPr lang="en-US" dirty="0"/>
              <a:t>The package statement should be the </a:t>
            </a:r>
            <a:r>
              <a:rPr lang="en-US" b="1" dirty="0"/>
              <a:t>first line </a:t>
            </a:r>
            <a:r>
              <a:rPr lang="en-US" dirty="0"/>
              <a:t>in the source file. </a:t>
            </a:r>
          </a:p>
          <a:p>
            <a:r>
              <a:rPr lang="en-US" dirty="0"/>
              <a:t>There can be </a:t>
            </a:r>
            <a:r>
              <a:rPr lang="en-US" b="1" dirty="0"/>
              <a:t>only one package statement </a:t>
            </a:r>
            <a:r>
              <a:rPr lang="en-US" dirty="0"/>
              <a:t>in each source file, and it applies to all types in the file.</a:t>
            </a:r>
          </a:p>
          <a:p>
            <a:r>
              <a:rPr lang="en-US" dirty="0"/>
              <a:t>If a package statement is </a:t>
            </a:r>
            <a:r>
              <a:rPr lang="en-US" b="1" dirty="0"/>
              <a:t>not used </a:t>
            </a:r>
            <a:r>
              <a:rPr lang="en-US" dirty="0"/>
              <a:t>then the class/interfaces will be put into an </a:t>
            </a:r>
            <a:r>
              <a:rPr lang="en-US" b="1" dirty="0"/>
              <a:t>unnamed package</a:t>
            </a:r>
            <a:r>
              <a:rPr lang="en-US" dirty="0"/>
              <a:t>.</a:t>
            </a:r>
          </a:p>
          <a:p>
            <a:endParaRPr lang="en-US" dirty="0"/>
          </a:p>
        </p:txBody>
      </p:sp>
      <p:sp>
        <p:nvSpPr>
          <p:cNvPr id="4" name="Rectangle 3"/>
          <p:cNvSpPr/>
          <p:nvPr/>
        </p:nvSpPr>
        <p:spPr>
          <a:xfrm>
            <a:off x="2058785" y="2181398"/>
            <a:ext cx="3657600" cy="1477328"/>
          </a:xfrm>
          <a:prstGeom prst="rect">
            <a:avLst/>
          </a:prstGeom>
          <a:ln w="19050">
            <a:solidFill>
              <a:schemeClr val="accent1"/>
            </a:solidFill>
            <a:prstDash val="dash"/>
          </a:ln>
        </p:spPr>
        <p:txBody>
          <a:bodyPr wrap="square">
            <a:spAutoFit/>
          </a:bodyPr>
          <a:lstStyle/>
          <a:p>
            <a:r>
              <a:rPr lang="en-US" b="1" dirty="0">
                <a:solidFill>
                  <a:srgbClr val="7F0055"/>
                </a:solidFill>
                <a:latin typeface="Consolas"/>
              </a:rPr>
              <a:t>package</a:t>
            </a:r>
            <a:r>
              <a:rPr lang="en-US" b="1" dirty="0">
                <a:solidFill>
                  <a:srgbClr val="000000"/>
                </a:solidFill>
                <a:latin typeface="Consolas"/>
              </a:rPr>
              <a:t> </a:t>
            </a:r>
            <a:r>
              <a:rPr lang="en-US" b="1" dirty="0" err="1">
                <a:solidFill>
                  <a:srgbClr val="000000"/>
                </a:solidFill>
                <a:latin typeface="Consolas"/>
              </a:rPr>
              <a:t>darshan_student</a:t>
            </a:r>
            <a:r>
              <a:rPr lang="en-US" b="1" dirty="0">
                <a:solidFill>
                  <a:srgbClr val="000000"/>
                </a:solidFill>
                <a:latin typeface="Consolas"/>
              </a:rPr>
              <a:t>;</a:t>
            </a:r>
          </a:p>
          <a:p>
            <a:endParaRPr lang="en-US" b="1" dirty="0">
              <a:solidFill>
                <a:srgbClr val="7F0055"/>
              </a:solidFill>
              <a:latin typeface="Consolas"/>
            </a:endParaRPr>
          </a:p>
          <a:p>
            <a:r>
              <a:rPr lang="en-US" b="1" dirty="0">
                <a:solidFill>
                  <a:srgbClr val="7F0055"/>
                </a:solidFill>
                <a:latin typeface="Consolas"/>
              </a:rPr>
              <a:t>class</a:t>
            </a:r>
            <a:r>
              <a:rPr lang="en-US" b="1" dirty="0">
                <a:solidFill>
                  <a:srgbClr val="000000"/>
                </a:solidFill>
                <a:latin typeface="Consolas"/>
              </a:rPr>
              <a:t> Student {</a:t>
            </a:r>
            <a:endParaRPr lang="en-US" dirty="0">
              <a:latin typeface="Consolas"/>
            </a:endParaRPr>
          </a:p>
          <a:p>
            <a:r>
              <a:rPr lang="en-US" dirty="0">
                <a:latin typeface="Consolas"/>
              </a:rPr>
              <a:t>	// code</a:t>
            </a:r>
          </a:p>
          <a:p>
            <a:r>
              <a:rPr lang="en-US" dirty="0">
                <a:solidFill>
                  <a:srgbClr val="000000"/>
                </a:solidFill>
                <a:latin typeface="Consolas"/>
              </a:rPr>
              <a:t>}</a:t>
            </a:r>
            <a:endParaRPr lang="en-US" dirty="0"/>
          </a:p>
        </p:txBody>
      </p:sp>
    </p:spTree>
    <p:extLst>
      <p:ext uri="{BB962C8B-B14F-4D97-AF65-F5344CB8AC3E}">
        <p14:creationId xmlns:p14="http://schemas.microsoft.com/office/powerpoint/2010/main" val="283752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3083-D07A-4ED5-897B-A19FC044A412}"/>
              </a:ext>
            </a:extLst>
          </p:cNvPr>
          <p:cNvSpPr>
            <a:spLocks noGrp="1"/>
          </p:cNvSpPr>
          <p:nvPr>
            <p:ph type="title"/>
          </p:nvPr>
        </p:nvSpPr>
        <p:spPr/>
        <p:txBody>
          <a:bodyPr/>
          <a:lstStyle/>
          <a:p>
            <a:r>
              <a:rPr lang="en-US" dirty="0"/>
              <a:t>Syllabus</a:t>
            </a:r>
          </a:p>
        </p:txBody>
      </p:sp>
      <p:graphicFrame>
        <p:nvGraphicFramePr>
          <p:cNvPr id="3" name="Table 2"/>
          <p:cNvGraphicFramePr>
            <a:graphicFrameLocks noGrp="1"/>
          </p:cNvGraphicFramePr>
          <p:nvPr>
            <p:extLst>
              <p:ext uri="{D42A27DB-BD31-4B8C-83A1-F6EECF244321}">
                <p14:modId xmlns:p14="http://schemas.microsoft.com/office/powerpoint/2010/main" val="2719541348"/>
              </p:ext>
            </p:extLst>
          </p:nvPr>
        </p:nvGraphicFramePr>
        <p:xfrm>
          <a:off x="152400" y="1025525"/>
          <a:ext cx="11843159" cy="4512498"/>
        </p:xfrm>
        <a:graphic>
          <a:graphicData uri="http://schemas.openxmlformats.org/drawingml/2006/table">
            <a:tbl>
              <a:tblPr>
                <a:tableStyleId>{5940675A-B579-460E-94D1-54222C63F5DA}</a:tableStyleId>
              </a:tblPr>
              <a:tblGrid>
                <a:gridCol w="565558">
                  <a:extLst>
                    <a:ext uri="{9D8B030D-6E8A-4147-A177-3AD203B41FA5}">
                      <a16:colId xmlns:a16="http://schemas.microsoft.com/office/drawing/2014/main" val="20000"/>
                    </a:ext>
                  </a:extLst>
                </a:gridCol>
                <a:gridCol w="10015796">
                  <a:extLst>
                    <a:ext uri="{9D8B030D-6E8A-4147-A177-3AD203B41FA5}">
                      <a16:colId xmlns:a16="http://schemas.microsoft.com/office/drawing/2014/main" val="20001"/>
                    </a:ext>
                  </a:extLst>
                </a:gridCol>
                <a:gridCol w="637322">
                  <a:extLst>
                    <a:ext uri="{9D8B030D-6E8A-4147-A177-3AD203B41FA5}">
                      <a16:colId xmlns:a16="http://schemas.microsoft.com/office/drawing/2014/main" val="20002"/>
                    </a:ext>
                  </a:extLst>
                </a:gridCol>
                <a:gridCol w="624483">
                  <a:extLst>
                    <a:ext uri="{9D8B030D-6E8A-4147-A177-3AD203B41FA5}">
                      <a16:colId xmlns:a16="http://schemas.microsoft.com/office/drawing/2014/main" val="20003"/>
                    </a:ext>
                  </a:extLst>
                </a:gridCol>
              </a:tblGrid>
              <a:tr h="347484">
                <a:tc>
                  <a:txBody>
                    <a:bodyPr/>
                    <a:lstStyle/>
                    <a:p>
                      <a:pPr algn="ctr" fontAlgn="ctr">
                        <a:lnSpc>
                          <a:spcPct val="250000"/>
                        </a:lnSpc>
                      </a:pPr>
                      <a:r>
                        <a:rPr lang="en-US" b="1" dirty="0"/>
                        <a:t>Sr.</a:t>
                      </a:r>
                      <a:endParaRPr lang="en-IN" sz="1800" b="1" i="0" u="none" strike="noStrike" dirty="0">
                        <a:solidFill>
                          <a:srgbClr val="000000"/>
                        </a:solidFill>
                        <a:effectLst/>
                        <a:latin typeface="Arial"/>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lnSpc>
                          <a:spcPct val="250000"/>
                        </a:lnSpc>
                      </a:pPr>
                      <a:r>
                        <a:rPr lang="en-US" b="1" dirty="0"/>
                        <a:t>Content</a:t>
                      </a:r>
                      <a:endParaRPr lang="en-IN" sz="1800" b="1" i="0" u="none" strike="noStrike" dirty="0">
                        <a:solidFill>
                          <a:srgbClr val="000000"/>
                        </a:solidFill>
                        <a:effectLst/>
                        <a:latin typeface="Arial"/>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lnSpc>
                          <a:spcPct val="250000"/>
                        </a:lnSpc>
                      </a:pPr>
                      <a:r>
                        <a:rPr lang="en-US" b="1" dirty="0"/>
                        <a:t>T </a:t>
                      </a:r>
                      <a:r>
                        <a:rPr lang="en-US" b="1" dirty="0" err="1"/>
                        <a:t>Hrs</a:t>
                      </a:r>
                      <a:endParaRPr lang="en-IN" sz="1800" b="1" i="0" u="none" strike="noStrike" dirty="0">
                        <a:solidFill>
                          <a:srgbClr val="000000"/>
                        </a:solidFill>
                        <a:effectLst/>
                        <a:latin typeface="Arial"/>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lnSpc>
                          <a:spcPct val="250000"/>
                        </a:lnSpc>
                      </a:pPr>
                      <a:r>
                        <a:rPr lang="en-US" sz="1800" b="1" i="0" u="none" strike="noStrike" dirty="0">
                          <a:solidFill>
                            <a:srgbClr val="000000"/>
                          </a:solidFill>
                          <a:effectLst/>
                          <a:latin typeface="Arial"/>
                        </a:rPr>
                        <a:t>W %</a:t>
                      </a:r>
                      <a:endParaRPr lang="en-IN" sz="1800" b="1" i="0" u="none" strike="noStrike" dirty="0">
                        <a:solidFill>
                          <a:srgbClr val="000000"/>
                        </a:solidFill>
                        <a:effectLst/>
                        <a:latin typeface="Arial"/>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96000">
                <a:tc>
                  <a:txBody>
                    <a:bodyPr/>
                    <a:lstStyle/>
                    <a:p>
                      <a:pPr algn="ctr">
                        <a:lnSpc>
                          <a:spcPct val="250000"/>
                        </a:lnSpc>
                      </a:pPr>
                      <a:r>
                        <a:rPr lang="en-US" sz="2000" b="0" kern="1200" dirty="0">
                          <a:solidFill>
                            <a:schemeClr val="bg1">
                              <a:lumMod val="50000"/>
                            </a:schemeClr>
                          </a:solidFill>
                          <a:latin typeface="+mn-lt"/>
                          <a:ea typeface="+mn-ea"/>
                          <a:cs typeface="+mn-cs"/>
                        </a:rPr>
                        <a:t>1</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a:lnSpc>
                          <a:spcPct val="250000"/>
                        </a:lnSpc>
                      </a:pPr>
                      <a:r>
                        <a:rPr lang="en-IN" sz="2000" b="0" kern="1200" dirty="0">
                          <a:solidFill>
                            <a:schemeClr val="bg1">
                              <a:lumMod val="50000"/>
                            </a:schemeClr>
                          </a:solidFill>
                          <a:latin typeface="+mn-lt"/>
                          <a:ea typeface="+mn-ea"/>
                          <a:cs typeface="+mn-cs"/>
                        </a:rPr>
                        <a:t> Introduction to JAVA</a:t>
                      </a:r>
                      <a:endParaRPr lang="en-US" sz="2000" b="0" kern="1200" dirty="0">
                        <a:solidFill>
                          <a:schemeClr val="bg1">
                            <a:lumMod val="50000"/>
                          </a:schemeClr>
                        </a:solidFill>
                        <a:latin typeface="+mn-lt"/>
                        <a:ea typeface="+mn-ea"/>
                        <a:cs typeface="+mn-cs"/>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bg1">
                              <a:lumMod val="50000"/>
                            </a:schemeClr>
                          </a:solidFill>
                          <a:latin typeface="+mn-lt"/>
                          <a:ea typeface="+mn-ea"/>
                          <a:cs typeface="+mn-cs"/>
                        </a:rPr>
                        <a:t>10</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bg1">
                              <a:lumMod val="50000"/>
                            </a:schemeClr>
                          </a:solidFill>
                          <a:latin typeface="+mn-lt"/>
                          <a:ea typeface="+mn-ea"/>
                          <a:cs typeface="+mn-cs"/>
                        </a:rPr>
                        <a:t>20</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1"/>
                  </a:ext>
                </a:extLst>
              </a:tr>
              <a:tr h="396000">
                <a:tc>
                  <a:txBody>
                    <a:bodyPr/>
                    <a:lstStyle/>
                    <a:p>
                      <a:pPr algn="ctr">
                        <a:lnSpc>
                          <a:spcPct val="250000"/>
                        </a:lnSpc>
                      </a:pPr>
                      <a:r>
                        <a:rPr lang="en-US" sz="2000" b="0" kern="1200" dirty="0">
                          <a:solidFill>
                            <a:schemeClr val="bg1">
                              <a:lumMod val="50000"/>
                            </a:schemeClr>
                          </a:solidFill>
                          <a:latin typeface="+mn-lt"/>
                          <a:ea typeface="+mn-ea"/>
                          <a:cs typeface="+mn-cs"/>
                        </a:rPr>
                        <a:t>2</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a:lnSpc>
                          <a:spcPct val="250000"/>
                        </a:lnSpc>
                      </a:pPr>
                      <a:r>
                        <a:rPr lang="en-US" sz="2000" b="0" kern="1200" dirty="0">
                          <a:solidFill>
                            <a:schemeClr val="bg1">
                              <a:lumMod val="50000"/>
                            </a:schemeClr>
                          </a:solidFill>
                          <a:latin typeface="+mn-lt"/>
                          <a:ea typeface="+mn-ea"/>
                          <a:cs typeface="+mn-cs"/>
                        </a:rPr>
                        <a:t> Object Oriented Concepts</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bg1">
                              <a:lumMod val="50000"/>
                            </a:schemeClr>
                          </a:solidFill>
                          <a:latin typeface="+mn-lt"/>
                          <a:ea typeface="+mn-ea"/>
                          <a:cs typeface="+mn-cs"/>
                        </a:rPr>
                        <a:t>15</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bg1">
                              <a:lumMod val="50000"/>
                            </a:schemeClr>
                          </a:solidFill>
                          <a:latin typeface="+mn-lt"/>
                          <a:ea typeface="+mn-ea"/>
                          <a:cs typeface="+mn-cs"/>
                        </a:rPr>
                        <a:t>22</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2"/>
                  </a:ext>
                </a:extLst>
              </a:tr>
              <a:tr h="396000">
                <a:tc>
                  <a:txBody>
                    <a:bodyPr/>
                    <a:lstStyle/>
                    <a:p>
                      <a:pPr algn="ctr">
                        <a:lnSpc>
                          <a:spcPct val="250000"/>
                        </a:lnSpc>
                      </a:pPr>
                      <a:r>
                        <a:rPr lang="en-US" sz="2000" b="0" kern="1200" dirty="0">
                          <a:solidFill>
                            <a:schemeClr val="bg1">
                              <a:lumMod val="50000"/>
                            </a:schemeClr>
                          </a:solidFill>
                          <a:latin typeface="+mn-lt"/>
                          <a:ea typeface="+mn-ea"/>
                          <a:cs typeface="+mn-cs"/>
                        </a:rPr>
                        <a:t>3</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a:lnSpc>
                          <a:spcPct val="250000"/>
                        </a:lnSpc>
                      </a:pPr>
                      <a:r>
                        <a:rPr lang="en-IN" sz="2000" b="0" kern="1200" dirty="0">
                          <a:solidFill>
                            <a:schemeClr val="bg1">
                              <a:lumMod val="50000"/>
                            </a:schemeClr>
                          </a:solidFill>
                          <a:latin typeface="+mn-lt"/>
                          <a:ea typeface="+mn-ea"/>
                          <a:cs typeface="+mn-cs"/>
                        </a:rPr>
                        <a:t> Inheritance and Abstraction</a:t>
                      </a:r>
                      <a:endParaRPr lang="en-US" sz="2000" b="0" kern="1200" dirty="0">
                        <a:solidFill>
                          <a:schemeClr val="bg1">
                            <a:lumMod val="50000"/>
                          </a:schemeClr>
                        </a:solidFill>
                        <a:latin typeface="+mn-lt"/>
                        <a:ea typeface="+mn-ea"/>
                        <a:cs typeface="+mn-cs"/>
                      </a:endParaRP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bg1">
                              <a:lumMod val="50000"/>
                            </a:schemeClr>
                          </a:solidFill>
                          <a:latin typeface="+mn-lt"/>
                          <a:ea typeface="+mn-ea"/>
                          <a:cs typeface="+mn-cs"/>
                        </a:rPr>
                        <a:t>12</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bg1">
                              <a:lumMod val="50000"/>
                            </a:schemeClr>
                          </a:solidFill>
                          <a:latin typeface="+mn-lt"/>
                          <a:ea typeface="+mn-ea"/>
                          <a:cs typeface="+mn-cs"/>
                        </a:rPr>
                        <a:t>20</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3"/>
                  </a:ext>
                </a:extLst>
              </a:tr>
              <a:tr h="451888">
                <a:tc>
                  <a:txBody>
                    <a:bodyPr/>
                    <a:lstStyle/>
                    <a:p>
                      <a:pPr algn="ctr">
                        <a:lnSpc>
                          <a:spcPct val="250000"/>
                        </a:lnSpc>
                      </a:pPr>
                      <a:r>
                        <a:rPr lang="en-US" sz="2000" b="0" kern="1200" dirty="0">
                          <a:solidFill>
                            <a:schemeClr val="tx1"/>
                          </a:solidFill>
                          <a:latin typeface="+mn-lt"/>
                          <a:ea typeface="+mn-ea"/>
                          <a:cs typeface="+mn-cs"/>
                        </a:rPr>
                        <a:t>4</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a:lnSpc>
                          <a:spcPct val="250000"/>
                        </a:lnSpc>
                      </a:pPr>
                      <a:r>
                        <a:rPr lang="en-IN" sz="2000" b="0" kern="1200" dirty="0">
                          <a:solidFill>
                            <a:schemeClr val="tx1"/>
                          </a:solidFill>
                          <a:latin typeface="+mn-lt"/>
                          <a:ea typeface="+mn-ea"/>
                          <a:cs typeface="+mn-cs"/>
                        </a:rPr>
                        <a:t> </a:t>
                      </a:r>
                      <a:r>
                        <a:rPr lang="en-US" sz="2000" b="0" kern="1200" dirty="0">
                          <a:solidFill>
                            <a:schemeClr val="tx1"/>
                          </a:solidFill>
                          <a:latin typeface="+mn-lt"/>
                          <a:ea typeface="+mn-ea"/>
                          <a:cs typeface="+mn-cs"/>
                        </a:rPr>
                        <a:t>Package, </a:t>
                      </a:r>
                      <a:r>
                        <a:rPr lang="en-US" sz="2000" b="1" kern="1200" dirty="0">
                          <a:solidFill>
                            <a:schemeClr val="tx1"/>
                          </a:solidFill>
                          <a:latin typeface="+mn-lt"/>
                          <a:ea typeface="+mn-ea"/>
                          <a:cs typeface="+mn-cs"/>
                        </a:rPr>
                        <a:t>Exception Handling</a:t>
                      </a:r>
                      <a:r>
                        <a:rPr lang="en-US" sz="2000" b="0" kern="1200" dirty="0">
                          <a:solidFill>
                            <a:schemeClr val="tx1"/>
                          </a:solidFill>
                          <a:latin typeface="+mn-lt"/>
                          <a:ea typeface="+mn-ea"/>
                          <a:cs typeface="+mn-cs"/>
                        </a:rPr>
                        <a:t> and Multithreading</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13</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20</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4"/>
                  </a:ext>
                </a:extLst>
              </a:tr>
              <a:tr h="396000">
                <a:tc>
                  <a:txBody>
                    <a:bodyPr/>
                    <a:lstStyle/>
                    <a:p>
                      <a:pPr algn="ctr">
                        <a:lnSpc>
                          <a:spcPct val="250000"/>
                        </a:lnSpc>
                      </a:pPr>
                      <a:r>
                        <a:rPr lang="en-US" sz="2000" b="0" kern="1200" dirty="0">
                          <a:solidFill>
                            <a:schemeClr val="tx1"/>
                          </a:solidFill>
                          <a:latin typeface="+mn-lt"/>
                          <a:ea typeface="+mn-ea"/>
                          <a:cs typeface="+mn-cs"/>
                        </a:rPr>
                        <a:t>5</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a:lnSpc>
                          <a:spcPct val="250000"/>
                        </a:lnSpc>
                      </a:pPr>
                      <a:r>
                        <a:rPr lang="en-IN" sz="2000" b="0" kern="1200" dirty="0">
                          <a:solidFill>
                            <a:schemeClr val="tx1"/>
                          </a:solidFill>
                          <a:latin typeface="+mn-lt"/>
                          <a:ea typeface="+mn-ea"/>
                          <a:cs typeface="+mn-cs"/>
                        </a:rPr>
                        <a:t> </a:t>
                      </a:r>
                      <a:r>
                        <a:rPr lang="en-US" sz="2000" b="0" kern="1200" dirty="0">
                          <a:solidFill>
                            <a:schemeClr val="tx1"/>
                          </a:solidFill>
                          <a:latin typeface="+mn-lt"/>
                          <a:ea typeface="+mn-ea"/>
                          <a:cs typeface="+mn-cs"/>
                        </a:rPr>
                        <a:t>IO Programming and Collection Framework</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10</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a:lnSpc>
                          <a:spcPct val="250000"/>
                        </a:lnSpc>
                      </a:pPr>
                      <a:r>
                        <a:rPr lang="en-US" sz="2000" b="1" kern="1200" dirty="0">
                          <a:solidFill>
                            <a:schemeClr val="tx1"/>
                          </a:solidFill>
                          <a:latin typeface="+mn-lt"/>
                          <a:ea typeface="+mn-ea"/>
                          <a:cs typeface="+mn-cs"/>
                        </a:rPr>
                        <a:t>18</a:t>
                      </a:r>
                    </a:p>
                  </a:txBody>
                  <a:tcPr marL="2783" marR="2783" marT="2783"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75499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Hierarchy of packages</a:t>
            </a:r>
          </a:p>
        </p:txBody>
      </p:sp>
      <p:sp>
        <p:nvSpPr>
          <p:cNvPr id="3" name="Content Placeholder 2"/>
          <p:cNvSpPr>
            <a:spLocks noGrp="1"/>
          </p:cNvSpPr>
          <p:nvPr>
            <p:ph idx="1"/>
          </p:nvPr>
        </p:nvSpPr>
        <p:spPr/>
        <p:txBody>
          <a:bodyPr/>
          <a:lstStyle/>
          <a:p>
            <a:r>
              <a:rPr lang="en-IN" dirty="0"/>
              <a:t>To create Hierarchy of packages, simply separate each package </a:t>
            </a:r>
            <a:r>
              <a:rPr lang="en-US" dirty="0"/>
              <a:t>name from the one above it by use of a period(“</a:t>
            </a:r>
            <a:r>
              <a:rPr lang="en-US" sz="4400" dirty="0"/>
              <a:t>.</a:t>
            </a:r>
            <a:r>
              <a:rPr lang="en-US" dirty="0"/>
              <a:t>”).</a:t>
            </a:r>
          </a:p>
          <a:p>
            <a:endParaRPr lang="en-US" dirty="0"/>
          </a:p>
          <a:p>
            <a:endParaRPr lang="en-US" dirty="0"/>
          </a:p>
          <a:p>
            <a:endParaRPr lang="en-US" dirty="0"/>
          </a:p>
          <a:p>
            <a:endParaRPr lang="en-US" dirty="0"/>
          </a:p>
          <a:p>
            <a:endParaRPr lang="en-US" dirty="0"/>
          </a:p>
          <a:p>
            <a:r>
              <a:rPr lang="en-US" b="1" dirty="0"/>
              <a:t>Note</a:t>
            </a:r>
            <a:r>
              <a:rPr lang="en-US" dirty="0"/>
              <a:t>: </a:t>
            </a:r>
            <a:r>
              <a:rPr lang="en-US" i="1" dirty="0"/>
              <a:t>One </a:t>
            </a:r>
            <a:r>
              <a:rPr lang="en-US" i="1" u="sng" dirty="0">
                <a:solidFill>
                  <a:srgbClr val="673BB7"/>
                </a:solidFill>
              </a:rPr>
              <a:t>cannot rename a package</a:t>
            </a:r>
            <a:r>
              <a:rPr lang="en-US" i="1" u="sng" dirty="0"/>
              <a:t> </a:t>
            </a:r>
            <a:r>
              <a:rPr lang="en-US" i="1" dirty="0"/>
              <a:t>without renaming the </a:t>
            </a:r>
            <a:r>
              <a:rPr lang="en-US" i="1" dirty="0">
                <a:solidFill>
                  <a:srgbClr val="673BB7"/>
                </a:solidFill>
              </a:rPr>
              <a:t>directory</a:t>
            </a:r>
            <a:r>
              <a:rPr lang="en-US" i="1" dirty="0"/>
              <a:t> in which the classes are stored.</a:t>
            </a:r>
          </a:p>
        </p:txBody>
      </p:sp>
      <p:sp>
        <p:nvSpPr>
          <p:cNvPr id="4" name="Rectangle 3"/>
          <p:cNvSpPr/>
          <p:nvPr/>
        </p:nvSpPr>
        <p:spPr>
          <a:xfrm>
            <a:off x="2058784" y="2181398"/>
            <a:ext cx="9028315" cy="1200329"/>
          </a:xfrm>
          <a:prstGeom prst="rect">
            <a:avLst/>
          </a:prstGeom>
          <a:ln w="19050">
            <a:solidFill>
              <a:schemeClr val="accent1"/>
            </a:solidFill>
            <a:prstDash val="dash"/>
          </a:ln>
        </p:spPr>
        <p:txBody>
          <a:bodyPr wrap="square">
            <a:spAutoFit/>
          </a:bodyPr>
          <a:lstStyle/>
          <a:p>
            <a:r>
              <a:rPr lang="en-US" b="1" dirty="0">
                <a:solidFill>
                  <a:srgbClr val="7F0055"/>
                </a:solidFill>
                <a:latin typeface="Consolas"/>
              </a:rPr>
              <a:t>package pkg1[.pkg2[.pkg3]]; </a:t>
            </a:r>
            <a:r>
              <a:rPr lang="en-US" b="1" dirty="0">
                <a:solidFill>
                  <a:schemeClr val="bg1">
                    <a:lumMod val="50000"/>
                  </a:schemeClr>
                </a:solidFill>
                <a:latin typeface="Consolas"/>
              </a:rPr>
              <a:t>//</a:t>
            </a:r>
            <a:r>
              <a:rPr lang="en-US" dirty="0">
                <a:solidFill>
                  <a:schemeClr val="bg1">
                    <a:lumMod val="50000"/>
                  </a:schemeClr>
                </a:solidFill>
              </a:rPr>
              <a:t>hierarchy must be reflected in the file system</a:t>
            </a:r>
          </a:p>
          <a:p>
            <a:r>
              <a:rPr lang="en-US" b="1" dirty="0">
                <a:latin typeface="Consolas"/>
              </a:rPr>
              <a:t>Example</a:t>
            </a:r>
            <a:r>
              <a:rPr lang="en-US" b="1" dirty="0">
                <a:solidFill>
                  <a:schemeClr val="bg1">
                    <a:lumMod val="50000"/>
                  </a:schemeClr>
                </a:solidFill>
                <a:latin typeface="Consolas"/>
              </a:rPr>
              <a:t>:</a:t>
            </a:r>
          </a:p>
          <a:p>
            <a:r>
              <a:rPr lang="en-IN" b="1" dirty="0">
                <a:solidFill>
                  <a:srgbClr val="7F0055"/>
                </a:solidFill>
                <a:latin typeface="Consolas"/>
              </a:rPr>
              <a:t>	package </a:t>
            </a:r>
            <a:r>
              <a:rPr lang="en-IN" b="1" dirty="0" err="1">
                <a:solidFill>
                  <a:srgbClr val="7F0055"/>
                </a:solidFill>
                <a:latin typeface="Consolas"/>
              </a:rPr>
              <a:t>java.awt.image</a:t>
            </a:r>
            <a:r>
              <a:rPr lang="en-IN" b="1" dirty="0">
                <a:solidFill>
                  <a:srgbClr val="7F0055"/>
                </a:solidFill>
                <a:latin typeface="Consolas"/>
              </a:rPr>
              <a:t>; </a:t>
            </a:r>
            <a:r>
              <a:rPr lang="en-IN" dirty="0">
                <a:solidFill>
                  <a:schemeClr val="bg1">
                    <a:lumMod val="50000"/>
                  </a:schemeClr>
                </a:solidFill>
              </a:rPr>
              <a:t>//</a:t>
            </a:r>
            <a:r>
              <a:rPr lang="en-US" dirty="0">
                <a:solidFill>
                  <a:schemeClr val="bg1">
                    <a:lumMod val="50000"/>
                  </a:schemeClr>
                </a:solidFill>
              </a:rPr>
              <a:t>needs to be stored in java/</a:t>
            </a:r>
            <a:r>
              <a:rPr lang="en-US" dirty="0" err="1">
                <a:solidFill>
                  <a:schemeClr val="bg1">
                    <a:lumMod val="50000"/>
                  </a:schemeClr>
                </a:solidFill>
              </a:rPr>
              <a:t>awt</a:t>
            </a:r>
            <a:r>
              <a:rPr lang="en-US" dirty="0">
                <a:solidFill>
                  <a:schemeClr val="bg1">
                    <a:lumMod val="50000"/>
                  </a:schemeClr>
                </a:solidFill>
              </a:rPr>
              <a:t>/…</a:t>
            </a:r>
            <a:endParaRPr lang="en-IN" dirty="0">
              <a:solidFill>
                <a:schemeClr val="bg1">
                  <a:lumMod val="50000"/>
                </a:schemeClr>
              </a:solidFill>
            </a:endParaRPr>
          </a:p>
          <a:p>
            <a:r>
              <a:rPr lang="en-US" b="1" dirty="0">
                <a:solidFill>
                  <a:srgbClr val="7F0055"/>
                </a:solidFill>
                <a:latin typeface="Consolas"/>
              </a:rPr>
              <a:t>	package </a:t>
            </a:r>
            <a:r>
              <a:rPr lang="en-US" b="1" dirty="0" err="1">
                <a:solidFill>
                  <a:srgbClr val="7F0055"/>
                </a:solidFill>
                <a:latin typeface="Consolas"/>
              </a:rPr>
              <a:t>java.util.Scanner</a:t>
            </a:r>
            <a:r>
              <a:rPr lang="en-US" b="1" dirty="0">
                <a:solidFill>
                  <a:srgbClr val="7F0055"/>
                </a:solidFill>
                <a:latin typeface="Consolas"/>
              </a:rPr>
              <a:t> </a:t>
            </a:r>
            <a:r>
              <a:rPr lang="en-IN" dirty="0">
                <a:solidFill>
                  <a:schemeClr val="bg1">
                    <a:lumMod val="50000"/>
                  </a:schemeClr>
                </a:solidFill>
              </a:rPr>
              <a:t>//</a:t>
            </a:r>
            <a:r>
              <a:rPr lang="en-US" dirty="0">
                <a:solidFill>
                  <a:schemeClr val="bg1">
                    <a:lumMod val="50000"/>
                  </a:schemeClr>
                </a:solidFill>
              </a:rPr>
              <a:t>needs to be stored in java/</a:t>
            </a:r>
            <a:r>
              <a:rPr lang="en-US" dirty="0" err="1">
                <a:solidFill>
                  <a:schemeClr val="bg1">
                    <a:lumMod val="50000"/>
                  </a:schemeClr>
                </a:solidFill>
              </a:rPr>
              <a:t>util</a:t>
            </a:r>
            <a:r>
              <a:rPr lang="en-US" dirty="0">
                <a:solidFill>
                  <a:schemeClr val="bg1">
                    <a:lumMod val="50000"/>
                  </a:schemeClr>
                </a:solidFill>
              </a:rPr>
              <a:t>/…</a:t>
            </a:r>
            <a:endParaRPr lang="en-US" b="1" dirty="0">
              <a:solidFill>
                <a:srgbClr val="7F0055"/>
              </a:solidFill>
              <a:latin typeface="Consolas"/>
            </a:endParaRPr>
          </a:p>
        </p:txBody>
      </p:sp>
    </p:spTree>
    <p:extLst>
      <p:ext uri="{BB962C8B-B14F-4D97-AF65-F5344CB8AC3E}">
        <p14:creationId xmlns:p14="http://schemas.microsoft.com/office/powerpoint/2010/main" val="131706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Package (Example)</a:t>
            </a:r>
          </a:p>
        </p:txBody>
      </p:sp>
      <p:sp>
        <p:nvSpPr>
          <p:cNvPr id="3" name="Content Placeholder 2"/>
          <p:cNvSpPr>
            <a:spLocks noGrp="1"/>
          </p:cNvSpPr>
          <p:nvPr>
            <p:ph idx="1"/>
          </p:nvPr>
        </p:nvSpPr>
        <p:spPr>
          <a:xfrm>
            <a:off x="0" y="1305654"/>
            <a:ext cx="11929641" cy="5590565"/>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To compile</a:t>
            </a:r>
          </a:p>
          <a:p>
            <a:pPr lvl="1">
              <a:buNone/>
            </a:pPr>
            <a:r>
              <a:rPr lang="en-US" dirty="0" err="1"/>
              <a:t>javac</a:t>
            </a:r>
            <a:r>
              <a:rPr lang="en-US" dirty="0"/>
              <a:t> </a:t>
            </a:r>
            <a:r>
              <a:rPr lang="en-US" b="1" dirty="0"/>
              <a:t>  –d   .  </a:t>
            </a:r>
            <a:r>
              <a:rPr lang="en-US" dirty="0"/>
              <a:t>Animal.java</a:t>
            </a:r>
          </a:p>
          <a:p>
            <a:r>
              <a:rPr lang="en-US" dirty="0"/>
              <a:t>To Run the class file</a:t>
            </a:r>
          </a:p>
          <a:p>
            <a:pPr lvl="1">
              <a:buNone/>
            </a:pPr>
            <a:r>
              <a:rPr lang="en-US" dirty="0"/>
              <a:t>java </a:t>
            </a:r>
            <a:r>
              <a:rPr lang="en-US" b="1" dirty="0" err="1"/>
              <a:t>myPackage.Animal</a:t>
            </a:r>
            <a:endParaRPr lang="en-US" b="1" dirty="0"/>
          </a:p>
          <a:p>
            <a:endParaRPr lang="en-US" dirty="0"/>
          </a:p>
        </p:txBody>
      </p:sp>
      <p:sp>
        <p:nvSpPr>
          <p:cNvPr id="4" name="Rectangle 3"/>
          <p:cNvSpPr/>
          <p:nvPr/>
        </p:nvSpPr>
        <p:spPr>
          <a:xfrm>
            <a:off x="278477" y="1000298"/>
            <a:ext cx="8686800" cy="3139321"/>
          </a:xfrm>
          <a:prstGeom prst="rect">
            <a:avLst/>
          </a:prstGeom>
          <a:ln w="19050">
            <a:solidFill>
              <a:schemeClr val="accent1"/>
            </a:solidFill>
            <a:prstDash val="dash"/>
          </a:ln>
        </p:spPr>
        <p:txBody>
          <a:bodyPr wrap="square">
            <a:spAutoFit/>
          </a:bodyPr>
          <a:lstStyle/>
          <a:p>
            <a:r>
              <a:rPr lang="en-US" b="1" dirty="0">
                <a:solidFill>
                  <a:srgbClr val="7F0055"/>
                </a:solidFill>
                <a:latin typeface="Consolas"/>
              </a:rPr>
              <a:t>package</a:t>
            </a:r>
            <a:r>
              <a:rPr lang="en-US" b="1" dirty="0">
                <a:solidFill>
                  <a:srgbClr val="000000"/>
                </a:solidFill>
                <a:latin typeface="Consolas"/>
              </a:rPr>
              <a:t> </a:t>
            </a:r>
            <a:r>
              <a:rPr lang="en-US" b="1" dirty="0" err="1">
                <a:solidFill>
                  <a:srgbClr val="000000"/>
                </a:solidFill>
                <a:latin typeface="Consolas"/>
              </a:rPr>
              <a:t>myPackage</a:t>
            </a:r>
            <a:r>
              <a:rPr lang="en-US" b="1" dirty="0">
                <a:solidFill>
                  <a:srgbClr val="000000"/>
                </a:solidFill>
                <a:latin typeface="Consolas"/>
              </a:rPr>
              <a:t>;</a:t>
            </a:r>
          </a:p>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Animal {</a:t>
            </a:r>
          </a:p>
          <a:p>
            <a:pPr lvl="1"/>
            <a:r>
              <a:rPr lang="en-US" b="1" dirty="0">
                <a:solidFill>
                  <a:srgbClr val="7F0055"/>
                </a:solidFill>
                <a:latin typeface="Consolas"/>
              </a:rPr>
              <a:t>public</a:t>
            </a:r>
            <a:r>
              <a:rPr lang="en-US" b="1" dirty="0">
                <a:solidFill>
                  <a:srgbClr val="000000"/>
                </a:solidFill>
                <a:latin typeface="Consolas"/>
              </a:rPr>
              <a:t> String </a:t>
            </a:r>
            <a:r>
              <a:rPr lang="en-US" b="1" dirty="0">
                <a:solidFill>
                  <a:srgbClr val="0000C0"/>
                </a:solidFill>
                <a:latin typeface="Consolas"/>
              </a:rPr>
              <a:t>name</a:t>
            </a:r>
            <a:r>
              <a:rPr lang="en-US" b="1" dirty="0">
                <a:solidFill>
                  <a:srgbClr val="000000"/>
                </a:solidFill>
                <a:latin typeface="Consolas"/>
              </a:rPr>
              <a:t>;</a:t>
            </a:r>
          </a:p>
          <a:p>
            <a:pPr lvl="1"/>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eat()</a:t>
            </a:r>
            <a:r>
              <a:rPr lang="en-US" dirty="0">
                <a:solidFill>
                  <a:srgbClr val="000000"/>
                </a:solidFill>
                <a:latin typeface="Consolas"/>
              </a:rPr>
              <a:t>{</a:t>
            </a:r>
          </a:p>
          <a:p>
            <a:pPr lvl="1"/>
            <a:r>
              <a:rPr lang="en-US" dirty="0">
                <a:solidFill>
                  <a:srgbClr val="000000"/>
                </a:solidFill>
                <a:latin typeface="Consolas"/>
              </a:rPr>
              <a:t>	</a:t>
            </a:r>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2A00FF"/>
                </a:solidFill>
                <a:latin typeface="Consolas"/>
              </a:rPr>
              <a:t>"Organic Food !!!!"</a:t>
            </a:r>
            <a:r>
              <a:rPr lang="en-US" b="1" i="1" dirty="0">
                <a:solidFill>
                  <a:srgbClr val="000000"/>
                </a:solidFill>
                <a:latin typeface="Consolas"/>
              </a:rPr>
              <a:t>);</a:t>
            </a:r>
          </a:p>
          <a:p>
            <a:pPr lvl="1"/>
            <a:r>
              <a:rPr lang="en-US" dirty="0">
                <a:solidFill>
                  <a:srgbClr val="000000"/>
                </a:solidFill>
                <a:latin typeface="Consolas"/>
              </a:rPr>
              <a:t>}</a:t>
            </a:r>
          </a:p>
          <a:p>
            <a:pPr lvl="1"/>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000000"/>
                </a:solidFill>
                <a:latin typeface="Consolas"/>
              </a:rPr>
              <a:t>args</a:t>
            </a:r>
            <a:r>
              <a:rPr lang="en-US" b="1" dirty="0">
                <a:solidFill>
                  <a:srgbClr val="000000"/>
                </a:solidFill>
                <a:latin typeface="Consolas"/>
              </a:rPr>
              <a:t>)</a:t>
            </a:r>
            <a:r>
              <a:rPr lang="en-US" dirty="0">
                <a:solidFill>
                  <a:srgbClr val="000000"/>
                </a:solidFill>
                <a:latin typeface="Consolas"/>
              </a:rPr>
              <a:t>{</a:t>
            </a:r>
          </a:p>
          <a:p>
            <a:pPr lvl="2"/>
            <a:r>
              <a:rPr lang="en-US" dirty="0">
                <a:solidFill>
                  <a:srgbClr val="000000"/>
                </a:solidFill>
                <a:latin typeface="Consolas"/>
              </a:rPr>
              <a:t>Animal a = </a:t>
            </a:r>
            <a:r>
              <a:rPr lang="en-US" b="1" dirty="0">
                <a:solidFill>
                  <a:srgbClr val="7F0055"/>
                </a:solidFill>
                <a:latin typeface="Consolas"/>
              </a:rPr>
              <a:t>new</a:t>
            </a:r>
            <a:r>
              <a:rPr lang="en-US" b="1" dirty="0">
                <a:solidFill>
                  <a:srgbClr val="000000"/>
                </a:solidFill>
                <a:latin typeface="Consolas"/>
              </a:rPr>
              <a:t> Animal();</a:t>
            </a:r>
          </a:p>
          <a:p>
            <a:pPr lvl="2"/>
            <a:r>
              <a:rPr lang="en-US" dirty="0" err="1">
                <a:solidFill>
                  <a:srgbClr val="000000"/>
                </a:solidFill>
                <a:latin typeface="Consolas"/>
              </a:rPr>
              <a:t>a.eat</a:t>
            </a:r>
            <a:r>
              <a:rPr lang="en-US" dirty="0">
                <a:solidFill>
                  <a:srgbClr val="000000"/>
                </a:solidFill>
                <a:latin typeface="Consolas"/>
              </a:rPr>
              <a:t>();</a:t>
            </a:r>
          </a:p>
          <a:p>
            <a:pPr lvl="1"/>
            <a:r>
              <a:rPr lang="en-US" dirty="0">
                <a:solidFill>
                  <a:srgbClr val="000000"/>
                </a:solidFill>
                <a:latin typeface="Consolas"/>
              </a:rPr>
              <a:t>}</a:t>
            </a:r>
          </a:p>
          <a:p>
            <a:r>
              <a:rPr lang="en-US" dirty="0">
                <a:solidFill>
                  <a:srgbClr val="000000"/>
                </a:solidFill>
                <a:latin typeface="Consolas"/>
              </a:rPr>
              <a:t>}</a:t>
            </a:r>
            <a:endParaRPr lang="en-US" dirty="0"/>
          </a:p>
        </p:txBody>
      </p:sp>
      <p:sp>
        <p:nvSpPr>
          <p:cNvPr id="6" name="Line Callout 1 5"/>
          <p:cNvSpPr/>
          <p:nvPr/>
        </p:nvSpPr>
        <p:spPr>
          <a:xfrm>
            <a:off x="3243349" y="3810914"/>
            <a:ext cx="3276600" cy="990600"/>
          </a:xfrm>
          <a:prstGeom prst="borderCallout1">
            <a:avLst>
              <a:gd name="adj1" fmla="val 52613"/>
              <a:gd name="adj2" fmla="val -360"/>
              <a:gd name="adj3" fmla="val 118849"/>
              <a:gd name="adj4" fmla="val -401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a:t>
            </a:r>
            <a:r>
              <a:rPr lang="en-US" sz="2400" dirty="0"/>
              <a:t> </a:t>
            </a:r>
          </a:p>
          <a:p>
            <a:pPr algn="ctr"/>
            <a:r>
              <a:rPr lang="en-US" dirty="0"/>
              <a:t>Represent the current directory</a:t>
            </a:r>
          </a:p>
        </p:txBody>
      </p:sp>
    </p:spTree>
    <p:extLst>
      <p:ext uri="{BB962C8B-B14F-4D97-AF65-F5344CB8AC3E}">
        <p14:creationId xmlns:p14="http://schemas.microsoft.com/office/powerpoint/2010/main" val="63614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bldLvl="5"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 keyword</a:t>
            </a:r>
          </a:p>
        </p:txBody>
      </p:sp>
      <p:sp>
        <p:nvSpPr>
          <p:cNvPr id="3" name="Content Placeholder 2"/>
          <p:cNvSpPr>
            <a:spLocks noGrp="1"/>
          </p:cNvSpPr>
          <p:nvPr>
            <p:ph idx="1"/>
          </p:nvPr>
        </p:nvSpPr>
        <p:spPr/>
        <p:txBody>
          <a:bodyPr/>
          <a:lstStyle/>
          <a:p>
            <a:r>
              <a:rPr lang="en-US" b="1" dirty="0"/>
              <a:t>import</a:t>
            </a:r>
            <a:r>
              <a:rPr lang="en-US" dirty="0"/>
              <a:t> keyword is used to import built-in and user-defined packages into your java source file so that your class can refer to a class that is in another package by directly using its name.</a:t>
            </a:r>
          </a:p>
          <a:p>
            <a:r>
              <a:rPr lang="en-US" dirty="0"/>
              <a:t>There are 3 different ways to refer to class/interface that is present in different package</a:t>
            </a:r>
          </a:p>
          <a:p>
            <a:pPr lvl="1"/>
            <a:r>
              <a:rPr lang="en-US" dirty="0"/>
              <a:t>import the class/interface you want to use.</a:t>
            </a:r>
          </a:p>
          <a:p>
            <a:pPr lvl="1"/>
            <a:r>
              <a:rPr lang="en-US" dirty="0"/>
              <a:t>import all the classes/interfaces from the package.</a:t>
            </a:r>
          </a:p>
          <a:p>
            <a:pPr lvl="1"/>
            <a:r>
              <a:rPr lang="en-US" dirty="0"/>
              <a:t>Using fully qualified name. </a:t>
            </a:r>
          </a:p>
          <a:p>
            <a:r>
              <a:rPr lang="en-IN" dirty="0"/>
              <a:t>We can import a class/interface of other package using a import keyword at the first line of code.</a:t>
            </a:r>
          </a:p>
          <a:p>
            <a:r>
              <a:rPr lang="en-IN" dirty="0"/>
              <a:t>Example :</a:t>
            </a:r>
            <a:endParaRPr lang="en-US" dirty="0"/>
          </a:p>
          <a:p>
            <a:endParaRPr lang="en-US" dirty="0"/>
          </a:p>
        </p:txBody>
      </p:sp>
      <p:sp>
        <p:nvSpPr>
          <p:cNvPr id="4" name="Rectangle 3"/>
          <p:cNvSpPr/>
          <p:nvPr/>
        </p:nvSpPr>
        <p:spPr>
          <a:xfrm>
            <a:off x="1981200" y="3868686"/>
            <a:ext cx="6289964" cy="2585323"/>
          </a:xfrm>
          <a:prstGeom prst="rect">
            <a:avLst/>
          </a:prstGeom>
          <a:ln w="19050">
            <a:solidFill>
              <a:schemeClr val="accent1"/>
            </a:solid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7F0055"/>
                </a:solidFill>
                <a:latin typeface="Consolas"/>
              </a:rPr>
              <a:t>import</a:t>
            </a:r>
            <a:r>
              <a:rPr lang="en-US" b="1" dirty="0">
                <a:solidFill>
                  <a:srgbClr val="000000"/>
                </a:solidFill>
                <a:latin typeface="Consolas"/>
              </a:rPr>
              <a:t> </a:t>
            </a:r>
            <a:r>
              <a:rPr lang="en-US" b="1" dirty="0" err="1">
                <a:solidFill>
                  <a:srgbClr val="000000"/>
                </a:solidFill>
                <a:latin typeface="Consolas"/>
              </a:rPr>
              <a:t>java.util.Scanner</a:t>
            </a:r>
            <a:r>
              <a:rPr lang="en-US" b="1" dirty="0">
                <a:solidFill>
                  <a:srgbClr val="000000"/>
                </a:solidFill>
                <a:latin typeface="Consolas"/>
              </a:rPr>
              <a:t>;</a:t>
            </a:r>
          </a:p>
          <a:p>
            <a:endParaRPr lang="en-US" dirty="0">
              <a:latin typeface="Consolas"/>
            </a:endParaRPr>
          </a:p>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a:t>
            </a:r>
            <a:r>
              <a:rPr lang="en-US" b="1" dirty="0" err="1">
                <a:solidFill>
                  <a:srgbClr val="000000"/>
                </a:solidFill>
                <a:latin typeface="Consolas"/>
              </a:rPr>
              <a:t>DemoImport</a:t>
            </a:r>
            <a:r>
              <a:rPr lang="en-US" b="1" dirty="0">
                <a:solidFill>
                  <a:srgbClr val="000000"/>
                </a:solidFill>
                <a:latin typeface="Consolas"/>
              </a:rPr>
              <a:t> {</a:t>
            </a:r>
          </a:p>
          <a:p>
            <a:pPr lvl="1"/>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6A3E3E"/>
                </a:solidFill>
                <a:latin typeface="Consolas"/>
              </a:rPr>
              <a:t>args</a:t>
            </a:r>
            <a:r>
              <a:rPr lang="en-US" b="1" dirty="0">
                <a:solidFill>
                  <a:srgbClr val="000000"/>
                </a:solidFill>
                <a:latin typeface="Consolas"/>
              </a:rPr>
              <a:t>)</a:t>
            </a:r>
          </a:p>
          <a:p>
            <a:pPr lvl="1"/>
            <a:r>
              <a:rPr lang="en-US" dirty="0">
                <a:solidFill>
                  <a:srgbClr val="000000"/>
                </a:solidFill>
                <a:latin typeface="Consolas"/>
              </a:rPr>
              <a:t>{</a:t>
            </a:r>
          </a:p>
          <a:p>
            <a:pPr lvl="2"/>
            <a:r>
              <a:rPr lang="en-US" dirty="0">
                <a:solidFill>
                  <a:srgbClr val="000000"/>
                </a:solidFill>
                <a:latin typeface="Consolas"/>
              </a:rPr>
              <a:t>Scanner </a:t>
            </a:r>
            <a:r>
              <a:rPr lang="en-US" dirty="0">
                <a:solidFill>
                  <a:srgbClr val="6A3E3E"/>
                </a:solidFill>
                <a:latin typeface="Consolas"/>
              </a:rPr>
              <a:t>s</a:t>
            </a:r>
            <a:r>
              <a:rPr lang="en-US" dirty="0">
                <a:solidFill>
                  <a:srgbClr val="000000"/>
                </a:solidFill>
                <a:latin typeface="Consolas"/>
              </a:rPr>
              <a:t> = </a:t>
            </a:r>
            <a:r>
              <a:rPr lang="en-US" b="1" dirty="0">
                <a:solidFill>
                  <a:srgbClr val="7F0055"/>
                </a:solidFill>
                <a:latin typeface="Consolas"/>
              </a:rPr>
              <a:t>new</a:t>
            </a:r>
            <a:r>
              <a:rPr lang="en-US" b="1" dirty="0">
                <a:solidFill>
                  <a:srgbClr val="000000"/>
                </a:solidFill>
                <a:latin typeface="Consolas"/>
              </a:rPr>
              <a:t> Scanner(</a:t>
            </a:r>
            <a:r>
              <a:rPr lang="en-US" b="1" dirty="0" err="1">
                <a:solidFill>
                  <a:srgbClr val="000000"/>
                </a:solidFill>
                <a:latin typeface="Consolas"/>
              </a:rPr>
              <a:t>System.</a:t>
            </a:r>
            <a:r>
              <a:rPr lang="en-US" b="1" i="1" dirty="0" err="1">
                <a:solidFill>
                  <a:srgbClr val="0000C0"/>
                </a:solidFill>
                <a:latin typeface="Consolas"/>
              </a:rPr>
              <a:t>in</a:t>
            </a:r>
            <a:r>
              <a:rPr lang="en-US" b="1" i="1" dirty="0">
                <a:solidFill>
                  <a:srgbClr val="000000"/>
                </a:solidFill>
                <a:latin typeface="Consolas"/>
              </a:rPr>
              <a:t>);</a:t>
            </a:r>
          </a:p>
          <a:p>
            <a:pPr lvl="2"/>
            <a:r>
              <a:rPr lang="en-US" dirty="0">
                <a:solidFill>
                  <a:srgbClr val="3F7F5F"/>
                </a:solidFill>
                <a:latin typeface="Consolas"/>
              </a:rPr>
              <a:t>// Code</a:t>
            </a:r>
          </a:p>
          <a:p>
            <a:pPr lvl="1"/>
            <a:r>
              <a:rPr lang="en-US" dirty="0">
                <a:solidFill>
                  <a:srgbClr val="000000"/>
                </a:solidFill>
                <a:latin typeface="Consolas"/>
              </a:rPr>
              <a:t>}</a:t>
            </a:r>
          </a:p>
          <a:p>
            <a:r>
              <a:rPr lang="en-US" dirty="0">
                <a:solidFill>
                  <a:srgbClr val="000000"/>
                </a:solidFill>
                <a:latin typeface="Consolas"/>
              </a:rPr>
              <a:t>}</a:t>
            </a:r>
          </a:p>
        </p:txBody>
      </p:sp>
    </p:spTree>
    <p:extLst>
      <p:ext uri="{BB962C8B-B14F-4D97-AF65-F5344CB8AC3E}">
        <p14:creationId xmlns:p14="http://schemas.microsoft.com/office/powerpoint/2010/main" val="125422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 (importing all class/interface)</a:t>
            </a:r>
          </a:p>
        </p:txBody>
      </p:sp>
      <p:sp>
        <p:nvSpPr>
          <p:cNvPr id="3" name="Content Placeholder 2"/>
          <p:cNvSpPr>
            <a:spLocks noGrp="1"/>
          </p:cNvSpPr>
          <p:nvPr>
            <p:ph idx="1"/>
          </p:nvPr>
        </p:nvSpPr>
        <p:spPr/>
        <p:txBody>
          <a:bodyPr/>
          <a:lstStyle/>
          <a:p>
            <a:r>
              <a:rPr lang="en-IN" dirty="0"/>
              <a:t>We can import all the classes/interfaces of other package using a import keyword at the first line of code with the wildcard (*).</a:t>
            </a:r>
          </a:p>
          <a:p>
            <a:r>
              <a:rPr lang="en-IN" dirty="0"/>
              <a:t>Example :</a:t>
            </a:r>
          </a:p>
          <a:p>
            <a:endParaRPr lang="en-IN" dirty="0"/>
          </a:p>
          <a:p>
            <a:endParaRPr lang="en-IN" dirty="0"/>
          </a:p>
          <a:p>
            <a:endParaRPr lang="en-IN" dirty="0"/>
          </a:p>
          <a:p>
            <a:endParaRPr lang="en-IN" dirty="0"/>
          </a:p>
          <a:p>
            <a:pPr marL="0" indent="0">
              <a:buNone/>
            </a:pPr>
            <a:endParaRPr lang="en-IN" dirty="0"/>
          </a:p>
          <a:p>
            <a:r>
              <a:rPr lang="en-IN" dirty="0"/>
              <a:t>It is possible to use classes from other packages without importing the class using fully qualified name of the class.</a:t>
            </a:r>
          </a:p>
          <a:p>
            <a:r>
              <a:rPr lang="en-IN" dirty="0"/>
              <a:t>Example :</a:t>
            </a:r>
            <a:endParaRPr lang="en-US" dirty="0"/>
          </a:p>
          <a:p>
            <a:endParaRPr lang="en-US" dirty="0"/>
          </a:p>
          <a:p>
            <a:endParaRPr lang="en-US" dirty="0"/>
          </a:p>
        </p:txBody>
      </p:sp>
      <p:sp>
        <p:nvSpPr>
          <p:cNvPr id="4" name="Rectangle 3"/>
          <p:cNvSpPr/>
          <p:nvPr/>
        </p:nvSpPr>
        <p:spPr>
          <a:xfrm>
            <a:off x="1848197" y="1731833"/>
            <a:ext cx="8229600" cy="2585323"/>
          </a:xfrm>
          <a:prstGeom prst="rect">
            <a:avLst/>
          </a:prstGeom>
          <a:ln w="19050">
            <a:solidFill>
              <a:schemeClr val="accent1"/>
            </a:solid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7F0055"/>
                </a:solidFill>
                <a:latin typeface="Consolas"/>
              </a:rPr>
              <a:t>import</a:t>
            </a:r>
            <a:r>
              <a:rPr lang="en-US" b="1" dirty="0">
                <a:solidFill>
                  <a:srgbClr val="000000"/>
                </a:solidFill>
                <a:latin typeface="Consolas"/>
              </a:rPr>
              <a:t> </a:t>
            </a:r>
            <a:r>
              <a:rPr lang="en-US" b="1" dirty="0" err="1">
                <a:solidFill>
                  <a:srgbClr val="000000"/>
                </a:solidFill>
                <a:latin typeface="Consolas"/>
              </a:rPr>
              <a:t>java.util</a:t>
            </a:r>
            <a:r>
              <a:rPr lang="en-US" b="1" dirty="0">
                <a:solidFill>
                  <a:srgbClr val="000000"/>
                </a:solidFill>
                <a:latin typeface="Consolas"/>
              </a:rPr>
              <a:t>.*;</a:t>
            </a:r>
            <a:endParaRPr lang="en-US" dirty="0">
              <a:latin typeface="Consolas"/>
            </a:endParaRPr>
          </a:p>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a:t>
            </a:r>
            <a:r>
              <a:rPr lang="en-US" b="1" dirty="0" err="1">
                <a:solidFill>
                  <a:srgbClr val="000000"/>
                </a:solidFill>
                <a:latin typeface="Consolas"/>
              </a:rPr>
              <a:t>DemoImport</a:t>
            </a:r>
            <a:r>
              <a:rPr lang="en-US" b="1" dirty="0">
                <a:solidFill>
                  <a:srgbClr val="000000"/>
                </a:solidFill>
                <a:latin typeface="Consolas"/>
              </a:rPr>
              <a:t> {</a:t>
            </a:r>
          </a:p>
          <a:p>
            <a:pPr lvl="1"/>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main(String[] </a:t>
            </a:r>
            <a:r>
              <a:rPr lang="en-US" b="1" dirty="0" err="1">
                <a:solidFill>
                  <a:srgbClr val="6A3E3E"/>
                </a:solidFill>
                <a:latin typeface="Consolas"/>
              </a:rPr>
              <a:t>args</a:t>
            </a:r>
            <a:r>
              <a:rPr lang="en-US" b="1" dirty="0">
                <a:solidFill>
                  <a:srgbClr val="000000"/>
                </a:solidFill>
                <a:latin typeface="Consolas"/>
              </a:rPr>
              <a:t>)</a:t>
            </a:r>
          </a:p>
          <a:p>
            <a:pPr lvl="1"/>
            <a:r>
              <a:rPr lang="en-US" dirty="0">
                <a:solidFill>
                  <a:srgbClr val="000000"/>
                </a:solidFill>
                <a:latin typeface="Consolas"/>
              </a:rPr>
              <a:t>{</a:t>
            </a:r>
          </a:p>
          <a:p>
            <a:pPr lvl="2"/>
            <a:r>
              <a:rPr lang="en-US" dirty="0">
                <a:solidFill>
                  <a:srgbClr val="000000"/>
                </a:solidFill>
                <a:latin typeface="Consolas"/>
              </a:rPr>
              <a:t>Scanner </a:t>
            </a:r>
            <a:r>
              <a:rPr lang="en-US" dirty="0">
                <a:solidFill>
                  <a:srgbClr val="6A3E3E"/>
                </a:solidFill>
                <a:latin typeface="Consolas"/>
              </a:rPr>
              <a:t>s</a:t>
            </a:r>
            <a:r>
              <a:rPr lang="en-US" dirty="0">
                <a:solidFill>
                  <a:srgbClr val="000000"/>
                </a:solidFill>
                <a:latin typeface="Consolas"/>
              </a:rPr>
              <a:t> = </a:t>
            </a:r>
            <a:r>
              <a:rPr lang="en-US" b="1" dirty="0">
                <a:solidFill>
                  <a:srgbClr val="7F0055"/>
                </a:solidFill>
                <a:latin typeface="Consolas"/>
              </a:rPr>
              <a:t>new</a:t>
            </a:r>
            <a:r>
              <a:rPr lang="en-US" b="1" dirty="0">
                <a:solidFill>
                  <a:srgbClr val="000000"/>
                </a:solidFill>
                <a:latin typeface="Consolas"/>
              </a:rPr>
              <a:t> Scanner(</a:t>
            </a:r>
            <a:r>
              <a:rPr lang="en-US" b="1" dirty="0" err="1">
                <a:solidFill>
                  <a:srgbClr val="000000"/>
                </a:solidFill>
                <a:latin typeface="Consolas"/>
              </a:rPr>
              <a:t>System.</a:t>
            </a:r>
            <a:r>
              <a:rPr lang="en-US" b="1" i="1" dirty="0" err="1">
                <a:solidFill>
                  <a:srgbClr val="0000C0"/>
                </a:solidFill>
                <a:latin typeface="Consolas"/>
              </a:rPr>
              <a:t>in</a:t>
            </a:r>
            <a:r>
              <a:rPr lang="en-US" b="1" i="1" dirty="0">
                <a:solidFill>
                  <a:srgbClr val="000000"/>
                </a:solidFill>
                <a:latin typeface="Consolas"/>
              </a:rPr>
              <a:t>);</a:t>
            </a:r>
          </a:p>
          <a:p>
            <a:pPr lvl="2"/>
            <a:r>
              <a:rPr lang="en-US" dirty="0">
                <a:solidFill>
                  <a:srgbClr val="000000"/>
                </a:solidFill>
                <a:latin typeface="Consolas"/>
              </a:rPr>
              <a:t>Date </a:t>
            </a:r>
            <a:r>
              <a:rPr lang="en-US" dirty="0">
                <a:solidFill>
                  <a:srgbClr val="6A3E3E"/>
                </a:solidFill>
                <a:latin typeface="Consolas"/>
              </a:rPr>
              <a:t>d</a:t>
            </a:r>
            <a:r>
              <a:rPr lang="en-US" dirty="0">
                <a:solidFill>
                  <a:srgbClr val="000000"/>
                </a:solidFill>
                <a:latin typeface="Consolas"/>
              </a:rPr>
              <a:t> = </a:t>
            </a:r>
            <a:r>
              <a:rPr lang="en-US" b="1" dirty="0">
                <a:solidFill>
                  <a:srgbClr val="7F0055"/>
                </a:solidFill>
                <a:latin typeface="Consolas"/>
              </a:rPr>
              <a:t>new</a:t>
            </a:r>
            <a:r>
              <a:rPr lang="en-US" b="1" dirty="0">
                <a:solidFill>
                  <a:srgbClr val="000000"/>
                </a:solidFill>
                <a:latin typeface="Consolas"/>
              </a:rPr>
              <a:t> Date();</a:t>
            </a:r>
          </a:p>
          <a:p>
            <a:pPr lvl="2"/>
            <a:r>
              <a:rPr lang="en-US" dirty="0">
                <a:solidFill>
                  <a:srgbClr val="3F7F5F"/>
                </a:solidFill>
                <a:latin typeface="Consolas"/>
              </a:rPr>
              <a:t>// Code</a:t>
            </a:r>
          </a:p>
          <a:p>
            <a:pPr lvl="1"/>
            <a:r>
              <a:rPr lang="en-US" dirty="0">
                <a:solidFill>
                  <a:srgbClr val="000000"/>
                </a:solidFill>
                <a:latin typeface="Consolas"/>
              </a:rPr>
              <a:t>}</a:t>
            </a:r>
          </a:p>
          <a:p>
            <a:r>
              <a:rPr lang="en-US" dirty="0">
                <a:solidFill>
                  <a:srgbClr val="000000"/>
                </a:solidFill>
                <a:latin typeface="Consolas"/>
              </a:rPr>
              <a:t>}</a:t>
            </a:r>
          </a:p>
        </p:txBody>
      </p:sp>
      <p:sp>
        <p:nvSpPr>
          <p:cNvPr id="5" name="Rectangle 4"/>
          <p:cNvSpPr/>
          <p:nvPr/>
        </p:nvSpPr>
        <p:spPr>
          <a:xfrm>
            <a:off x="1848197" y="5253680"/>
            <a:ext cx="8229600" cy="369332"/>
          </a:xfrm>
          <a:prstGeom prst="rect">
            <a:avLst/>
          </a:prstGeom>
          <a:ln w="19050">
            <a:solidFill>
              <a:schemeClr val="accent1"/>
            </a:solid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solidFill>
                  <a:srgbClr val="000000"/>
                </a:solidFill>
                <a:latin typeface="Consolas"/>
              </a:rPr>
              <a:t>java.util.Scanner</a:t>
            </a:r>
            <a:r>
              <a:rPr lang="en-US" dirty="0">
                <a:solidFill>
                  <a:srgbClr val="000000"/>
                </a:solidFill>
                <a:latin typeface="Consolas"/>
              </a:rPr>
              <a:t> </a:t>
            </a:r>
            <a:r>
              <a:rPr lang="en-US" dirty="0">
                <a:solidFill>
                  <a:srgbClr val="6A3E3E"/>
                </a:solidFill>
                <a:latin typeface="Consolas"/>
              </a:rPr>
              <a:t>s</a:t>
            </a:r>
            <a:r>
              <a:rPr lang="en-US" dirty="0">
                <a:solidFill>
                  <a:srgbClr val="000000"/>
                </a:solidFill>
                <a:latin typeface="Consolas"/>
              </a:rPr>
              <a:t> = </a:t>
            </a:r>
            <a:r>
              <a:rPr lang="en-US" b="1" dirty="0">
                <a:solidFill>
                  <a:srgbClr val="7F0055"/>
                </a:solidFill>
                <a:latin typeface="Consolas"/>
              </a:rPr>
              <a:t>new</a:t>
            </a:r>
            <a:r>
              <a:rPr lang="en-US" b="1" dirty="0">
                <a:solidFill>
                  <a:srgbClr val="000000"/>
                </a:solidFill>
                <a:latin typeface="Consolas"/>
              </a:rPr>
              <a:t> </a:t>
            </a:r>
            <a:r>
              <a:rPr lang="en-US" b="1" dirty="0" err="1">
                <a:solidFill>
                  <a:srgbClr val="000000"/>
                </a:solidFill>
                <a:latin typeface="Consolas"/>
              </a:rPr>
              <a:t>java.util.Scanner</a:t>
            </a:r>
            <a:r>
              <a:rPr lang="en-US" b="1" dirty="0">
                <a:solidFill>
                  <a:srgbClr val="000000"/>
                </a:solidFill>
                <a:latin typeface="Consolas"/>
              </a:rPr>
              <a:t>(System.</a:t>
            </a:r>
            <a:r>
              <a:rPr lang="en-US" b="1" i="1" dirty="0">
                <a:solidFill>
                  <a:srgbClr val="0000C0"/>
                </a:solidFill>
                <a:latin typeface="Consolas"/>
              </a:rPr>
              <a:t>in</a:t>
            </a:r>
            <a:r>
              <a:rPr lang="en-US" b="1" i="1" dirty="0">
                <a:solidFill>
                  <a:srgbClr val="000000"/>
                </a:solidFill>
                <a:latin typeface="Consolas"/>
              </a:rPr>
              <a:t>);</a:t>
            </a:r>
          </a:p>
        </p:txBody>
      </p:sp>
    </p:spTree>
    <p:extLst>
      <p:ext uri="{BB962C8B-B14F-4D97-AF65-F5344CB8AC3E}">
        <p14:creationId xmlns:p14="http://schemas.microsoft.com/office/powerpoint/2010/main" val="403692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and import Package</a:t>
            </a:r>
            <a:endParaRPr lang="en-IN" dirty="0"/>
          </a:p>
        </p:txBody>
      </p:sp>
      <p:sp>
        <p:nvSpPr>
          <p:cNvPr id="4" name="Rectangle 3"/>
          <p:cNvSpPr/>
          <p:nvPr/>
        </p:nvSpPr>
        <p:spPr>
          <a:xfrm>
            <a:off x="140394" y="1085848"/>
            <a:ext cx="8262936" cy="28776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b="1" dirty="0">
                <a:solidFill>
                  <a:schemeClr val="tx1"/>
                </a:solidFill>
                <a:latin typeface="Consolas" panose="020B0609020204030204" pitchFamily="49" charset="0"/>
              </a:rPr>
              <a:t>package darshan;</a:t>
            </a:r>
          </a:p>
          <a:p>
            <a:pPr marL="342900" indent="-342900">
              <a:buFont typeface="+mj-lt"/>
              <a:buAutoNum type="arabicPeriod"/>
            </a:pPr>
            <a:r>
              <a:rPr lang="en-US" dirty="0">
                <a:solidFill>
                  <a:schemeClr val="tx1"/>
                </a:solidFill>
                <a:latin typeface="Consolas" panose="020B0609020204030204" pitchFamily="49" charset="0"/>
              </a:rPr>
              <a:t>public class </a:t>
            </a:r>
            <a:r>
              <a:rPr lang="en-US" dirty="0" err="1">
                <a:solidFill>
                  <a:schemeClr val="tx1"/>
                </a:solidFill>
                <a:latin typeface="Consolas" panose="020B0609020204030204" pitchFamily="49" charset="0"/>
              </a:rPr>
              <a:t>PackageCreateDemo</a:t>
            </a:r>
            <a:r>
              <a:rPr lang="en-US" dirty="0">
                <a:solidFill>
                  <a:schemeClr val="tx1"/>
                </a:solidFill>
                <a:latin typeface="Consolas" panose="020B0609020204030204" pitchFamily="49" charset="0"/>
              </a:rPr>
              <a:t>{</a:t>
            </a:r>
          </a:p>
          <a:p>
            <a:pPr marL="342900" indent="-342900">
              <a:buFont typeface="+mj-lt"/>
              <a:buAutoNum type="arabicPeriod"/>
            </a:pPr>
            <a:r>
              <a:rPr lang="en-US" dirty="0">
                <a:solidFill>
                  <a:schemeClr val="tx1"/>
                </a:solidFill>
                <a:latin typeface="Consolas" panose="020B0609020204030204" pitchFamily="49" charset="0"/>
              </a:rPr>
              <a:t>	public static void main(String[] </a:t>
            </a:r>
            <a:r>
              <a:rPr lang="en-US" dirty="0" err="1">
                <a:solidFill>
                  <a:schemeClr val="tx1"/>
                </a:solidFill>
                <a:latin typeface="Consolas" panose="020B0609020204030204" pitchFamily="49" charset="0"/>
              </a:rPr>
              <a:t>args</a:t>
            </a:r>
            <a:r>
              <a:rPr lang="en-US" dirty="0">
                <a:solidFill>
                  <a:schemeClr val="tx1"/>
                </a:solidFill>
                <a:latin typeface="Consolas" panose="020B0609020204030204" pitchFamily="49" charset="0"/>
              </a:rPr>
              <a:t>) {</a:t>
            </a:r>
          </a:p>
          <a:p>
            <a:pPr marL="342900" indent="-342900">
              <a:buFont typeface="+mj-lt"/>
              <a:buAutoNum type="arabicPeriod"/>
            </a:pPr>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System.out.println</a:t>
            </a:r>
            <a:r>
              <a:rPr lang="en-US" dirty="0">
                <a:solidFill>
                  <a:schemeClr val="tx1"/>
                </a:solidFill>
                <a:latin typeface="Consolas" panose="020B0609020204030204" pitchFamily="49" charset="0"/>
              </a:rPr>
              <a:t>("hello");</a:t>
            </a:r>
          </a:p>
          <a:p>
            <a:pPr marL="342900" indent="-342900">
              <a:buFont typeface="+mj-lt"/>
              <a:buAutoNum type="arabicPeriod"/>
            </a:pPr>
            <a:r>
              <a:rPr lang="en-US" dirty="0">
                <a:solidFill>
                  <a:schemeClr val="tx1"/>
                </a:solidFill>
                <a:latin typeface="Consolas" panose="020B0609020204030204" pitchFamily="49" charset="0"/>
              </a:rPr>
              <a:t>	}</a:t>
            </a:r>
          </a:p>
          <a:p>
            <a:pPr marL="342900" indent="-342900">
              <a:buFont typeface="+mj-lt"/>
              <a:buAutoNum type="arabicPeriod"/>
            </a:pPr>
            <a:r>
              <a:rPr lang="en-US" dirty="0">
                <a:solidFill>
                  <a:schemeClr val="tx1"/>
                </a:solidFill>
                <a:latin typeface="Consolas" panose="020B0609020204030204" pitchFamily="49" charset="0"/>
              </a:rPr>
              <a:t>	public void </a:t>
            </a:r>
            <a:r>
              <a:rPr lang="en-US" b="1" dirty="0">
                <a:solidFill>
                  <a:schemeClr val="tx1"/>
                </a:solidFill>
                <a:latin typeface="Consolas" panose="020B0609020204030204" pitchFamily="49" charset="0"/>
              </a:rPr>
              <a:t>add</a:t>
            </a:r>
            <a:r>
              <a:rPr lang="en-US" dirty="0">
                <a:solidFill>
                  <a:schemeClr val="tx1"/>
                </a:solidFill>
                <a:latin typeface="Consolas" panose="020B0609020204030204" pitchFamily="49" charset="0"/>
              </a:rPr>
              <a:t>(){</a:t>
            </a:r>
          </a:p>
          <a:p>
            <a:pPr marL="342900" indent="-342900">
              <a:buFont typeface="+mj-lt"/>
              <a:buAutoNum type="arabicPeriod"/>
            </a:pPr>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System.out.println</a:t>
            </a:r>
            <a:r>
              <a:rPr lang="en-US" dirty="0">
                <a:solidFill>
                  <a:schemeClr val="tx1"/>
                </a:solidFill>
                <a:latin typeface="Consolas" panose="020B0609020204030204" pitchFamily="49" charset="0"/>
              </a:rPr>
              <a:t>("calling package()");</a:t>
            </a:r>
          </a:p>
          <a:p>
            <a:pPr marL="342900" indent="-342900">
              <a:buFont typeface="+mj-lt"/>
              <a:buAutoNum type="arabicPeriod"/>
            </a:pPr>
            <a:r>
              <a:rPr lang="en-US" dirty="0">
                <a:solidFill>
                  <a:schemeClr val="tx1"/>
                </a:solidFill>
                <a:latin typeface="Consolas" panose="020B0609020204030204" pitchFamily="49" charset="0"/>
              </a:rPr>
              <a:t>	}</a:t>
            </a:r>
          </a:p>
          <a:p>
            <a:pPr marL="342900" indent="-342900">
              <a:buFont typeface="+mj-lt"/>
              <a:buAutoNum type="arabicPeriod"/>
            </a:pPr>
            <a:r>
              <a:rPr lang="en-US" dirty="0">
                <a:solidFill>
                  <a:schemeClr val="tx1"/>
                </a:solidFill>
                <a:latin typeface="Consolas" panose="020B0609020204030204" pitchFamily="49" charset="0"/>
              </a:rPr>
              <a:t>}</a:t>
            </a:r>
            <a:endParaRPr lang="en-IN" dirty="0">
              <a:solidFill>
                <a:schemeClr val="tx1"/>
              </a:solidFill>
              <a:latin typeface="Consolas" panose="020B0609020204030204" pitchFamily="49" charset="0"/>
            </a:endParaRPr>
          </a:p>
        </p:txBody>
      </p:sp>
      <p:sp>
        <p:nvSpPr>
          <p:cNvPr id="5" name="Rounded Rectangle 4"/>
          <p:cNvSpPr/>
          <p:nvPr/>
        </p:nvSpPr>
        <p:spPr>
          <a:xfrm>
            <a:off x="140393" y="794978"/>
            <a:ext cx="2974280" cy="2908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PackageCreateDemo.java</a:t>
            </a:r>
            <a:endParaRPr lang="en-IN" dirty="0"/>
          </a:p>
        </p:txBody>
      </p:sp>
      <p:sp>
        <p:nvSpPr>
          <p:cNvPr id="6" name="Rectangle 5"/>
          <p:cNvSpPr/>
          <p:nvPr/>
        </p:nvSpPr>
        <p:spPr>
          <a:xfrm>
            <a:off x="140393" y="4342671"/>
            <a:ext cx="8262937" cy="21907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b="1" dirty="0">
                <a:solidFill>
                  <a:schemeClr val="tx1"/>
                </a:solidFill>
                <a:latin typeface="Consolas" panose="020B0609020204030204" pitchFamily="49" charset="0"/>
              </a:rPr>
              <a:t>import </a:t>
            </a:r>
            <a:r>
              <a:rPr lang="en-US" b="1" dirty="0" err="1">
                <a:solidFill>
                  <a:schemeClr val="tx1"/>
                </a:solidFill>
                <a:latin typeface="Consolas" panose="020B0609020204030204" pitchFamily="49" charset="0"/>
              </a:rPr>
              <a:t>darshan.PackageCreateDemo</a:t>
            </a:r>
            <a:r>
              <a:rPr lang="en-US" b="1" dirty="0">
                <a:solidFill>
                  <a:schemeClr val="tx1"/>
                </a:solidFill>
                <a:latin typeface="Consolas" panose="020B0609020204030204" pitchFamily="49" charset="0"/>
              </a:rPr>
              <a:t>;</a:t>
            </a:r>
          </a:p>
          <a:p>
            <a:pPr marL="342900" indent="-342900">
              <a:buFont typeface="+mj-lt"/>
              <a:buAutoNum type="arabicPeriod"/>
            </a:pPr>
            <a:r>
              <a:rPr lang="en-US" dirty="0">
                <a:solidFill>
                  <a:schemeClr val="tx1"/>
                </a:solidFill>
                <a:latin typeface="Consolas" panose="020B0609020204030204" pitchFamily="49" charset="0"/>
              </a:rPr>
              <a:t>public class </a:t>
            </a:r>
            <a:r>
              <a:rPr lang="en-US" dirty="0" err="1">
                <a:solidFill>
                  <a:schemeClr val="tx1"/>
                </a:solidFill>
                <a:latin typeface="Consolas" panose="020B0609020204030204" pitchFamily="49" charset="0"/>
              </a:rPr>
              <a:t>PackageImportDemo</a:t>
            </a:r>
            <a:r>
              <a:rPr lang="en-US" dirty="0">
                <a:solidFill>
                  <a:schemeClr val="tx1"/>
                </a:solidFill>
                <a:latin typeface="Consolas" panose="020B0609020204030204" pitchFamily="49" charset="0"/>
              </a:rPr>
              <a:t>{</a:t>
            </a:r>
          </a:p>
          <a:p>
            <a:pPr marL="342900" indent="-342900">
              <a:buFont typeface="+mj-lt"/>
              <a:buAutoNum type="arabicPeriod"/>
            </a:pPr>
            <a:r>
              <a:rPr lang="en-US" dirty="0">
                <a:solidFill>
                  <a:schemeClr val="tx1"/>
                </a:solidFill>
                <a:latin typeface="Consolas" panose="020B0609020204030204" pitchFamily="49" charset="0"/>
              </a:rPr>
              <a:t>	public static void main(String[] </a:t>
            </a:r>
            <a:r>
              <a:rPr lang="en-US" dirty="0" err="1">
                <a:solidFill>
                  <a:schemeClr val="tx1"/>
                </a:solidFill>
                <a:latin typeface="Consolas" panose="020B0609020204030204" pitchFamily="49" charset="0"/>
              </a:rPr>
              <a:t>args</a:t>
            </a:r>
            <a:r>
              <a:rPr lang="en-US" dirty="0">
                <a:solidFill>
                  <a:schemeClr val="tx1"/>
                </a:solidFill>
                <a:latin typeface="Consolas" panose="020B0609020204030204" pitchFamily="49" charset="0"/>
              </a:rPr>
              <a:t>) {</a:t>
            </a:r>
          </a:p>
          <a:p>
            <a:pPr marL="342900" indent="-342900">
              <a:buFont typeface="+mj-lt"/>
              <a:buAutoNum type="arabicPeriod"/>
            </a:pPr>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System.out.println</a:t>
            </a:r>
            <a:r>
              <a:rPr lang="en-US" dirty="0">
                <a:solidFill>
                  <a:schemeClr val="tx1"/>
                </a:solidFill>
                <a:latin typeface="Consolas" panose="020B0609020204030204" pitchFamily="49" charset="0"/>
              </a:rPr>
              <a:t>("Inside </a:t>
            </a:r>
            <a:r>
              <a:rPr lang="en-US" dirty="0" err="1">
                <a:solidFill>
                  <a:schemeClr val="tx1"/>
                </a:solidFill>
                <a:latin typeface="Consolas" panose="020B0609020204030204" pitchFamily="49" charset="0"/>
              </a:rPr>
              <a:t>PackageImportDemo</a:t>
            </a:r>
            <a:r>
              <a:rPr lang="en-US" dirty="0">
                <a:solidFill>
                  <a:schemeClr val="tx1"/>
                </a:solidFill>
                <a:latin typeface="Consolas" panose="020B0609020204030204" pitchFamily="49" charset="0"/>
              </a:rPr>
              <a:t>");</a:t>
            </a:r>
          </a:p>
          <a:p>
            <a:pPr marL="342900" indent="-342900">
              <a:buFont typeface="+mj-lt"/>
              <a:buAutoNum type="arabicPeriod"/>
            </a:pPr>
            <a:r>
              <a:rPr lang="en-US" dirty="0">
                <a:solidFill>
                  <a:schemeClr val="tx1"/>
                </a:solidFill>
                <a:latin typeface="Consolas" panose="020B0609020204030204" pitchFamily="49" charset="0"/>
              </a:rPr>
              <a:t>		</a:t>
            </a:r>
            <a:r>
              <a:rPr lang="en-US" b="1" dirty="0" err="1">
                <a:solidFill>
                  <a:schemeClr val="tx1"/>
                </a:solidFill>
                <a:latin typeface="Consolas" panose="020B0609020204030204" pitchFamily="49" charset="0"/>
              </a:rPr>
              <a:t>PackageCreateDemo</a:t>
            </a:r>
            <a:r>
              <a:rPr lang="en-US" b="1" dirty="0">
                <a:solidFill>
                  <a:schemeClr val="tx1"/>
                </a:solidFill>
                <a:latin typeface="Consolas" panose="020B0609020204030204" pitchFamily="49" charset="0"/>
              </a:rPr>
              <a:t> pc=new </a:t>
            </a:r>
            <a:r>
              <a:rPr lang="en-US" b="1" dirty="0" err="1">
                <a:solidFill>
                  <a:schemeClr val="tx1"/>
                </a:solidFill>
                <a:latin typeface="Consolas" panose="020B0609020204030204" pitchFamily="49" charset="0"/>
              </a:rPr>
              <a:t>PackageCreateDemo</a:t>
            </a:r>
            <a:r>
              <a:rPr lang="en-US" b="1" dirty="0">
                <a:solidFill>
                  <a:schemeClr val="tx1"/>
                </a:solidFill>
                <a:latin typeface="Consolas" panose="020B0609020204030204" pitchFamily="49" charset="0"/>
              </a:rPr>
              <a:t>();</a:t>
            </a:r>
          </a:p>
          <a:p>
            <a:pPr marL="342900" indent="-342900">
              <a:buFont typeface="+mj-lt"/>
              <a:buAutoNum type="arabicPeriod"/>
            </a:pPr>
            <a:r>
              <a:rPr lang="en-US" b="1" dirty="0">
                <a:solidFill>
                  <a:schemeClr val="tx1"/>
                </a:solidFill>
                <a:latin typeface="Consolas" panose="020B0609020204030204" pitchFamily="49" charset="0"/>
              </a:rPr>
              <a:t>		</a:t>
            </a:r>
            <a:r>
              <a:rPr lang="en-US" b="1" dirty="0" err="1">
                <a:solidFill>
                  <a:schemeClr val="tx1"/>
                </a:solidFill>
                <a:latin typeface="Consolas" panose="020B0609020204030204" pitchFamily="49" charset="0"/>
              </a:rPr>
              <a:t>pc.add</a:t>
            </a:r>
            <a:r>
              <a:rPr lang="en-US" b="1" dirty="0">
                <a:solidFill>
                  <a:schemeClr val="tx1"/>
                </a:solidFill>
                <a:latin typeface="Consolas" panose="020B0609020204030204" pitchFamily="49" charset="0"/>
              </a:rPr>
              <a:t>();</a:t>
            </a:r>
          </a:p>
          <a:p>
            <a:pPr marL="342900" indent="-342900">
              <a:buFont typeface="+mj-lt"/>
              <a:buAutoNum type="arabicPeriod"/>
            </a:pPr>
            <a:r>
              <a:rPr lang="en-US" dirty="0">
                <a:solidFill>
                  <a:schemeClr val="tx1"/>
                </a:solidFill>
                <a:latin typeface="Consolas" panose="020B0609020204030204" pitchFamily="49" charset="0"/>
              </a:rPr>
              <a:t>	}</a:t>
            </a:r>
          </a:p>
          <a:p>
            <a:pPr marL="342900" indent="-342900">
              <a:buFont typeface="+mj-lt"/>
              <a:buAutoNum type="arabicPeriod"/>
            </a:pPr>
            <a:r>
              <a:rPr lang="en-US" dirty="0">
                <a:solidFill>
                  <a:schemeClr val="tx1"/>
                </a:solidFill>
                <a:latin typeface="Consolas" panose="020B0609020204030204" pitchFamily="49" charset="0"/>
              </a:rPr>
              <a:t>}</a:t>
            </a:r>
            <a:endParaRPr lang="en-IN" dirty="0">
              <a:solidFill>
                <a:schemeClr val="tx1"/>
              </a:solidFill>
              <a:latin typeface="Consolas" panose="020B0609020204030204" pitchFamily="49" charset="0"/>
            </a:endParaRPr>
          </a:p>
        </p:txBody>
      </p:sp>
      <p:sp>
        <p:nvSpPr>
          <p:cNvPr id="7" name="Rounded Rectangle 6"/>
          <p:cNvSpPr/>
          <p:nvPr/>
        </p:nvSpPr>
        <p:spPr>
          <a:xfrm>
            <a:off x="140393" y="4051801"/>
            <a:ext cx="2974280" cy="2908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PackageImportDemo.java</a:t>
            </a:r>
            <a:endParaRPr lang="en-IN" dirty="0"/>
          </a:p>
        </p:txBody>
      </p:sp>
      <p:sp>
        <p:nvSpPr>
          <p:cNvPr id="9" name="Rectangle 8">
            <a:extLst>
              <a:ext uri="{FF2B5EF4-FFF2-40B4-BE49-F238E27FC236}">
                <a16:creationId xmlns:a16="http://schemas.microsoft.com/office/drawing/2014/main" id="{43D3284F-95E2-4F26-9D5F-AAD352CF22BD}"/>
              </a:ext>
            </a:extLst>
          </p:cNvPr>
          <p:cNvSpPr/>
          <p:nvPr/>
        </p:nvSpPr>
        <p:spPr>
          <a:xfrm>
            <a:off x="5962650" y="1420912"/>
            <a:ext cx="6081713" cy="379153"/>
          </a:xfrm>
          <a:prstGeom prst="rect">
            <a:avLst/>
          </a:prstGeom>
          <a:solidFill>
            <a:schemeClr val="tx1">
              <a:lumMod val="90000"/>
              <a:lumOff val="10000"/>
            </a:schemeClr>
          </a:solidFill>
          <a:ln>
            <a:solidFill>
              <a:schemeClr val="bg1">
                <a:lumMod val="85000"/>
              </a:schemeClr>
            </a:solidFill>
          </a:ln>
        </p:spPr>
        <p:txBody>
          <a:bodyPr wrap="square">
            <a:noAutofit/>
          </a:bodyPr>
          <a:lstStyle/>
          <a:p>
            <a:r>
              <a:rPr lang="en-US" dirty="0">
                <a:solidFill>
                  <a:schemeClr val="bg1"/>
                </a:solidFill>
                <a:latin typeface="Consolas" panose="020B0609020204030204" pitchFamily="49" charset="0"/>
              </a:rPr>
              <a:t>F:\Prog&gt;javac -d . PackageCreateDemo.java</a:t>
            </a:r>
          </a:p>
        </p:txBody>
      </p:sp>
      <p:sp>
        <p:nvSpPr>
          <p:cNvPr id="10" name="Rectangle: Top Corners Rounded 7">
            <a:extLst>
              <a:ext uri="{FF2B5EF4-FFF2-40B4-BE49-F238E27FC236}">
                <a16:creationId xmlns:a16="http://schemas.microsoft.com/office/drawing/2014/main" id="{44F07624-C23C-4B43-A144-CB0878CB992A}"/>
              </a:ext>
            </a:extLst>
          </p:cNvPr>
          <p:cNvSpPr/>
          <p:nvPr/>
        </p:nvSpPr>
        <p:spPr>
          <a:xfrm>
            <a:off x="5962650" y="1091728"/>
            <a:ext cx="923121" cy="329184"/>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11" name="Rectangle 10">
            <a:extLst>
              <a:ext uri="{FF2B5EF4-FFF2-40B4-BE49-F238E27FC236}">
                <a16:creationId xmlns:a16="http://schemas.microsoft.com/office/drawing/2014/main" id="{43D3284F-95E2-4F26-9D5F-AAD352CF22BD}"/>
              </a:ext>
            </a:extLst>
          </p:cNvPr>
          <p:cNvSpPr/>
          <p:nvPr/>
        </p:nvSpPr>
        <p:spPr>
          <a:xfrm>
            <a:off x="7243763" y="5403936"/>
            <a:ext cx="4800601" cy="1214137"/>
          </a:xfrm>
          <a:prstGeom prst="rect">
            <a:avLst/>
          </a:prstGeom>
          <a:solidFill>
            <a:schemeClr val="tx1">
              <a:lumMod val="90000"/>
              <a:lumOff val="10000"/>
            </a:schemeClr>
          </a:solidFill>
          <a:ln>
            <a:solidFill>
              <a:schemeClr val="bg1">
                <a:lumMod val="85000"/>
              </a:schemeClr>
            </a:solidFill>
          </a:ln>
        </p:spPr>
        <p:txBody>
          <a:bodyPr wrap="square">
            <a:noAutofit/>
          </a:bodyPr>
          <a:lstStyle/>
          <a:p>
            <a:r>
              <a:rPr lang="en-US" dirty="0">
                <a:solidFill>
                  <a:schemeClr val="bg1"/>
                </a:solidFill>
                <a:latin typeface="Consolas" panose="020B0609020204030204" pitchFamily="49" charset="0"/>
              </a:rPr>
              <a:t>F:\Prog&gt;javac PackageImportDemo.java</a:t>
            </a:r>
          </a:p>
          <a:p>
            <a:r>
              <a:rPr lang="en-US" dirty="0">
                <a:solidFill>
                  <a:schemeClr val="bg1"/>
                </a:solidFill>
                <a:latin typeface="Consolas" panose="020B0609020204030204" pitchFamily="49" charset="0"/>
              </a:rPr>
              <a:t>F:\Prog&gt;java </a:t>
            </a:r>
            <a:r>
              <a:rPr lang="en-US" dirty="0" err="1">
                <a:solidFill>
                  <a:schemeClr val="bg1"/>
                </a:solidFill>
                <a:latin typeface="Consolas" panose="020B0609020204030204" pitchFamily="49" charset="0"/>
              </a:rPr>
              <a:t>PackageImportDemo</a:t>
            </a:r>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Inside </a:t>
            </a:r>
            <a:r>
              <a:rPr lang="en-US" dirty="0" err="1">
                <a:solidFill>
                  <a:schemeClr val="bg1"/>
                </a:solidFill>
                <a:latin typeface="Consolas" panose="020B0609020204030204" pitchFamily="49" charset="0"/>
              </a:rPr>
              <a:t>PackageImportDemo</a:t>
            </a:r>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calling package()</a:t>
            </a:r>
          </a:p>
        </p:txBody>
      </p:sp>
      <p:sp>
        <p:nvSpPr>
          <p:cNvPr id="19" name="Rectangle: Top Corners Rounded 7">
            <a:extLst>
              <a:ext uri="{FF2B5EF4-FFF2-40B4-BE49-F238E27FC236}">
                <a16:creationId xmlns:a16="http://schemas.microsoft.com/office/drawing/2014/main" id="{44F07624-C23C-4B43-A144-CB0878CB992A}"/>
              </a:ext>
            </a:extLst>
          </p:cNvPr>
          <p:cNvSpPr/>
          <p:nvPr/>
        </p:nvSpPr>
        <p:spPr>
          <a:xfrm>
            <a:off x="7243763" y="5095250"/>
            <a:ext cx="923121" cy="299258"/>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135442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9">
                                            <p:bg/>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11">
                                            <p:bg/>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xEl>
                                              <p:pRg st="1" end="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build="p" animBg="1"/>
      <p:bldP spid="10" grpId="0" animBg="1"/>
      <p:bldP spid="11" grpId="0" build="p" animBg="1"/>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Access Control </a:t>
            </a:r>
            <a:endParaRPr lang="en-IN" dirty="0"/>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13488279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Control </a:t>
            </a:r>
            <a:endParaRPr lang="en-IN" dirty="0"/>
          </a:p>
        </p:txBody>
      </p:sp>
      <p:graphicFrame>
        <p:nvGraphicFramePr>
          <p:cNvPr id="4" name="Content Placeholder 3"/>
          <p:cNvGraphicFramePr>
            <a:graphicFrameLocks noGrp="1"/>
          </p:cNvGraphicFramePr>
          <p:nvPr>
            <p:ph idx="1"/>
          </p:nvPr>
        </p:nvGraphicFramePr>
        <p:xfrm>
          <a:off x="95250" y="863600"/>
          <a:ext cx="11446194" cy="457200"/>
        </p:xfrm>
        <a:graphic>
          <a:graphicData uri="http://schemas.openxmlformats.org/drawingml/2006/table">
            <a:tbl>
              <a:tblPr firstRow="1" bandRow="1">
                <a:tableStyleId>{69012ECD-51FC-41F1-AA8D-1B2483CD663E}</a:tableStyleId>
              </a:tblPr>
              <a:tblGrid>
                <a:gridCol w="2205355">
                  <a:extLst>
                    <a:ext uri="{9D8B030D-6E8A-4147-A177-3AD203B41FA5}">
                      <a16:colId xmlns:a16="http://schemas.microsoft.com/office/drawing/2014/main" val="20000"/>
                    </a:ext>
                  </a:extLst>
                </a:gridCol>
                <a:gridCol w="9240839">
                  <a:extLst>
                    <a:ext uri="{9D8B030D-6E8A-4147-A177-3AD203B41FA5}">
                      <a16:colId xmlns:a16="http://schemas.microsoft.com/office/drawing/2014/main" val="20001"/>
                    </a:ext>
                  </a:extLst>
                </a:gridCol>
              </a:tblGrid>
              <a:tr h="370840">
                <a:tc>
                  <a:txBody>
                    <a:bodyPr/>
                    <a:lstStyle/>
                    <a:p>
                      <a:r>
                        <a:rPr lang="en-US" sz="2400" dirty="0">
                          <a:solidFill>
                            <a:schemeClr val="tx1"/>
                          </a:solidFill>
                        </a:rPr>
                        <a:t>Access Modifier</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2400" dirty="0">
                          <a:solidFill>
                            <a:schemeClr val="tx1"/>
                          </a:solidFill>
                        </a:rPr>
                        <a:t>  Description</a:t>
                      </a:r>
                      <a:endParaRPr lang="en-IN"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p:graphicFrame>
        <p:nvGraphicFramePr>
          <p:cNvPr id="6" name="Content Placeholder 3"/>
          <p:cNvGraphicFramePr>
            <a:graphicFrameLocks/>
          </p:cNvGraphicFramePr>
          <p:nvPr/>
        </p:nvGraphicFramePr>
        <p:xfrm>
          <a:off x="95250" y="1339850"/>
          <a:ext cx="11446194" cy="822960"/>
        </p:xfrm>
        <a:graphic>
          <a:graphicData uri="http://schemas.openxmlformats.org/drawingml/2006/table">
            <a:tbl>
              <a:tblPr firstRow="1" bandRow="1">
                <a:tableStyleId>{5940675A-B579-460E-94D1-54222C63F5DA}</a:tableStyleId>
              </a:tblPr>
              <a:tblGrid>
                <a:gridCol w="2205355">
                  <a:extLst>
                    <a:ext uri="{9D8B030D-6E8A-4147-A177-3AD203B41FA5}">
                      <a16:colId xmlns:a16="http://schemas.microsoft.com/office/drawing/2014/main" val="20000"/>
                    </a:ext>
                  </a:extLst>
                </a:gridCol>
                <a:gridCol w="9240839">
                  <a:extLst>
                    <a:ext uri="{9D8B030D-6E8A-4147-A177-3AD203B41FA5}">
                      <a16:colId xmlns:a16="http://schemas.microsoft.com/office/drawing/2014/main" val="20001"/>
                    </a:ext>
                  </a:extLst>
                </a:gridCol>
              </a:tblGrid>
              <a:tr h="370840">
                <a:tc>
                  <a:txBody>
                    <a:bodyPr/>
                    <a:lstStyle/>
                    <a:p>
                      <a:r>
                        <a:rPr lang="en-US" sz="2400" b="1" dirty="0"/>
                        <a:t>Private(-)</a:t>
                      </a:r>
                      <a:endParaRPr lang="en-US" sz="2400" dirty="0"/>
                    </a:p>
                  </a:txBody>
                  <a:tcPr/>
                </a:tc>
                <a:tc>
                  <a:txBody>
                    <a:bodyPr/>
                    <a:lstStyle/>
                    <a:p>
                      <a:r>
                        <a:rPr lang="en-US" sz="2400" dirty="0"/>
                        <a:t>The access level of a private modifier is only </a:t>
                      </a:r>
                      <a:r>
                        <a:rPr lang="en-US" sz="2400" b="1" dirty="0">
                          <a:solidFill>
                            <a:srgbClr val="002060"/>
                          </a:solidFill>
                        </a:rPr>
                        <a:t>within the class</a:t>
                      </a:r>
                      <a:r>
                        <a:rPr lang="en-US" sz="2400" dirty="0"/>
                        <a:t>. It cannot be accessed from outside the class.</a:t>
                      </a:r>
                      <a:endParaRPr lang="en-IN" sz="2400" dirty="0"/>
                    </a:p>
                  </a:txBody>
                  <a:tcPr/>
                </a:tc>
                <a:extLst>
                  <a:ext uri="{0D108BD9-81ED-4DB2-BD59-A6C34878D82A}">
                    <a16:rowId xmlns:a16="http://schemas.microsoft.com/office/drawing/2014/main" val="10000"/>
                  </a:ext>
                </a:extLst>
              </a:tr>
            </a:tbl>
          </a:graphicData>
        </a:graphic>
      </p:graphicFrame>
      <p:graphicFrame>
        <p:nvGraphicFramePr>
          <p:cNvPr id="7" name="Content Placeholder 3"/>
          <p:cNvGraphicFramePr>
            <a:graphicFrameLocks/>
          </p:cNvGraphicFramePr>
          <p:nvPr/>
        </p:nvGraphicFramePr>
        <p:xfrm>
          <a:off x="95250" y="2162630"/>
          <a:ext cx="11446194" cy="1188720"/>
        </p:xfrm>
        <a:graphic>
          <a:graphicData uri="http://schemas.openxmlformats.org/drawingml/2006/table">
            <a:tbl>
              <a:tblPr firstRow="1" bandRow="1">
                <a:tableStyleId>{5940675A-B579-460E-94D1-54222C63F5DA}</a:tableStyleId>
              </a:tblPr>
              <a:tblGrid>
                <a:gridCol w="2205355">
                  <a:extLst>
                    <a:ext uri="{9D8B030D-6E8A-4147-A177-3AD203B41FA5}">
                      <a16:colId xmlns:a16="http://schemas.microsoft.com/office/drawing/2014/main" val="20000"/>
                    </a:ext>
                  </a:extLst>
                </a:gridCol>
                <a:gridCol w="9240839">
                  <a:extLst>
                    <a:ext uri="{9D8B030D-6E8A-4147-A177-3AD203B41FA5}">
                      <a16:colId xmlns:a16="http://schemas.microsoft.com/office/drawing/2014/main" val="20001"/>
                    </a:ext>
                  </a:extLst>
                </a:gridCol>
              </a:tblGrid>
              <a:tr h="370840">
                <a:tc>
                  <a:txBody>
                    <a:bodyPr/>
                    <a:lstStyle/>
                    <a:p>
                      <a:r>
                        <a:rPr lang="en-US" sz="2400" b="1" dirty="0"/>
                        <a:t>Default(~)</a:t>
                      </a:r>
                      <a:endParaRPr lang="en-US" sz="2400" dirty="0"/>
                    </a:p>
                  </a:txBody>
                  <a:tcPr/>
                </a:tc>
                <a:tc>
                  <a:txBody>
                    <a:bodyPr/>
                    <a:lstStyle/>
                    <a:p>
                      <a:r>
                        <a:rPr lang="en-US" sz="2400" dirty="0"/>
                        <a:t>The access level of a default modifier is only within the </a:t>
                      </a:r>
                      <a:r>
                        <a:rPr lang="en-US" sz="2400" b="1" dirty="0">
                          <a:solidFill>
                            <a:srgbClr val="002060"/>
                          </a:solidFill>
                        </a:rPr>
                        <a:t>package</a:t>
                      </a:r>
                      <a:r>
                        <a:rPr lang="en-US" sz="2400" dirty="0"/>
                        <a:t>. It cannot be accessed from outside the package. If you do not specify any access level, it will be the default.</a:t>
                      </a:r>
                      <a:endParaRPr lang="en-IN" sz="2400" dirty="0"/>
                    </a:p>
                  </a:txBody>
                  <a:tcPr/>
                </a:tc>
                <a:extLst>
                  <a:ext uri="{0D108BD9-81ED-4DB2-BD59-A6C34878D82A}">
                    <a16:rowId xmlns:a16="http://schemas.microsoft.com/office/drawing/2014/main" val="10000"/>
                  </a:ext>
                </a:extLst>
              </a:tr>
            </a:tbl>
          </a:graphicData>
        </a:graphic>
      </p:graphicFrame>
      <p:graphicFrame>
        <p:nvGraphicFramePr>
          <p:cNvPr id="8" name="Content Placeholder 3"/>
          <p:cNvGraphicFramePr>
            <a:graphicFrameLocks/>
          </p:cNvGraphicFramePr>
          <p:nvPr/>
        </p:nvGraphicFramePr>
        <p:xfrm>
          <a:off x="95250" y="3356432"/>
          <a:ext cx="11446194" cy="1188720"/>
        </p:xfrm>
        <a:graphic>
          <a:graphicData uri="http://schemas.openxmlformats.org/drawingml/2006/table">
            <a:tbl>
              <a:tblPr firstRow="1" bandRow="1">
                <a:tableStyleId>{5940675A-B579-460E-94D1-54222C63F5DA}</a:tableStyleId>
              </a:tblPr>
              <a:tblGrid>
                <a:gridCol w="2205355">
                  <a:extLst>
                    <a:ext uri="{9D8B030D-6E8A-4147-A177-3AD203B41FA5}">
                      <a16:colId xmlns:a16="http://schemas.microsoft.com/office/drawing/2014/main" val="20000"/>
                    </a:ext>
                  </a:extLst>
                </a:gridCol>
                <a:gridCol w="9240839">
                  <a:extLst>
                    <a:ext uri="{9D8B030D-6E8A-4147-A177-3AD203B41FA5}">
                      <a16:colId xmlns:a16="http://schemas.microsoft.com/office/drawing/2014/main" val="20001"/>
                    </a:ext>
                  </a:extLst>
                </a:gridCol>
              </a:tblGrid>
              <a:tr h="370840">
                <a:tc>
                  <a:txBody>
                    <a:bodyPr/>
                    <a:lstStyle/>
                    <a:p>
                      <a:r>
                        <a:rPr lang="en-US" sz="2400" b="1" dirty="0"/>
                        <a:t>Protected(#)</a:t>
                      </a:r>
                      <a:endParaRPr lang="en-US" sz="2400" dirty="0"/>
                    </a:p>
                  </a:txBody>
                  <a:tcPr/>
                </a:tc>
                <a:tc>
                  <a:txBody>
                    <a:bodyPr/>
                    <a:lstStyle/>
                    <a:p>
                      <a:r>
                        <a:rPr lang="en-US" sz="2400" dirty="0"/>
                        <a:t>The access level of a protected modifier is within the package and outside the package through </a:t>
                      </a:r>
                      <a:r>
                        <a:rPr lang="en-US" sz="2400" b="1" dirty="0">
                          <a:solidFill>
                            <a:srgbClr val="002060"/>
                          </a:solidFill>
                        </a:rPr>
                        <a:t>child</a:t>
                      </a:r>
                      <a:r>
                        <a:rPr lang="en-US" sz="2400" dirty="0"/>
                        <a:t> class. If you do not make the child class, it cannot be accessed from outside the package.</a:t>
                      </a:r>
                      <a:endParaRPr lang="en-IN" sz="2400" dirty="0"/>
                    </a:p>
                  </a:txBody>
                  <a:tcPr/>
                </a:tc>
                <a:extLst>
                  <a:ext uri="{0D108BD9-81ED-4DB2-BD59-A6C34878D82A}">
                    <a16:rowId xmlns:a16="http://schemas.microsoft.com/office/drawing/2014/main" val="10000"/>
                  </a:ext>
                </a:extLst>
              </a:tr>
            </a:tbl>
          </a:graphicData>
        </a:graphic>
      </p:graphicFrame>
      <p:graphicFrame>
        <p:nvGraphicFramePr>
          <p:cNvPr id="9" name="Content Placeholder 3"/>
          <p:cNvGraphicFramePr>
            <a:graphicFrameLocks/>
          </p:cNvGraphicFramePr>
          <p:nvPr/>
        </p:nvGraphicFramePr>
        <p:xfrm>
          <a:off x="95250" y="4555676"/>
          <a:ext cx="11446194" cy="1188720"/>
        </p:xfrm>
        <a:graphic>
          <a:graphicData uri="http://schemas.openxmlformats.org/drawingml/2006/table">
            <a:tbl>
              <a:tblPr firstRow="1" bandRow="1">
                <a:tableStyleId>{5940675A-B579-460E-94D1-54222C63F5DA}</a:tableStyleId>
              </a:tblPr>
              <a:tblGrid>
                <a:gridCol w="2205355">
                  <a:extLst>
                    <a:ext uri="{9D8B030D-6E8A-4147-A177-3AD203B41FA5}">
                      <a16:colId xmlns:a16="http://schemas.microsoft.com/office/drawing/2014/main" val="20000"/>
                    </a:ext>
                  </a:extLst>
                </a:gridCol>
                <a:gridCol w="9240839">
                  <a:extLst>
                    <a:ext uri="{9D8B030D-6E8A-4147-A177-3AD203B41FA5}">
                      <a16:colId xmlns:a16="http://schemas.microsoft.com/office/drawing/2014/main" val="20001"/>
                    </a:ext>
                  </a:extLst>
                </a:gridCol>
              </a:tblGrid>
              <a:tr h="370840">
                <a:tc>
                  <a:txBody>
                    <a:bodyPr/>
                    <a:lstStyle/>
                    <a:p>
                      <a:r>
                        <a:rPr lang="en-US" sz="2400" b="1" dirty="0"/>
                        <a:t>Public(+)</a:t>
                      </a:r>
                      <a:endParaRPr lang="en-US" sz="2400" dirty="0"/>
                    </a:p>
                  </a:txBody>
                  <a:tcPr/>
                </a:tc>
                <a:tc>
                  <a:txBody>
                    <a:bodyPr/>
                    <a:lstStyle/>
                    <a:p>
                      <a:r>
                        <a:rPr lang="en-US" sz="2400" dirty="0"/>
                        <a:t>The access level of a public modifier is </a:t>
                      </a:r>
                      <a:r>
                        <a:rPr lang="en-US" sz="2400" b="1" dirty="0">
                          <a:solidFill>
                            <a:srgbClr val="002060"/>
                          </a:solidFill>
                        </a:rPr>
                        <a:t>everywhere</a:t>
                      </a:r>
                      <a:r>
                        <a:rPr lang="en-US" sz="2400" dirty="0"/>
                        <a:t>. It can be accessed from within the class, outside the class, within the package and outside the package.</a:t>
                      </a:r>
                      <a:endParaRPr lang="en-IN" sz="2400" dirty="0"/>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7225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Control</a:t>
            </a:r>
            <a:endParaRPr lang="en-IN" dirty="0"/>
          </a:p>
        </p:txBody>
      </p:sp>
      <p:pic>
        <p:nvPicPr>
          <p:cNvPr id="1026" name="Picture 2" descr="Modifier Elements Matrix in Java - sureshdeva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4955" y="-2073274"/>
            <a:ext cx="2951369" cy="20732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nvGraphicFramePr>
        <p:xfrm>
          <a:off x="241300" y="1109346"/>
          <a:ext cx="11550650" cy="4644644"/>
        </p:xfrm>
        <a:graphic>
          <a:graphicData uri="http://schemas.openxmlformats.org/drawingml/2006/table">
            <a:tbl>
              <a:tblPr firstRow="1" bandRow="1">
                <a:tableStyleId>{616DA210-FB5B-4158-B5E0-FEB733F419BA}</a:tableStyleId>
              </a:tblPr>
              <a:tblGrid>
                <a:gridCol w="2310130">
                  <a:extLst>
                    <a:ext uri="{9D8B030D-6E8A-4147-A177-3AD203B41FA5}">
                      <a16:colId xmlns:a16="http://schemas.microsoft.com/office/drawing/2014/main" val="20000"/>
                    </a:ext>
                  </a:extLst>
                </a:gridCol>
                <a:gridCol w="2310130">
                  <a:extLst>
                    <a:ext uri="{9D8B030D-6E8A-4147-A177-3AD203B41FA5}">
                      <a16:colId xmlns:a16="http://schemas.microsoft.com/office/drawing/2014/main" val="20001"/>
                    </a:ext>
                  </a:extLst>
                </a:gridCol>
                <a:gridCol w="2310130">
                  <a:extLst>
                    <a:ext uri="{9D8B030D-6E8A-4147-A177-3AD203B41FA5}">
                      <a16:colId xmlns:a16="http://schemas.microsoft.com/office/drawing/2014/main" val="20002"/>
                    </a:ext>
                  </a:extLst>
                </a:gridCol>
                <a:gridCol w="2310130">
                  <a:extLst>
                    <a:ext uri="{9D8B030D-6E8A-4147-A177-3AD203B41FA5}">
                      <a16:colId xmlns:a16="http://schemas.microsoft.com/office/drawing/2014/main" val="20003"/>
                    </a:ext>
                  </a:extLst>
                </a:gridCol>
                <a:gridCol w="2310130">
                  <a:extLst>
                    <a:ext uri="{9D8B030D-6E8A-4147-A177-3AD203B41FA5}">
                      <a16:colId xmlns:a16="http://schemas.microsoft.com/office/drawing/2014/main" val="20004"/>
                    </a:ext>
                  </a:extLst>
                </a:gridCol>
              </a:tblGrid>
              <a:tr h="924941">
                <a:tc>
                  <a:txBody>
                    <a:bodyPr/>
                    <a:lstStyle/>
                    <a:p>
                      <a:r>
                        <a:rPr lang="en-US" sz="2800" dirty="0"/>
                        <a:t>Access Modifier</a:t>
                      </a:r>
                      <a:endParaRPr lang="en-IN" sz="2800" dirty="0"/>
                    </a:p>
                  </a:txBody>
                  <a:tcPr/>
                </a:tc>
                <a:tc>
                  <a:txBody>
                    <a:bodyPr/>
                    <a:lstStyle/>
                    <a:p>
                      <a:pPr algn="ctr"/>
                      <a:r>
                        <a:rPr lang="en-US" sz="2800" dirty="0"/>
                        <a:t>Same Class</a:t>
                      </a:r>
                      <a:endParaRPr lang="en-IN" sz="2800" dirty="0"/>
                    </a:p>
                  </a:txBody>
                  <a:tcPr/>
                </a:tc>
                <a:tc>
                  <a:txBody>
                    <a:bodyPr/>
                    <a:lstStyle/>
                    <a:p>
                      <a:pPr algn="ctr"/>
                      <a:r>
                        <a:rPr lang="en-US" sz="2800" dirty="0"/>
                        <a:t>Same Package</a:t>
                      </a:r>
                      <a:endParaRPr lang="en-IN" sz="2800" dirty="0"/>
                    </a:p>
                  </a:txBody>
                  <a:tcPr/>
                </a:tc>
                <a:tc>
                  <a:txBody>
                    <a:bodyPr/>
                    <a:lstStyle/>
                    <a:p>
                      <a:pPr algn="ctr"/>
                      <a:r>
                        <a:rPr lang="en-US" sz="2800" dirty="0"/>
                        <a:t>Sub Class</a:t>
                      </a:r>
                      <a:endParaRPr lang="en-IN" sz="2800" dirty="0"/>
                    </a:p>
                  </a:txBody>
                  <a:tcPr/>
                </a:tc>
                <a:tc>
                  <a:txBody>
                    <a:bodyPr/>
                    <a:lstStyle/>
                    <a:p>
                      <a:pPr algn="ctr"/>
                      <a:r>
                        <a:rPr lang="en-US" sz="2800" dirty="0"/>
                        <a:t>Universal</a:t>
                      </a:r>
                      <a:endParaRPr lang="en-IN" sz="2800" dirty="0"/>
                    </a:p>
                  </a:txBody>
                  <a:tcPr/>
                </a:tc>
                <a:extLst>
                  <a:ext uri="{0D108BD9-81ED-4DB2-BD59-A6C34878D82A}">
                    <a16:rowId xmlns:a16="http://schemas.microsoft.com/office/drawing/2014/main" val="10000"/>
                  </a:ext>
                </a:extLst>
              </a:tr>
              <a:tr h="924941">
                <a:tc>
                  <a:txBody>
                    <a:bodyPr/>
                    <a:lstStyle/>
                    <a:p>
                      <a:r>
                        <a:rPr lang="en-US" sz="2800" b="1" dirty="0"/>
                        <a:t>Private</a:t>
                      </a:r>
                      <a:endParaRPr lang="en-IN" sz="2800" b="1" dirty="0"/>
                    </a:p>
                  </a:txBody>
                  <a:tcPr/>
                </a:tc>
                <a:tc>
                  <a:txBody>
                    <a:bodyPr/>
                    <a:lstStyle/>
                    <a:p>
                      <a:endParaRPr lang="en-IN" sz="2800" dirty="0"/>
                    </a:p>
                  </a:txBody>
                  <a:tcPr/>
                </a:tc>
                <a:tc>
                  <a:txBody>
                    <a:bodyPr/>
                    <a:lstStyle/>
                    <a:p>
                      <a:endParaRPr lang="en-IN" sz="2800"/>
                    </a:p>
                  </a:txBody>
                  <a:tcPr/>
                </a:tc>
                <a:tc>
                  <a:txBody>
                    <a:bodyPr/>
                    <a:lstStyle/>
                    <a:p>
                      <a:endParaRPr lang="en-IN" sz="2800"/>
                    </a:p>
                  </a:txBody>
                  <a:tcPr/>
                </a:tc>
                <a:tc>
                  <a:txBody>
                    <a:bodyPr/>
                    <a:lstStyle/>
                    <a:p>
                      <a:endParaRPr lang="en-IN" sz="2800"/>
                    </a:p>
                  </a:txBody>
                  <a:tcPr/>
                </a:tc>
                <a:extLst>
                  <a:ext uri="{0D108BD9-81ED-4DB2-BD59-A6C34878D82A}">
                    <a16:rowId xmlns:a16="http://schemas.microsoft.com/office/drawing/2014/main" val="10001"/>
                  </a:ext>
                </a:extLst>
              </a:tr>
              <a:tr h="924941">
                <a:tc>
                  <a:txBody>
                    <a:bodyPr/>
                    <a:lstStyle/>
                    <a:p>
                      <a:r>
                        <a:rPr lang="en-US" sz="2800" b="1" dirty="0"/>
                        <a:t>Default</a:t>
                      </a:r>
                      <a:endParaRPr lang="en-IN" sz="2800" b="1" dirty="0"/>
                    </a:p>
                  </a:txBody>
                  <a:tcPr/>
                </a:tc>
                <a:tc>
                  <a:txBody>
                    <a:bodyPr/>
                    <a:lstStyle/>
                    <a:p>
                      <a:endParaRPr lang="en-IN" sz="2800" dirty="0"/>
                    </a:p>
                  </a:txBody>
                  <a:tcPr/>
                </a:tc>
                <a:tc>
                  <a:txBody>
                    <a:bodyPr/>
                    <a:lstStyle/>
                    <a:p>
                      <a:endParaRPr lang="en-IN" sz="2800" dirty="0"/>
                    </a:p>
                  </a:txBody>
                  <a:tcPr/>
                </a:tc>
                <a:tc>
                  <a:txBody>
                    <a:bodyPr/>
                    <a:lstStyle/>
                    <a:p>
                      <a:endParaRPr lang="en-IN" sz="2800"/>
                    </a:p>
                  </a:txBody>
                  <a:tcPr/>
                </a:tc>
                <a:tc>
                  <a:txBody>
                    <a:bodyPr/>
                    <a:lstStyle/>
                    <a:p>
                      <a:endParaRPr lang="en-IN" sz="2800"/>
                    </a:p>
                  </a:txBody>
                  <a:tcPr/>
                </a:tc>
                <a:extLst>
                  <a:ext uri="{0D108BD9-81ED-4DB2-BD59-A6C34878D82A}">
                    <a16:rowId xmlns:a16="http://schemas.microsoft.com/office/drawing/2014/main" val="10002"/>
                  </a:ext>
                </a:extLst>
              </a:tr>
              <a:tr h="924941">
                <a:tc>
                  <a:txBody>
                    <a:bodyPr/>
                    <a:lstStyle/>
                    <a:p>
                      <a:r>
                        <a:rPr lang="en-US" sz="2800" b="1" dirty="0"/>
                        <a:t>Protected</a:t>
                      </a:r>
                      <a:endParaRPr lang="en-IN" sz="2800" b="1" dirty="0"/>
                    </a:p>
                  </a:txBody>
                  <a:tcPr/>
                </a:tc>
                <a:tc>
                  <a:txBody>
                    <a:bodyPr/>
                    <a:lstStyle/>
                    <a:p>
                      <a:endParaRPr lang="en-IN" sz="2800" dirty="0"/>
                    </a:p>
                  </a:txBody>
                  <a:tcPr/>
                </a:tc>
                <a:tc>
                  <a:txBody>
                    <a:bodyPr/>
                    <a:lstStyle/>
                    <a:p>
                      <a:endParaRPr lang="en-IN" sz="2800" dirty="0"/>
                    </a:p>
                  </a:txBody>
                  <a:tcPr/>
                </a:tc>
                <a:tc>
                  <a:txBody>
                    <a:bodyPr/>
                    <a:lstStyle/>
                    <a:p>
                      <a:endParaRPr lang="en-IN" sz="2800" dirty="0"/>
                    </a:p>
                  </a:txBody>
                  <a:tcPr/>
                </a:tc>
                <a:tc>
                  <a:txBody>
                    <a:bodyPr/>
                    <a:lstStyle/>
                    <a:p>
                      <a:endParaRPr lang="en-IN" sz="2800" dirty="0"/>
                    </a:p>
                  </a:txBody>
                  <a:tcPr/>
                </a:tc>
                <a:extLst>
                  <a:ext uri="{0D108BD9-81ED-4DB2-BD59-A6C34878D82A}">
                    <a16:rowId xmlns:a16="http://schemas.microsoft.com/office/drawing/2014/main" val="10003"/>
                  </a:ext>
                </a:extLst>
              </a:tr>
              <a:tr h="924941">
                <a:tc>
                  <a:txBody>
                    <a:bodyPr/>
                    <a:lstStyle/>
                    <a:p>
                      <a:r>
                        <a:rPr lang="en-US" sz="2800" b="1" dirty="0"/>
                        <a:t>Public</a:t>
                      </a:r>
                      <a:endParaRPr lang="en-IN" sz="2800" b="1" dirty="0"/>
                    </a:p>
                  </a:txBody>
                  <a:tcPr/>
                </a:tc>
                <a:tc>
                  <a:txBody>
                    <a:bodyPr/>
                    <a:lstStyle/>
                    <a:p>
                      <a:endParaRPr lang="en-IN" sz="2800" dirty="0"/>
                    </a:p>
                  </a:txBody>
                  <a:tcPr/>
                </a:tc>
                <a:tc>
                  <a:txBody>
                    <a:bodyPr/>
                    <a:lstStyle/>
                    <a:p>
                      <a:endParaRPr lang="en-IN" sz="2800" dirty="0"/>
                    </a:p>
                  </a:txBody>
                  <a:tcPr/>
                </a:tc>
                <a:tc>
                  <a:txBody>
                    <a:bodyPr/>
                    <a:lstStyle/>
                    <a:p>
                      <a:endParaRPr lang="en-IN" sz="2800" dirty="0"/>
                    </a:p>
                  </a:txBody>
                  <a:tcPr/>
                </a:tc>
                <a:tc>
                  <a:txBody>
                    <a:bodyPr/>
                    <a:lstStyle/>
                    <a:p>
                      <a:endParaRPr lang="en-IN" sz="2800" dirty="0"/>
                    </a:p>
                  </a:txBody>
                  <a:tcPr/>
                </a:tc>
                <a:extLst>
                  <a:ext uri="{0D108BD9-81ED-4DB2-BD59-A6C34878D82A}">
                    <a16:rowId xmlns:a16="http://schemas.microsoft.com/office/drawing/2014/main" val="10004"/>
                  </a:ext>
                </a:extLst>
              </a:tr>
            </a:tbl>
          </a:graphicData>
        </a:graphic>
      </p:graphicFrame>
      <p:sp>
        <p:nvSpPr>
          <p:cNvPr id="8" name="Freeform 7"/>
          <p:cNvSpPr/>
          <p:nvPr/>
        </p:nvSpPr>
        <p:spPr>
          <a:xfrm>
            <a:off x="3205193" y="2257425"/>
            <a:ext cx="751318" cy="431396"/>
          </a:xfrm>
          <a:custGeom>
            <a:avLst/>
            <a:gdLst>
              <a:gd name="connsiteX0" fmla="*/ 0 w 339725"/>
              <a:gd name="connsiteY0" fmla="*/ 117475 h 203200"/>
              <a:gd name="connsiteX1" fmla="*/ 0 w 339725"/>
              <a:gd name="connsiteY1" fmla="*/ 117475 h 203200"/>
              <a:gd name="connsiteX2" fmla="*/ 53975 w 339725"/>
              <a:gd name="connsiteY2" fmla="*/ 158750 h 203200"/>
              <a:gd name="connsiteX3" fmla="*/ 76200 w 339725"/>
              <a:gd name="connsiteY3" fmla="*/ 180975 h 203200"/>
              <a:gd name="connsiteX4" fmla="*/ 85725 w 339725"/>
              <a:gd name="connsiteY4" fmla="*/ 190500 h 203200"/>
              <a:gd name="connsiteX5" fmla="*/ 95250 w 339725"/>
              <a:gd name="connsiteY5" fmla="*/ 200025 h 203200"/>
              <a:gd name="connsiteX6" fmla="*/ 101600 w 339725"/>
              <a:gd name="connsiteY6" fmla="*/ 203200 h 203200"/>
              <a:gd name="connsiteX7" fmla="*/ 101600 w 339725"/>
              <a:gd name="connsiteY7" fmla="*/ 203200 h 203200"/>
              <a:gd name="connsiteX8" fmla="*/ 123825 w 339725"/>
              <a:gd name="connsiteY8" fmla="*/ 180975 h 203200"/>
              <a:gd name="connsiteX9" fmla="*/ 133350 w 339725"/>
              <a:gd name="connsiteY9" fmla="*/ 174625 h 203200"/>
              <a:gd name="connsiteX10" fmla="*/ 152400 w 339725"/>
              <a:gd name="connsiteY10" fmla="*/ 161925 h 203200"/>
              <a:gd name="connsiteX11" fmla="*/ 161925 w 339725"/>
              <a:gd name="connsiteY11" fmla="*/ 152400 h 203200"/>
              <a:gd name="connsiteX12" fmla="*/ 184150 w 339725"/>
              <a:gd name="connsiteY12" fmla="*/ 139700 h 203200"/>
              <a:gd name="connsiteX13" fmla="*/ 190500 w 339725"/>
              <a:gd name="connsiteY13" fmla="*/ 130175 h 203200"/>
              <a:gd name="connsiteX14" fmla="*/ 219075 w 339725"/>
              <a:gd name="connsiteY14" fmla="*/ 104775 h 203200"/>
              <a:gd name="connsiteX15" fmla="*/ 234950 w 339725"/>
              <a:gd name="connsiteY15" fmla="*/ 88900 h 203200"/>
              <a:gd name="connsiteX16" fmla="*/ 241300 w 339725"/>
              <a:gd name="connsiteY16" fmla="*/ 79375 h 203200"/>
              <a:gd name="connsiteX17" fmla="*/ 250825 w 339725"/>
              <a:gd name="connsiteY17" fmla="*/ 73025 h 203200"/>
              <a:gd name="connsiteX18" fmla="*/ 273050 w 339725"/>
              <a:gd name="connsiteY18" fmla="*/ 60325 h 203200"/>
              <a:gd name="connsiteX19" fmla="*/ 295275 w 339725"/>
              <a:gd name="connsiteY19" fmla="*/ 38100 h 203200"/>
              <a:gd name="connsiteX20" fmla="*/ 304800 w 339725"/>
              <a:gd name="connsiteY20" fmla="*/ 31750 h 203200"/>
              <a:gd name="connsiteX21" fmla="*/ 320675 w 339725"/>
              <a:gd name="connsiteY21" fmla="*/ 15875 h 203200"/>
              <a:gd name="connsiteX22" fmla="*/ 330200 w 339725"/>
              <a:gd name="connsiteY22" fmla="*/ 6350 h 203200"/>
              <a:gd name="connsiteX23" fmla="*/ 339725 w 339725"/>
              <a:gd name="connsiteY23" fmla="*/ 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9725" h="203200">
                <a:moveTo>
                  <a:pt x="0" y="117475"/>
                </a:moveTo>
                <a:lnTo>
                  <a:pt x="0" y="117475"/>
                </a:lnTo>
                <a:cubicBezTo>
                  <a:pt x="42501" y="144521"/>
                  <a:pt x="25168" y="129943"/>
                  <a:pt x="53975" y="158750"/>
                </a:cubicBezTo>
                <a:lnTo>
                  <a:pt x="76200" y="180975"/>
                </a:lnTo>
                <a:lnTo>
                  <a:pt x="85725" y="190500"/>
                </a:lnTo>
                <a:cubicBezTo>
                  <a:pt x="88900" y="193675"/>
                  <a:pt x="91234" y="198017"/>
                  <a:pt x="95250" y="200025"/>
                </a:cubicBezTo>
                <a:lnTo>
                  <a:pt x="101600" y="203200"/>
                </a:lnTo>
                <a:lnTo>
                  <a:pt x="101600" y="203200"/>
                </a:lnTo>
                <a:cubicBezTo>
                  <a:pt x="109008" y="195792"/>
                  <a:pt x="116038" y="187984"/>
                  <a:pt x="123825" y="180975"/>
                </a:cubicBezTo>
                <a:cubicBezTo>
                  <a:pt x="126661" y="178422"/>
                  <a:pt x="130419" y="177068"/>
                  <a:pt x="133350" y="174625"/>
                </a:cubicBezTo>
                <a:cubicBezTo>
                  <a:pt x="149205" y="161412"/>
                  <a:pt x="135661" y="167505"/>
                  <a:pt x="152400" y="161925"/>
                </a:cubicBezTo>
                <a:cubicBezTo>
                  <a:pt x="155575" y="158750"/>
                  <a:pt x="158476" y="155275"/>
                  <a:pt x="161925" y="152400"/>
                </a:cubicBezTo>
                <a:cubicBezTo>
                  <a:pt x="168657" y="146790"/>
                  <a:pt x="176386" y="143582"/>
                  <a:pt x="184150" y="139700"/>
                </a:cubicBezTo>
                <a:cubicBezTo>
                  <a:pt x="186267" y="136525"/>
                  <a:pt x="187965" y="133027"/>
                  <a:pt x="190500" y="130175"/>
                </a:cubicBezTo>
                <a:cubicBezTo>
                  <a:pt x="206317" y="112381"/>
                  <a:pt x="204598" y="114426"/>
                  <a:pt x="219075" y="104775"/>
                </a:cubicBezTo>
                <a:cubicBezTo>
                  <a:pt x="236008" y="79375"/>
                  <a:pt x="213783" y="110067"/>
                  <a:pt x="234950" y="88900"/>
                </a:cubicBezTo>
                <a:cubicBezTo>
                  <a:pt x="237648" y="86202"/>
                  <a:pt x="238602" y="82073"/>
                  <a:pt x="241300" y="79375"/>
                </a:cubicBezTo>
                <a:cubicBezTo>
                  <a:pt x="243998" y="76677"/>
                  <a:pt x="247720" y="75243"/>
                  <a:pt x="250825" y="73025"/>
                </a:cubicBezTo>
                <a:cubicBezTo>
                  <a:pt x="267644" y="61011"/>
                  <a:pt x="257593" y="65477"/>
                  <a:pt x="273050" y="60325"/>
                </a:cubicBezTo>
                <a:cubicBezTo>
                  <a:pt x="278638" y="43560"/>
                  <a:pt x="273440" y="52656"/>
                  <a:pt x="295275" y="38100"/>
                </a:cubicBezTo>
                <a:lnTo>
                  <a:pt x="304800" y="31750"/>
                </a:lnTo>
                <a:cubicBezTo>
                  <a:pt x="316442" y="14288"/>
                  <a:pt x="304800" y="29104"/>
                  <a:pt x="320675" y="15875"/>
                </a:cubicBezTo>
                <a:cubicBezTo>
                  <a:pt x="324124" y="13000"/>
                  <a:pt x="326751" y="9225"/>
                  <a:pt x="330200" y="6350"/>
                </a:cubicBezTo>
                <a:cubicBezTo>
                  <a:pt x="333131" y="3907"/>
                  <a:pt x="339725" y="0"/>
                  <a:pt x="339725" y="0"/>
                </a:cubicBezTo>
              </a:path>
            </a:pathLst>
          </a:custGeom>
          <a:noFill/>
          <a:ln w="6032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11"/>
          <p:cNvSpPr/>
          <p:nvPr/>
        </p:nvSpPr>
        <p:spPr>
          <a:xfrm>
            <a:off x="3205193" y="3224212"/>
            <a:ext cx="751318" cy="431396"/>
          </a:xfrm>
          <a:custGeom>
            <a:avLst/>
            <a:gdLst>
              <a:gd name="connsiteX0" fmla="*/ 0 w 339725"/>
              <a:gd name="connsiteY0" fmla="*/ 117475 h 203200"/>
              <a:gd name="connsiteX1" fmla="*/ 0 w 339725"/>
              <a:gd name="connsiteY1" fmla="*/ 117475 h 203200"/>
              <a:gd name="connsiteX2" fmla="*/ 53975 w 339725"/>
              <a:gd name="connsiteY2" fmla="*/ 158750 h 203200"/>
              <a:gd name="connsiteX3" fmla="*/ 76200 w 339725"/>
              <a:gd name="connsiteY3" fmla="*/ 180975 h 203200"/>
              <a:gd name="connsiteX4" fmla="*/ 85725 w 339725"/>
              <a:gd name="connsiteY4" fmla="*/ 190500 h 203200"/>
              <a:gd name="connsiteX5" fmla="*/ 95250 w 339725"/>
              <a:gd name="connsiteY5" fmla="*/ 200025 h 203200"/>
              <a:gd name="connsiteX6" fmla="*/ 101600 w 339725"/>
              <a:gd name="connsiteY6" fmla="*/ 203200 h 203200"/>
              <a:gd name="connsiteX7" fmla="*/ 101600 w 339725"/>
              <a:gd name="connsiteY7" fmla="*/ 203200 h 203200"/>
              <a:gd name="connsiteX8" fmla="*/ 123825 w 339725"/>
              <a:gd name="connsiteY8" fmla="*/ 180975 h 203200"/>
              <a:gd name="connsiteX9" fmla="*/ 133350 w 339725"/>
              <a:gd name="connsiteY9" fmla="*/ 174625 h 203200"/>
              <a:gd name="connsiteX10" fmla="*/ 152400 w 339725"/>
              <a:gd name="connsiteY10" fmla="*/ 161925 h 203200"/>
              <a:gd name="connsiteX11" fmla="*/ 161925 w 339725"/>
              <a:gd name="connsiteY11" fmla="*/ 152400 h 203200"/>
              <a:gd name="connsiteX12" fmla="*/ 184150 w 339725"/>
              <a:gd name="connsiteY12" fmla="*/ 139700 h 203200"/>
              <a:gd name="connsiteX13" fmla="*/ 190500 w 339725"/>
              <a:gd name="connsiteY13" fmla="*/ 130175 h 203200"/>
              <a:gd name="connsiteX14" fmla="*/ 219075 w 339725"/>
              <a:gd name="connsiteY14" fmla="*/ 104775 h 203200"/>
              <a:gd name="connsiteX15" fmla="*/ 234950 w 339725"/>
              <a:gd name="connsiteY15" fmla="*/ 88900 h 203200"/>
              <a:gd name="connsiteX16" fmla="*/ 241300 w 339725"/>
              <a:gd name="connsiteY16" fmla="*/ 79375 h 203200"/>
              <a:gd name="connsiteX17" fmla="*/ 250825 w 339725"/>
              <a:gd name="connsiteY17" fmla="*/ 73025 h 203200"/>
              <a:gd name="connsiteX18" fmla="*/ 273050 w 339725"/>
              <a:gd name="connsiteY18" fmla="*/ 60325 h 203200"/>
              <a:gd name="connsiteX19" fmla="*/ 295275 w 339725"/>
              <a:gd name="connsiteY19" fmla="*/ 38100 h 203200"/>
              <a:gd name="connsiteX20" fmla="*/ 304800 w 339725"/>
              <a:gd name="connsiteY20" fmla="*/ 31750 h 203200"/>
              <a:gd name="connsiteX21" fmla="*/ 320675 w 339725"/>
              <a:gd name="connsiteY21" fmla="*/ 15875 h 203200"/>
              <a:gd name="connsiteX22" fmla="*/ 330200 w 339725"/>
              <a:gd name="connsiteY22" fmla="*/ 6350 h 203200"/>
              <a:gd name="connsiteX23" fmla="*/ 339725 w 339725"/>
              <a:gd name="connsiteY23" fmla="*/ 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9725" h="203200">
                <a:moveTo>
                  <a:pt x="0" y="117475"/>
                </a:moveTo>
                <a:lnTo>
                  <a:pt x="0" y="117475"/>
                </a:lnTo>
                <a:cubicBezTo>
                  <a:pt x="42501" y="144521"/>
                  <a:pt x="25168" y="129943"/>
                  <a:pt x="53975" y="158750"/>
                </a:cubicBezTo>
                <a:lnTo>
                  <a:pt x="76200" y="180975"/>
                </a:lnTo>
                <a:lnTo>
                  <a:pt x="85725" y="190500"/>
                </a:lnTo>
                <a:cubicBezTo>
                  <a:pt x="88900" y="193675"/>
                  <a:pt x="91234" y="198017"/>
                  <a:pt x="95250" y="200025"/>
                </a:cubicBezTo>
                <a:lnTo>
                  <a:pt x="101600" y="203200"/>
                </a:lnTo>
                <a:lnTo>
                  <a:pt x="101600" y="203200"/>
                </a:lnTo>
                <a:cubicBezTo>
                  <a:pt x="109008" y="195792"/>
                  <a:pt x="116038" y="187984"/>
                  <a:pt x="123825" y="180975"/>
                </a:cubicBezTo>
                <a:cubicBezTo>
                  <a:pt x="126661" y="178422"/>
                  <a:pt x="130419" y="177068"/>
                  <a:pt x="133350" y="174625"/>
                </a:cubicBezTo>
                <a:cubicBezTo>
                  <a:pt x="149205" y="161412"/>
                  <a:pt x="135661" y="167505"/>
                  <a:pt x="152400" y="161925"/>
                </a:cubicBezTo>
                <a:cubicBezTo>
                  <a:pt x="155575" y="158750"/>
                  <a:pt x="158476" y="155275"/>
                  <a:pt x="161925" y="152400"/>
                </a:cubicBezTo>
                <a:cubicBezTo>
                  <a:pt x="168657" y="146790"/>
                  <a:pt x="176386" y="143582"/>
                  <a:pt x="184150" y="139700"/>
                </a:cubicBezTo>
                <a:cubicBezTo>
                  <a:pt x="186267" y="136525"/>
                  <a:pt x="187965" y="133027"/>
                  <a:pt x="190500" y="130175"/>
                </a:cubicBezTo>
                <a:cubicBezTo>
                  <a:pt x="206317" y="112381"/>
                  <a:pt x="204598" y="114426"/>
                  <a:pt x="219075" y="104775"/>
                </a:cubicBezTo>
                <a:cubicBezTo>
                  <a:pt x="236008" y="79375"/>
                  <a:pt x="213783" y="110067"/>
                  <a:pt x="234950" y="88900"/>
                </a:cubicBezTo>
                <a:cubicBezTo>
                  <a:pt x="237648" y="86202"/>
                  <a:pt x="238602" y="82073"/>
                  <a:pt x="241300" y="79375"/>
                </a:cubicBezTo>
                <a:cubicBezTo>
                  <a:pt x="243998" y="76677"/>
                  <a:pt x="247720" y="75243"/>
                  <a:pt x="250825" y="73025"/>
                </a:cubicBezTo>
                <a:cubicBezTo>
                  <a:pt x="267644" y="61011"/>
                  <a:pt x="257593" y="65477"/>
                  <a:pt x="273050" y="60325"/>
                </a:cubicBezTo>
                <a:cubicBezTo>
                  <a:pt x="278638" y="43560"/>
                  <a:pt x="273440" y="52656"/>
                  <a:pt x="295275" y="38100"/>
                </a:cubicBezTo>
                <a:lnTo>
                  <a:pt x="304800" y="31750"/>
                </a:lnTo>
                <a:cubicBezTo>
                  <a:pt x="316442" y="14288"/>
                  <a:pt x="304800" y="29104"/>
                  <a:pt x="320675" y="15875"/>
                </a:cubicBezTo>
                <a:cubicBezTo>
                  <a:pt x="324124" y="13000"/>
                  <a:pt x="326751" y="9225"/>
                  <a:pt x="330200" y="6350"/>
                </a:cubicBezTo>
                <a:cubicBezTo>
                  <a:pt x="333131" y="3907"/>
                  <a:pt x="339725" y="0"/>
                  <a:pt x="339725" y="0"/>
                </a:cubicBezTo>
              </a:path>
            </a:pathLst>
          </a:custGeom>
          <a:noFill/>
          <a:ln w="6032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12"/>
          <p:cNvSpPr/>
          <p:nvPr/>
        </p:nvSpPr>
        <p:spPr>
          <a:xfrm>
            <a:off x="5586443" y="3222220"/>
            <a:ext cx="751318" cy="431396"/>
          </a:xfrm>
          <a:custGeom>
            <a:avLst/>
            <a:gdLst>
              <a:gd name="connsiteX0" fmla="*/ 0 w 339725"/>
              <a:gd name="connsiteY0" fmla="*/ 117475 h 203200"/>
              <a:gd name="connsiteX1" fmla="*/ 0 w 339725"/>
              <a:gd name="connsiteY1" fmla="*/ 117475 h 203200"/>
              <a:gd name="connsiteX2" fmla="*/ 53975 w 339725"/>
              <a:gd name="connsiteY2" fmla="*/ 158750 h 203200"/>
              <a:gd name="connsiteX3" fmla="*/ 76200 w 339725"/>
              <a:gd name="connsiteY3" fmla="*/ 180975 h 203200"/>
              <a:gd name="connsiteX4" fmla="*/ 85725 w 339725"/>
              <a:gd name="connsiteY4" fmla="*/ 190500 h 203200"/>
              <a:gd name="connsiteX5" fmla="*/ 95250 w 339725"/>
              <a:gd name="connsiteY5" fmla="*/ 200025 h 203200"/>
              <a:gd name="connsiteX6" fmla="*/ 101600 w 339725"/>
              <a:gd name="connsiteY6" fmla="*/ 203200 h 203200"/>
              <a:gd name="connsiteX7" fmla="*/ 101600 w 339725"/>
              <a:gd name="connsiteY7" fmla="*/ 203200 h 203200"/>
              <a:gd name="connsiteX8" fmla="*/ 123825 w 339725"/>
              <a:gd name="connsiteY8" fmla="*/ 180975 h 203200"/>
              <a:gd name="connsiteX9" fmla="*/ 133350 w 339725"/>
              <a:gd name="connsiteY9" fmla="*/ 174625 h 203200"/>
              <a:gd name="connsiteX10" fmla="*/ 152400 w 339725"/>
              <a:gd name="connsiteY10" fmla="*/ 161925 h 203200"/>
              <a:gd name="connsiteX11" fmla="*/ 161925 w 339725"/>
              <a:gd name="connsiteY11" fmla="*/ 152400 h 203200"/>
              <a:gd name="connsiteX12" fmla="*/ 184150 w 339725"/>
              <a:gd name="connsiteY12" fmla="*/ 139700 h 203200"/>
              <a:gd name="connsiteX13" fmla="*/ 190500 w 339725"/>
              <a:gd name="connsiteY13" fmla="*/ 130175 h 203200"/>
              <a:gd name="connsiteX14" fmla="*/ 219075 w 339725"/>
              <a:gd name="connsiteY14" fmla="*/ 104775 h 203200"/>
              <a:gd name="connsiteX15" fmla="*/ 234950 w 339725"/>
              <a:gd name="connsiteY15" fmla="*/ 88900 h 203200"/>
              <a:gd name="connsiteX16" fmla="*/ 241300 w 339725"/>
              <a:gd name="connsiteY16" fmla="*/ 79375 h 203200"/>
              <a:gd name="connsiteX17" fmla="*/ 250825 w 339725"/>
              <a:gd name="connsiteY17" fmla="*/ 73025 h 203200"/>
              <a:gd name="connsiteX18" fmla="*/ 273050 w 339725"/>
              <a:gd name="connsiteY18" fmla="*/ 60325 h 203200"/>
              <a:gd name="connsiteX19" fmla="*/ 295275 w 339725"/>
              <a:gd name="connsiteY19" fmla="*/ 38100 h 203200"/>
              <a:gd name="connsiteX20" fmla="*/ 304800 w 339725"/>
              <a:gd name="connsiteY20" fmla="*/ 31750 h 203200"/>
              <a:gd name="connsiteX21" fmla="*/ 320675 w 339725"/>
              <a:gd name="connsiteY21" fmla="*/ 15875 h 203200"/>
              <a:gd name="connsiteX22" fmla="*/ 330200 w 339725"/>
              <a:gd name="connsiteY22" fmla="*/ 6350 h 203200"/>
              <a:gd name="connsiteX23" fmla="*/ 339725 w 339725"/>
              <a:gd name="connsiteY23" fmla="*/ 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9725" h="203200">
                <a:moveTo>
                  <a:pt x="0" y="117475"/>
                </a:moveTo>
                <a:lnTo>
                  <a:pt x="0" y="117475"/>
                </a:lnTo>
                <a:cubicBezTo>
                  <a:pt x="42501" y="144521"/>
                  <a:pt x="25168" y="129943"/>
                  <a:pt x="53975" y="158750"/>
                </a:cubicBezTo>
                <a:lnTo>
                  <a:pt x="76200" y="180975"/>
                </a:lnTo>
                <a:lnTo>
                  <a:pt x="85725" y="190500"/>
                </a:lnTo>
                <a:cubicBezTo>
                  <a:pt x="88900" y="193675"/>
                  <a:pt x="91234" y="198017"/>
                  <a:pt x="95250" y="200025"/>
                </a:cubicBezTo>
                <a:lnTo>
                  <a:pt x="101600" y="203200"/>
                </a:lnTo>
                <a:lnTo>
                  <a:pt x="101600" y="203200"/>
                </a:lnTo>
                <a:cubicBezTo>
                  <a:pt x="109008" y="195792"/>
                  <a:pt x="116038" y="187984"/>
                  <a:pt x="123825" y="180975"/>
                </a:cubicBezTo>
                <a:cubicBezTo>
                  <a:pt x="126661" y="178422"/>
                  <a:pt x="130419" y="177068"/>
                  <a:pt x="133350" y="174625"/>
                </a:cubicBezTo>
                <a:cubicBezTo>
                  <a:pt x="149205" y="161412"/>
                  <a:pt x="135661" y="167505"/>
                  <a:pt x="152400" y="161925"/>
                </a:cubicBezTo>
                <a:cubicBezTo>
                  <a:pt x="155575" y="158750"/>
                  <a:pt x="158476" y="155275"/>
                  <a:pt x="161925" y="152400"/>
                </a:cubicBezTo>
                <a:cubicBezTo>
                  <a:pt x="168657" y="146790"/>
                  <a:pt x="176386" y="143582"/>
                  <a:pt x="184150" y="139700"/>
                </a:cubicBezTo>
                <a:cubicBezTo>
                  <a:pt x="186267" y="136525"/>
                  <a:pt x="187965" y="133027"/>
                  <a:pt x="190500" y="130175"/>
                </a:cubicBezTo>
                <a:cubicBezTo>
                  <a:pt x="206317" y="112381"/>
                  <a:pt x="204598" y="114426"/>
                  <a:pt x="219075" y="104775"/>
                </a:cubicBezTo>
                <a:cubicBezTo>
                  <a:pt x="236008" y="79375"/>
                  <a:pt x="213783" y="110067"/>
                  <a:pt x="234950" y="88900"/>
                </a:cubicBezTo>
                <a:cubicBezTo>
                  <a:pt x="237648" y="86202"/>
                  <a:pt x="238602" y="82073"/>
                  <a:pt x="241300" y="79375"/>
                </a:cubicBezTo>
                <a:cubicBezTo>
                  <a:pt x="243998" y="76677"/>
                  <a:pt x="247720" y="75243"/>
                  <a:pt x="250825" y="73025"/>
                </a:cubicBezTo>
                <a:cubicBezTo>
                  <a:pt x="267644" y="61011"/>
                  <a:pt x="257593" y="65477"/>
                  <a:pt x="273050" y="60325"/>
                </a:cubicBezTo>
                <a:cubicBezTo>
                  <a:pt x="278638" y="43560"/>
                  <a:pt x="273440" y="52656"/>
                  <a:pt x="295275" y="38100"/>
                </a:cubicBezTo>
                <a:lnTo>
                  <a:pt x="304800" y="31750"/>
                </a:lnTo>
                <a:cubicBezTo>
                  <a:pt x="316442" y="14288"/>
                  <a:pt x="304800" y="29104"/>
                  <a:pt x="320675" y="15875"/>
                </a:cubicBezTo>
                <a:cubicBezTo>
                  <a:pt x="324124" y="13000"/>
                  <a:pt x="326751" y="9225"/>
                  <a:pt x="330200" y="6350"/>
                </a:cubicBezTo>
                <a:cubicBezTo>
                  <a:pt x="333131" y="3907"/>
                  <a:pt x="339725" y="0"/>
                  <a:pt x="339725" y="0"/>
                </a:cubicBezTo>
              </a:path>
            </a:pathLst>
          </a:custGeom>
          <a:noFill/>
          <a:ln w="6032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13"/>
          <p:cNvSpPr/>
          <p:nvPr/>
        </p:nvSpPr>
        <p:spPr>
          <a:xfrm>
            <a:off x="3205193" y="4158845"/>
            <a:ext cx="751318" cy="431396"/>
          </a:xfrm>
          <a:custGeom>
            <a:avLst/>
            <a:gdLst>
              <a:gd name="connsiteX0" fmla="*/ 0 w 339725"/>
              <a:gd name="connsiteY0" fmla="*/ 117475 h 203200"/>
              <a:gd name="connsiteX1" fmla="*/ 0 w 339725"/>
              <a:gd name="connsiteY1" fmla="*/ 117475 h 203200"/>
              <a:gd name="connsiteX2" fmla="*/ 53975 w 339725"/>
              <a:gd name="connsiteY2" fmla="*/ 158750 h 203200"/>
              <a:gd name="connsiteX3" fmla="*/ 76200 w 339725"/>
              <a:gd name="connsiteY3" fmla="*/ 180975 h 203200"/>
              <a:gd name="connsiteX4" fmla="*/ 85725 w 339725"/>
              <a:gd name="connsiteY4" fmla="*/ 190500 h 203200"/>
              <a:gd name="connsiteX5" fmla="*/ 95250 w 339725"/>
              <a:gd name="connsiteY5" fmla="*/ 200025 h 203200"/>
              <a:gd name="connsiteX6" fmla="*/ 101600 w 339725"/>
              <a:gd name="connsiteY6" fmla="*/ 203200 h 203200"/>
              <a:gd name="connsiteX7" fmla="*/ 101600 w 339725"/>
              <a:gd name="connsiteY7" fmla="*/ 203200 h 203200"/>
              <a:gd name="connsiteX8" fmla="*/ 123825 w 339725"/>
              <a:gd name="connsiteY8" fmla="*/ 180975 h 203200"/>
              <a:gd name="connsiteX9" fmla="*/ 133350 w 339725"/>
              <a:gd name="connsiteY9" fmla="*/ 174625 h 203200"/>
              <a:gd name="connsiteX10" fmla="*/ 152400 w 339725"/>
              <a:gd name="connsiteY10" fmla="*/ 161925 h 203200"/>
              <a:gd name="connsiteX11" fmla="*/ 161925 w 339725"/>
              <a:gd name="connsiteY11" fmla="*/ 152400 h 203200"/>
              <a:gd name="connsiteX12" fmla="*/ 184150 w 339725"/>
              <a:gd name="connsiteY12" fmla="*/ 139700 h 203200"/>
              <a:gd name="connsiteX13" fmla="*/ 190500 w 339725"/>
              <a:gd name="connsiteY13" fmla="*/ 130175 h 203200"/>
              <a:gd name="connsiteX14" fmla="*/ 219075 w 339725"/>
              <a:gd name="connsiteY14" fmla="*/ 104775 h 203200"/>
              <a:gd name="connsiteX15" fmla="*/ 234950 w 339725"/>
              <a:gd name="connsiteY15" fmla="*/ 88900 h 203200"/>
              <a:gd name="connsiteX16" fmla="*/ 241300 w 339725"/>
              <a:gd name="connsiteY16" fmla="*/ 79375 h 203200"/>
              <a:gd name="connsiteX17" fmla="*/ 250825 w 339725"/>
              <a:gd name="connsiteY17" fmla="*/ 73025 h 203200"/>
              <a:gd name="connsiteX18" fmla="*/ 273050 w 339725"/>
              <a:gd name="connsiteY18" fmla="*/ 60325 h 203200"/>
              <a:gd name="connsiteX19" fmla="*/ 295275 w 339725"/>
              <a:gd name="connsiteY19" fmla="*/ 38100 h 203200"/>
              <a:gd name="connsiteX20" fmla="*/ 304800 w 339725"/>
              <a:gd name="connsiteY20" fmla="*/ 31750 h 203200"/>
              <a:gd name="connsiteX21" fmla="*/ 320675 w 339725"/>
              <a:gd name="connsiteY21" fmla="*/ 15875 h 203200"/>
              <a:gd name="connsiteX22" fmla="*/ 330200 w 339725"/>
              <a:gd name="connsiteY22" fmla="*/ 6350 h 203200"/>
              <a:gd name="connsiteX23" fmla="*/ 339725 w 339725"/>
              <a:gd name="connsiteY23" fmla="*/ 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9725" h="203200">
                <a:moveTo>
                  <a:pt x="0" y="117475"/>
                </a:moveTo>
                <a:lnTo>
                  <a:pt x="0" y="117475"/>
                </a:lnTo>
                <a:cubicBezTo>
                  <a:pt x="42501" y="144521"/>
                  <a:pt x="25168" y="129943"/>
                  <a:pt x="53975" y="158750"/>
                </a:cubicBezTo>
                <a:lnTo>
                  <a:pt x="76200" y="180975"/>
                </a:lnTo>
                <a:lnTo>
                  <a:pt x="85725" y="190500"/>
                </a:lnTo>
                <a:cubicBezTo>
                  <a:pt x="88900" y="193675"/>
                  <a:pt x="91234" y="198017"/>
                  <a:pt x="95250" y="200025"/>
                </a:cubicBezTo>
                <a:lnTo>
                  <a:pt x="101600" y="203200"/>
                </a:lnTo>
                <a:lnTo>
                  <a:pt x="101600" y="203200"/>
                </a:lnTo>
                <a:cubicBezTo>
                  <a:pt x="109008" y="195792"/>
                  <a:pt x="116038" y="187984"/>
                  <a:pt x="123825" y="180975"/>
                </a:cubicBezTo>
                <a:cubicBezTo>
                  <a:pt x="126661" y="178422"/>
                  <a:pt x="130419" y="177068"/>
                  <a:pt x="133350" y="174625"/>
                </a:cubicBezTo>
                <a:cubicBezTo>
                  <a:pt x="149205" y="161412"/>
                  <a:pt x="135661" y="167505"/>
                  <a:pt x="152400" y="161925"/>
                </a:cubicBezTo>
                <a:cubicBezTo>
                  <a:pt x="155575" y="158750"/>
                  <a:pt x="158476" y="155275"/>
                  <a:pt x="161925" y="152400"/>
                </a:cubicBezTo>
                <a:cubicBezTo>
                  <a:pt x="168657" y="146790"/>
                  <a:pt x="176386" y="143582"/>
                  <a:pt x="184150" y="139700"/>
                </a:cubicBezTo>
                <a:cubicBezTo>
                  <a:pt x="186267" y="136525"/>
                  <a:pt x="187965" y="133027"/>
                  <a:pt x="190500" y="130175"/>
                </a:cubicBezTo>
                <a:cubicBezTo>
                  <a:pt x="206317" y="112381"/>
                  <a:pt x="204598" y="114426"/>
                  <a:pt x="219075" y="104775"/>
                </a:cubicBezTo>
                <a:cubicBezTo>
                  <a:pt x="236008" y="79375"/>
                  <a:pt x="213783" y="110067"/>
                  <a:pt x="234950" y="88900"/>
                </a:cubicBezTo>
                <a:cubicBezTo>
                  <a:pt x="237648" y="86202"/>
                  <a:pt x="238602" y="82073"/>
                  <a:pt x="241300" y="79375"/>
                </a:cubicBezTo>
                <a:cubicBezTo>
                  <a:pt x="243998" y="76677"/>
                  <a:pt x="247720" y="75243"/>
                  <a:pt x="250825" y="73025"/>
                </a:cubicBezTo>
                <a:cubicBezTo>
                  <a:pt x="267644" y="61011"/>
                  <a:pt x="257593" y="65477"/>
                  <a:pt x="273050" y="60325"/>
                </a:cubicBezTo>
                <a:cubicBezTo>
                  <a:pt x="278638" y="43560"/>
                  <a:pt x="273440" y="52656"/>
                  <a:pt x="295275" y="38100"/>
                </a:cubicBezTo>
                <a:lnTo>
                  <a:pt x="304800" y="31750"/>
                </a:lnTo>
                <a:cubicBezTo>
                  <a:pt x="316442" y="14288"/>
                  <a:pt x="304800" y="29104"/>
                  <a:pt x="320675" y="15875"/>
                </a:cubicBezTo>
                <a:cubicBezTo>
                  <a:pt x="324124" y="13000"/>
                  <a:pt x="326751" y="9225"/>
                  <a:pt x="330200" y="6350"/>
                </a:cubicBezTo>
                <a:cubicBezTo>
                  <a:pt x="333131" y="3907"/>
                  <a:pt x="339725" y="0"/>
                  <a:pt x="339725" y="0"/>
                </a:cubicBezTo>
              </a:path>
            </a:pathLst>
          </a:custGeom>
          <a:noFill/>
          <a:ln w="6032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reeform 14"/>
          <p:cNvSpPr/>
          <p:nvPr/>
        </p:nvSpPr>
        <p:spPr>
          <a:xfrm>
            <a:off x="5586443" y="4156853"/>
            <a:ext cx="751318" cy="431396"/>
          </a:xfrm>
          <a:custGeom>
            <a:avLst/>
            <a:gdLst>
              <a:gd name="connsiteX0" fmla="*/ 0 w 339725"/>
              <a:gd name="connsiteY0" fmla="*/ 117475 h 203200"/>
              <a:gd name="connsiteX1" fmla="*/ 0 w 339725"/>
              <a:gd name="connsiteY1" fmla="*/ 117475 h 203200"/>
              <a:gd name="connsiteX2" fmla="*/ 53975 w 339725"/>
              <a:gd name="connsiteY2" fmla="*/ 158750 h 203200"/>
              <a:gd name="connsiteX3" fmla="*/ 76200 w 339725"/>
              <a:gd name="connsiteY3" fmla="*/ 180975 h 203200"/>
              <a:gd name="connsiteX4" fmla="*/ 85725 w 339725"/>
              <a:gd name="connsiteY4" fmla="*/ 190500 h 203200"/>
              <a:gd name="connsiteX5" fmla="*/ 95250 w 339725"/>
              <a:gd name="connsiteY5" fmla="*/ 200025 h 203200"/>
              <a:gd name="connsiteX6" fmla="*/ 101600 w 339725"/>
              <a:gd name="connsiteY6" fmla="*/ 203200 h 203200"/>
              <a:gd name="connsiteX7" fmla="*/ 101600 w 339725"/>
              <a:gd name="connsiteY7" fmla="*/ 203200 h 203200"/>
              <a:gd name="connsiteX8" fmla="*/ 123825 w 339725"/>
              <a:gd name="connsiteY8" fmla="*/ 180975 h 203200"/>
              <a:gd name="connsiteX9" fmla="*/ 133350 w 339725"/>
              <a:gd name="connsiteY9" fmla="*/ 174625 h 203200"/>
              <a:gd name="connsiteX10" fmla="*/ 152400 w 339725"/>
              <a:gd name="connsiteY10" fmla="*/ 161925 h 203200"/>
              <a:gd name="connsiteX11" fmla="*/ 161925 w 339725"/>
              <a:gd name="connsiteY11" fmla="*/ 152400 h 203200"/>
              <a:gd name="connsiteX12" fmla="*/ 184150 w 339725"/>
              <a:gd name="connsiteY12" fmla="*/ 139700 h 203200"/>
              <a:gd name="connsiteX13" fmla="*/ 190500 w 339725"/>
              <a:gd name="connsiteY13" fmla="*/ 130175 h 203200"/>
              <a:gd name="connsiteX14" fmla="*/ 219075 w 339725"/>
              <a:gd name="connsiteY14" fmla="*/ 104775 h 203200"/>
              <a:gd name="connsiteX15" fmla="*/ 234950 w 339725"/>
              <a:gd name="connsiteY15" fmla="*/ 88900 h 203200"/>
              <a:gd name="connsiteX16" fmla="*/ 241300 w 339725"/>
              <a:gd name="connsiteY16" fmla="*/ 79375 h 203200"/>
              <a:gd name="connsiteX17" fmla="*/ 250825 w 339725"/>
              <a:gd name="connsiteY17" fmla="*/ 73025 h 203200"/>
              <a:gd name="connsiteX18" fmla="*/ 273050 w 339725"/>
              <a:gd name="connsiteY18" fmla="*/ 60325 h 203200"/>
              <a:gd name="connsiteX19" fmla="*/ 295275 w 339725"/>
              <a:gd name="connsiteY19" fmla="*/ 38100 h 203200"/>
              <a:gd name="connsiteX20" fmla="*/ 304800 w 339725"/>
              <a:gd name="connsiteY20" fmla="*/ 31750 h 203200"/>
              <a:gd name="connsiteX21" fmla="*/ 320675 w 339725"/>
              <a:gd name="connsiteY21" fmla="*/ 15875 h 203200"/>
              <a:gd name="connsiteX22" fmla="*/ 330200 w 339725"/>
              <a:gd name="connsiteY22" fmla="*/ 6350 h 203200"/>
              <a:gd name="connsiteX23" fmla="*/ 339725 w 339725"/>
              <a:gd name="connsiteY23" fmla="*/ 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9725" h="203200">
                <a:moveTo>
                  <a:pt x="0" y="117475"/>
                </a:moveTo>
                <a:lnTo>
                  <a:pt x="0" y="117475"/>
                </a:lnTo>
                <a:cubicBezTo>
                  <a:pt x="42501" y="144521"/>
                  <a:pt x="25168" y="129943"/>
                  <a:pt x="53975" y="158750"/>
                </a:cubicBezTo>
                <a:lnTo>
                  <a:pt x="76200" y="180975"/>
                </a:lnTo>
                <a:lnTo>
                  <a:pt x="85725" y="190500"/>
                </a:lnTo>
                <a:cubicBezTo>
                  <a:pt x="88900" y="193675"/>
                  <a:pt x="91234" y="198017"/>
                  <a:pt x="95250" y="200025"/>
                </a:cubicBezTo>
                <a:lnTo>
                  <a:pt x="101600" y="203200"/>
                </a:lnTo>
                <a:lnTo>
                  <a:pt x="101600" y="203200"/>
                </a:lnTo>
                <a:cubicBezTo>
                  <a:pt x="109008" y="195792"/>
                  <a:pt x="116038" y="187984"/>
                  <a:pt x="123825" y="180975"/>
                </a:cubicBezTo>
                <a:cubicBezTo>
                  <a:pt x="126661" y="178422"/>
                  <a:pt x="130419" y="177068"/>
                  <a:pt x="133350" y="174625"/>
                </a:cubicBezTo>
                <a:cubicBezTo>
                  <a:pt x="149205" y="161412"/>
                  <a:pt x="135661" y="167505"/>
                  <a:pt x="152400" y="161925"/>
                </a:cubicBezTo>
                <a:cubicBezTo>
                  <a:pt x="155575" y="158750"/>
                  <a:pt x="158476" y="155275"/>
                  <a:pt x="161925" y="152400"/>
                </a:cubicBezTo>
                <a:cubicBezTo>
                  <a:pt x="168657" y="146790"/>
                  <a:pt x="176386" y="143582"/>
                  <a:pt x="184150" y="139700"/>
                </a:cubicBezTo>
                <a:cubicBezTo>
                  <a:pt x="186267" y="136525"/>
                  <a:pt x="187965" y="133027"/>
                  <a:pt x="190500" y="130175"/>
                </a:cubicBezTo>
                <a:cubicBezTo>
                  <a:pt x="206317" y="112381"/>
                  <a:pt x="204598" y="114426"/>
                  <a:pt x="219075" y="104775"/>
                </a:cubicBezTo>
                <a:cubicBezTo>
                  <a:pt x="236008" y="79375"/>
                  <a:pt x="213783" y="110067"/>
                  <a:pt x="234950" y="88900"/>
                </a:cubicBezTo>
                <a:cubicBezTo>
                  <a:pt x="237648" y="86202"/>
                  <a:pt x="238602" y="82073"/>
                  <a:pt x="241300" y="79375"/>
                </a:cubicBezTo>
                <a:cubicBezTo>
                  <a:pt x="243998" y="76677"/>
                  <a:pt x="247720" y="75243"/>
                  <a:pt x="250825" y="73025"/>
                </a:cubicBezTo>
                <a:cubicBezTo>
                  <a:pt x="267644" y="61011"/>
                  <a:pt x="257593" y="65477"/>
                  <a:pt x="273050" y="60325"/>
                </a:cubicBezTo>
                <a:cubicBezTo>
                  <a:pt x="278638" y="43560"/>
                  <a:pt x="273440" y="52656"/>
                  <a:pt x="295275" y="38100"/>
                </a:cubicBezTo>
                <a:lnTo>
                  <a:pt x="304800" y="31750"/>
                </a:lnTo>
                <a:cubicBezTo>
                  <a:pt x="316442" y="14288"/>
                  <a:pt x="304800" y="29104"/>
                  <a:pt x="320675" y="15875"/>
                </a:cubicBezTo>
                <a:cubicBezTo>
                  <a:pt x="324124" y="13000"/>
                  <a:pt x="326751" y="9225"/>
                  <a:pt x="330200" y="6350"/>
                </a:cubicBezTo>
                <a:cubicBezTo>
                  <a:pt x="333131" y="3907"/>
                  <a:pt x="339725" y="0"/>
                  <a:pt x="339725" y="0"/>
                </a:cubicBezTo>
              </a:path>
            </a:pathLst>
          </a:custGeom>
          <a:noFill/>
          <a:ln w="6032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reeform 15"/>
          <p:cNvSpPr/>
          <p:nvPr/>
        </p:nvSpPr>
        <p:spPr>
          <a:xfrm>
            <a:off x="7967693" y="4156853"/>
            <a:ext cx="751318" cy="431396"/>
          </a:xfrm>
          <a:custGeom>
            <a:avLst/>
            <a:gdLst>
              <a:gd name="connsiteX0" fmla="*/ 0 w 339725"/>
              <a:gd name="connsiteY0" fmla="*/ 117475 h 203200"/>
              <a:gd name="connsiteX1" fmla="*/ 0 w 339725"/>
              <a:gd name="connsiteY1" fmla="*/ 117475 h 203200"/>
              <a:gd name="connsiteX2" fmla="*/ 53975 w 339725"/>
              <a:gd name="connsiteY2" fmla="*/ 158750 h 203200"/>
              <a:gd name="connsiteX3" fmla="*/ 76200 w 339725"/>
              <a:gd name="connsiteY3" fmla="*/ 180975 h 203200"/>
              <a:gd name="connsiteX4" fmla="*/ 85725 w 339725"/>
              <a:gd name="connsiteY4" fmla="*/ 190500 h 203200"/>
              <a:gd name="connsiteX5" fmla="*/ 95250 w 339725"/>
              <a:gd name="connsiteY5" fmla="*/ 200025 h 203200"/>
              <a:gd name="connsiteX6" fmla="*/ 101600 w 339725"/>
              <a:gd name="connsiteY6" fmla="*/ 203200 h 203200"/>
              <a:gd name="connsiteX7" fmla="*/ 101600 w 339725"/>
              <a:gd name="connsiteY7" fmla="*/ 203200 h 203200"/>
              <a:gd name="connsiteX8" fmla="*/ 123825 w 339725"/>
              <a:gd name="connsiteY8" fmla="*/ 180975 h 203200"/>
              <a:gd name="connsiteX9" fmla="*/ 133350 w 339725"/>
              <a:gd name="connsiteY9" fmla="*/ 174625 h 203200"/>
              <a:gd name="connsiteX10" fmla="*/ 152400 w 339725"/>
              <a:gd name="connsiteY10" fmla="*/ 161925 h 203200"/>
              <a:gd name="connsiteX11" fmla="*/ 161925 w 339725"/>
              <a:gd name="connsiteY11" fmla="*/ 152400 h 203200"/>
              <a:gd name="connsiteX12" fmla="*/ 184150 w 339725"/>
              <a:gd name="connsiteY12" fmla="*/ 139700 h 203200"/>
              <a:gd name="connsiteX13" fmla="*/ 190500 w 339725"/>
              <a:gd name="connsiteY13" fmla="*/ 130175 h 203200"/>
              <a:gd name="connsiteX14" fmla="*/ 219075 w 339725"/>
              <a:gd name="connsiteY14" fmla="*/ 104775 h 203200"/>
              <a:gd name="connsiteX15" fmla="*/ 234950 w 339725"/>
              <a:gd name="connsiteY15" fmla="*/ 88900 h 203200"/>
              <a:gd name="connsiteX16" fmla="*/ 241300 w 339725"/>
              <a:gd name="connsiteY16" fmla="*/ 79375 h 203200"/>
              <a:gd name="connsiteX17" fmla="*/ 250825 w 339725"/>
              <a:gd name="connsiteY17" fmla="*/ 73025 h 203200"/>
              <a:gd name="connsiteX18" fmla="*/ 273050 w 339725"/>
              <a:gd name="connsiteY18" fmla="*/ 60325 h 203200"/>
              <a:gd name="connsiteX19" fmla="*/ 295275 w 339725"/>
              <a:gd name="connsiteY19" fmla="*/ 38100 h 203200"/>
              <a:gd name="connsiteX20" fmla="*/ 304800 w 339725"/>
              <a:gd name="connsiteY20" fmla="*/ 31750 h 203200"/>
              <a:gd name="connsiteX21" fmla="*/ 320675 w 339725"/>
              <a:gd name="connsiteY21" fmla="*/ 15875 h 203200"/>
              <a:gd name="connsiteX22" fmla="*/ 330200 w 339725"/>
              <a:gd name="connsiteY22" fmla="*/ 6350 h 203200"/>
              <a:gd name="connsiteX23" fmla="*/ 339725 w 339725"/>
              <a:gd name="connsiteY23" fmla="*/ 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9725" h="203200">
                <a:moveTo>
                  <a:pt x="0" y="117475"/>
                </a:moveTo>
                <a:lnTo>
                  <a:pt x="0" y="117475"/>
                </a:lnTo>
                <a:cubicBezTo>
                  <a:pt x="42501" y="144521"/>
                  <a:pt x="25168" y="129943"/>
                  <a:pt x="53975" y="158750"/>
                </a:cubicBezTo>
                <a:lnTo>
                  <a:pt x="76200" y="180975"/>
                </a:lnTo>
                <a:lnTo>
                  <a:pt x="85725" y="190500"/>
                </a:lnTo>
                <a:cubicBezTo>
                  <a:pt x="88900" y="193675"/>
                  <a:pt x="91234" y="198017"/>
                  <a:pt x="95250" y="200025"/>
                </a:cubicBezTo>
                <a:lnTo>
                  <a:pt x="101600" y="203200"/>
                </a:lnTo>
                <a:lnTo>
                  <a:pt x="101600" y="203200"/>
                </a:lnTo>
                <a:cubicBezTo>
                  <a:pt x="109008" y="195792"/>
                  <a:pt x="116038" y="187984"/>
                  <a:pt x="123825" y="180975"/>
                </a:cubicBezTo>
                <a:cubicBezTo>
                  <a:pt x="126661" y="178422"/>
                  <a:pt x="130419" y="177068"/>
                  <a:pt x="133350" y="174625"/>
                </a:cubicBezTo>
                <a:cubicBezTo>
                  <a:pt x="149205" y="161412"/>
                  <a:pt x="135661" y="167505"/>
                  <a:pt x="152400" y="161925"/>
                </a:cubicBezTo>
                <a:cubicBezTo>
                  <a:pt x="155575" y="158750"/>
                  <a:pt x="158476" y="155275"/>
                  <a:pt x="161925" y="152400"/>
                </a:cubicBezTo>
                <a:cubicBezTo>
                  <a:pt x="168657" y="146790"/>
                  <a:pt x="176386" y="143582"/>
                  <a:pt x="184150" y="139700"/>
                </a:cubicBezTo>
                <a:cubicBezTo>
                  <a:pt x="186267" y="136525"/>
                  <a:pt x="187965" y="133027"/>
                  <a:pt x="190500" y="130175"/>
                </a:cubicBezTo>
                <a:cubicBezTo>
                  <a:pt x="206317" y="112381"/>
                  <a:pt x="204598" y="114426"/>
                  <a:pt x="219075" y="104775"/>
                </a:cubicBezTo>
                <a:cubicBezTo>
                  <a:pt x="236008" y="79375"/>
                  <a:pt x="213783" y="110067"/>
                  <a:pt x="234950" y="88900"/>
                </a:cubicBezTo>
                <a:cubicBezTo>
                  <a:pt x="237648" y="86202"/>
                  <a:pt x="238602" y="82073"/>
                  <a:pt x="241300" y="79375"/>
                </a:cubicBezTo>
                <a:cubicBezTo>
                  <a:pt x="243998" y="76677"/>
                  <a:pt x="247720" y="75243"/>
                  <a:pt x="250825" y="73025"/>
                </a:cubicBezTo>
                <a:cubicBezTo>
                  <a:pt x="267644" y="61011"/>
                  <a:pt x="257593" y="65477"/>
                  <a:pt x="273050" y="60325"/>
                </a:cubicBezTo>
                <a:cubicBezTo>
                  <a:pt x="278638" y="43560"/>
                  <a:pt x="273440" y="52656"/>
                  <a:pt x="295275" y="38100"/>
                </a:cubicBezTo>
                <a:lnTo>
                  <a:pt x="304800" y="31750"/>
                </a:lnTo>
                <a:cubicBezTo>
                  <a:pt x="316442" y="14288"/>
                  <a:pt x="304800" y="29104"/>
                  <a:pt x="320675" y="15875"/>
                </a:cubicBezTo>
                <a:cubicBezTo>
                  <a:pt x="324124" y="13000"/>
                  <a:pt x="326751" y="9225"/>
                  <a:pt x="330200" y="6350"/>
                </a:cubicBezTo>
                <a:cubicBezTo>
                  <a:pt x="333131" y="3907"/>
                  <a:pt x="339725" y="0"/>
                  <a:pt x="339725" y="0"/>
                </a:cubicBezTo>
              </a:path>
            </a:pathLst>
          </a:custGeom>
          <a:noFill/>
          <a:ln w="6032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reeform 16"/>
          <p:cNvSpPr/>
          <p:nvPr/>
        </p:nvSpPr>
        <p:spPr>
          <a:xfrm>
            <a:off x="3205193" y="4995427"/>
            <a:ext cx="751318" cy="431396"/>
          </a:xfrm>
          <a:custGeom>
            <a:avLst/>
            <a:gdLst>
              <a:gd name="connsiteX0" fmla="*/ 0 w 339725"/>
              <a:gd name="connsiteY0" fmla="*/ 117475 h 203200"/>
              <a:gd name="connsiteX1" fmla="*/ 0 w 339725"/>
              <a:gd name="connsiteY1" fmla="*/ 117475 h 203200"/>
              <a:gd name="connsiteX2" fmla="*/ 53975 w 339725"/>
              <a:gd name="connsiteY2" fmla="*/ 158750 h 203200"/>
              <a:gd name="connsiteX3" fmla="*/ 76200 w 339725"/>
              <a:gd name="connsiteY3" fmla="*/ 180975 h 203200"/>
              <a:gd name="connsiteX4" fmla="*/ 85725 w 339725"/>
              <a:gd name="connsiteY4" fmla="*/ 190500 h 203200"/>
              <a:gd name="connsiteX5" fmla="*/ 95250 w 339725"/>
              <a:gd name="connsiteY5" fmla="*/ 200025 h 203200"/>
              <a:gd name="connsiteX6" fmla="*/ 101600 w 339725"/>
              <a:gd name="connsiteY6" fmla="*/ 203200 h 203200"/>
              <a:gd name="connsiteX7" fmla="*/ 101600 w 339725"/>
              <a:gd name="connsiteY7" fmla="*/ 203200 h 203200"/>
              <a:gd name="connsiteX8" fmla="*/ 123825 w 339725"/>
              <a:gd name="connsiteY8" fmla="*/ 180975 h 203200"/>
              <a:gd name="connsiteX9" fmla="*/ 133350 w 339725"/>
              <a:gd name="connsiteY9" fmla="*/ 174625 h 203200"/>
              <a:gd name="connsiteX10" fmla="*/ 152400 w 339725"/>
              <a:gd name="connsiteY10" fmla="*/ 161925 h 203200"/>
              <a:gd name="connsiteX11" fmla="*/ 161925 w 339725"/>
              <a:gd name="connsiteY11" fmla="*/ 152400 h 203200"/>
              <a:gd name="connsiteX12" fmla="*/ 184150 w 339725"/>
              <a:gd name="connsiteY12" fmla="*/ 139700 h 203200"/>
              <a:gd name="connsiteX13" fmla="*/ 190500 w 339725"/>
              <a:gd name="connsiteY13" fmla="*/ 130175 h 203200"/>
              <a:gd name="connsiteX14" fmla="*/ 219075 w 339725"/>
              <a:gd name="connsiteY14" fmla="*/ 104775 h 203200"/>
              <a:gd name="connsiteX15" fmla="*/ 234950 w 339725"/>
              <a:gd name="connsiteY15" fmla="*/ 88900 h 203200"/>
              <a:gd name="connsiteX16" fmla="*/ 241300 w 339725"/>
              <a:gd name="connsiteY16" fmla="*/ 79375 h 203200"/>
              <a:gd name="connsiteX17" fmla="*/ 250825 w 339725"/>
              <a:gd name="connsiteY17" fmla="*/ 73025 h 203200"/>
              <a:gd name="connsiteX18" fmla="*/ 273050 w 339725"/>
              <a:gd name="connsiteY18" fmla="*/ 60325 h 203200"/>
              <a:gd name="connsiteX19" fmla="*/ 295275 w 339725"/>
              <a:gd name="connsiteY19" fmla="*/ 38100 h 203200"/>
              <a:gd name="connsiteX20" fmla="*/ 304800 w 339725"/>
              <a:gd name="connsiteY20" fmla="*/ 31750 h 203200"/>
              <a:gd name="connsiteX21" fmla="*/ 320675 w 339725"/>
              <a:gd name="connsiteY21" fmla="*/ 15875 h 203200"/>
              <a:gd name="connsiteX22" fmla="*/ 330200 w 339725"/>
              <a:gd name="connsiteY22" fmla="*/ 6350 h 203200"/>
              <a:gd name="connsiteX23" fmla="*/ 339725 w 339725"/>
              <a:gd name="connsiteY23" fmla="*/ 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9725" h="203200">
                <a:moveTo>
                  <a:pt x="0" y="117475"/>
                </a:moveTo>
                <a:lnTo>
                  <a:pt x="0" y="117475"/>
                </a:lnTo>
                <a:cubicBezTo>
                  <a:pt x="42501" y="144521"/>
                  <a:pt x="25168" y="129943"/>
                  <a:pt x="53975" y="158750"/>
                </a:cubicBezTo>
                <a:lnTo>
                  <a:pt x="76200" y="180975"/>
                </a:lnTo>
                <a:lnTo>
                  <a:pt x="85725" y="190500"/>
                </a:lnTo>
                <a:cubicBezTo>
                  <a:pt x="88900" y="193675"/>
                  <a:pt x="91234" y="198017"/>
                  <a:pt x="95250" y="200025"/>
                </a:cubicBezTo>
                <a:lnTo>
                  <a:pt x="101600" y="203200"/>
                </a:lnTo>
                <a:lnTo>
                  <a:pt x="101600" y="203200"/>
                </a:lnTo>
                <a:cubicBezTo>
                  <a:pt x="109008" y="195792"/>
                  <a:pt x="116038" y="187984"/>
                  <a:pt x="123825" y="180975"/>
                </a:cubicBezTo>
                <a:cubicBezTo>
                  <a:pt x="126661" y="178422"/>
                  <a:pt x="130419" y="177068"/>
                  <a:pt x="133350" y="174625"/>
                </a:cubicBezTo>
                <a:cubicBezTo>
                  <a:pt x="149205" y="161412"/>
                  <a:pt x="135661" y="167505"/>
                  <a:pt x="152400" y="161925"/>
                </a:cubicBezTo>
                <a:cubicBezTo>
                  <a:pt x="155575" y="158750"/>
                  <a:pt x="158476" y="155275"/>
                  <a:pt x="161925" y="152400"/>
                </a:cubicBezTo>
                <a:cubicBezTo>
                  <a:pt x="168657" y="146790"/>
                  <a:pt x="176386" y="143582"/>
                  <a:pt x="184150" y="139700"/>
                </a:cubicBezTo>
                <a:cubicBezTo>
                  <a:pt x="186267" y="136525"/>
                  <a:pt x="187965" y="133027"/>
                  <a:pt x="190500" y="130175"/>
                </a:cubicBezTo>
                <a:cubicBezTo>
                  <a:pt x="206317" y="112381"/>
                  <a:pt x="204598" y="114426"/>
                  <a:pt x="219075" y="104775"/>
                </a:cubicBezTo>
                <a:cubicBezTo>
                  <a:pt x="236008" y="79375"/>
                  <a:pt x="213783" y="110067"/>
                  <a:pt x="234950" y="88900"/>
                </a:cubicBezTo>
                <a:cubicBezTo>
                  <a:pt x="237648" y="86202"/>
                  <a:pt x="238602" y="82073"/>
                  <a:pt x="241300" y="79375"/>
                </a:cubicBezTo>
                <a:cubicBezTo>
                  <a:pt x="243998" y="76677"/>
                  <a:pt x="247720" y="75243"/>
                  <a:pt x="250825" y="73025"/>
                </a:cubicBezTo>
                <a:cubicBezTo>
                  <a:pt x="267644" y="61011"/>
                  <a:pt x="257593" y="65477"/>
                  <a:pt x="273050" y="60325"/>
                </a:cubicBezTo>
                <a:cubicBezTo>
                  <a:pt x="278638" y="43560"/>
                  <a:pt x="273440" y="52656"/>
                  <a:pt x="295275" y="38100"/>
                </a:cubicBezTo>
                <a:lnTo>
                  <a:pt x="304800" y="31750"/>
                </a:lnTo>
                <a:cubicBezTo>
                  <a:pt x="316442" y="14288"/>
                  <a:pt x="304800" y="29104"/>
                  <a:pt x="320675" y="15875"/>
                </a:cubicBezTo>
                <a:cubicBezTo>
                  <a:pt x="324124" y="13000"/>
                  <a:pt x="326751" y="9225"/>
                  <a:pt x="330200" y="6350"/>
                </a:cubicBezTo>
                <a:cubicBezTo>
                  <a:pt x="333131" y="3907"/>
                  <a:pt x="339725" y="0"/>
                  <a:pt x="339725" y="0"/>
                </a:cubicBezTo>
              </a:path>
            </a:pathLst>
          </a:custGeom>
          <a:noFill/>
          <a:ln w="6032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reeform 17"/>
          <p:cNvSpPr/>
          <p:nvPr/>
        </p:nvSpPr>
        <p:spPr>
          <a:xfrm>
            <a:off x="5586443" y="4993435"/>
            <a:ext cx="751318" cy="431396"/>
          </a:xfrm>
          <a:custGeom>
            <a:avLst/>
            <a:gdLst>
              <a:gd name="connsiteX0" fmla="*/ 0 w 339725"/>
              <a:gd name="connsiteY0" fmla="*/ 117475 h 203200"/>
              <a:gd name="connsiteX1" fmla="*/ 0 w 339725"/>
              <a:gd name="connsiteY1" fmla="*/ 117475 h 203200"/>
              <a:gd name="connsiteX2" fmla="*/ 53975 w 339725"/>
              <a:gd name="connsiteY2" fmla="*/ 158750 h 203200"/>
              <a:gd name="connsiteX3" fmla="*/ 76200 w 339725"/>
              <a:gd name="connsiteY3" fmla="*/ 180975 h 203200"/>
              <a:gd name="connsiteX4" fmla="*/ 85725 w 339725"/>
              <a:gd name="connsiteY4" fmla="*/ 190500 h 203200"/>
              <a:gd name="connsiteX5" fmla="*/ 95250 w 339725"/>
              <a:gd name="connsiteY5" fmla="*/ 200025 h 203200"/>
              <a:gd name="connsiteX6" fmla="*/ 101600 w 339725"/>
              <a:gd name="connsiteY6" fmla="*/ 203200 h 203200"/>
              <a:gd name="connsiteX7" fmla="*/ 101600 w 339725"/>
              <a:gd name="connsiteY7" fmla="*/ 203200 h 203200"/>
              <a:gd name="connsiteX8" fmla="*/ 123825 w 339725"/>
              <a:gd name="connsiteY8" fmla="*/ 180975 h 203200"/>
              <a:gd name="connsiteX9" fmla="*/ 133350 w 339725"/>
              <a:gd name="connsiteY9" fmla="*/ 174625 h 203200"/>
              <a:gd name="connsiteX10" fmla="*/ 152400 w 339725"/>
              <a:gd name="connsiteY10" fmla="*/ 161925 h 203200"/>
              <a:gd name="connsiteX11" fmla="*/ 161925 w 339725"/>
              <a:gd name="connsiteY11" fmla="*/ 152400 h 203200"/>
              <a:gd name="connsiteX12" fmla="*/ 184150 w 339725"/>
              <a:gd name="connsiteY12" fmla="*/ 139700 h 203200"/>
              <a:gd name="connsiteX13" fmla="*/ 190500 w 339725"/>
              <a:gd name="connsiteY13" fmla="*/ 130175 h 203200"/>
              <a:gd name="connsiteX14" fmla="*/ 219075 w 339725"/>
              <a:gd name="connsiteY14" fmla="*/ 104775 h 203200"/>
              <a:gd name="connsiteX15" fmla="*/ 234950 w 339725"/>
              <a:gd name="connsiteY15" fmla="*/ 88900 h 203200"/>
              <a:gd name="connsiteX16" fmla="*/ 241300 w 339725"/>
              <a:gd name="connsiteY16" fmla="*/ 79375 h 203200"/>
              <a:gd name="connsiteX17" fmla="*/ 250825 w 339725"/>
              <a:gd name="connsiteY17" fmla="*/ 73025 h 203200"/>
              <a:gd name="connsiteX18" fmla="*/ 273050 w 339725"/>
              <a:gd name="connsiteY18" fmla="*/ 60325 h 203200"/>
              <a:gd name="connsiteX19" fmla="*/ 295275 w 339725"/>
              <a:gd name="connsiteY19" fmla="*/ 38100 h 203200"/>
              <a:gd name="connsiteX20" fmla="*/ 304800 w 339725"/>
              <a:gd name="connsiteY20" fmla="*/ 31750 h 203200"/>
              <a:gd name="connsiteX21" fmla="*/ 320675 w 339725"/>
              <a:gd name="connsiteY21" fmla="*/ 15875 h 203200"/>
              <a:gd name="connsiteX22" fmla="*/ 330200 w 339725"/>
              <a:gd name="connsiteY22" fmla="*/ 6350 h 203200"/>
              <a:gd name="connsiteX23" fmla="*/ 339725 w 339725"/>
              <a:gd name="connsiteY23" fmla="*/ 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9725" h="203200">
                <a:moveTo>
                  <a:pt x="0" y="117475"/>
                </a:moveTo>
                <a:lnTo>
                  <a:pt x="0" y="117475"/>
                </a:lnTo>
                <a:cubicBezTo>
                  <a:pt x="42501" y="144521"/>
                  <a:pt x="25168" y="129943"/>
                  <a:pt x="53975" y="158750"/>
                </a:cubicBezTo>
                <a:lnTo>
                  <a:pt x="76200" y="180975"/>
                </a:lnTo>
                <a:lnTo>
                  <a:pt x="85725" y="190500"/>
                </a:lnTo>
                <a:cubicBezTo>
                  <a:pt x="88900" y="193675"/>
                  <a:pt x="91234" y="198017"/>
                  <a:pt x="95250" y="200025"/>
                </a:cubicBezTo>
                <a:lnTo>
                  <a:pt x="101600" y="203200"/>
                </a:lnTo>
                <a:lnTo>
                  <a:pt x="101600" y="203200"/>
                </a:lnTo>
                <a:cubicBezTo>
                  <a:pt x="109008" y="195792"/>
                  <a:pt x="116038" y="187984"/>
                  <a:pt x="123825" y="180975"/>
                </a:cubicBezTo>
                <a:cubicBezTo>
                  <a:pt x="126661" y="178422"/>
                  <a:pt x="130419" y="177068"/>
                  <a:pt x="133350" y="174625"/>
                </a:cubicBezTo>
                <a:cubicBezTo>
                  <a:pt x="149205" y="161412"/>
                  <a:pt x="135661" y="167505"/>
                  <a:pt x="152400" y="161925"/>
                </a:cubicBezTo>
                <a:cubicBezTo>
                  <a:pt x="155575" y="158750"/>
                  <a:pt x="158476" y="155275"/>
                  <a:pt x="161925" y="152400"/>
                </a:cubicBezTo>
                <a:cubicBezTo>
                  <a:pt x="168657" y="146790"/>
                  <a:pt x="176386" y="143582"/>
                  <a:pt x="184150" y="139700"/>
                </a:cubicBezTo>
                <a:cubicBezTo>
                  <a:pt x="186267" y="136525"/>
                  <a:pt x="187965" y="133027"/>
                  <a:pt x="190500" y="130175"/>
                </a:cubicBezTo>
                <a:cubicBezTo>
                  <a:pt x="206317" y="112381"/>
                  <a:pt x="204598" y="114426"/>
                  <a:pt x="219075" y="104775"/>
                </a:cubicBezTo>
                <a:cubicBezTo>
                  <a:pt x="236008" y="79375"/>
                  <a:pt x="213783" y="110067"/>
                  <a:pt x="234950" y="88900"/>
                </a:cubicBezTo>
                <a:cubicBezTo>
                  <a:pt x="237648" y="86202"/>
                  <a:pt x="238602" y="82073"/>
                  <a:pt x="241300" y="79375"/>
                </a:cubicBezTo>
                <a:cubicBezTo>
                  <a:pt x="243998" y="76677"/>
                  <a:pt x="247720" y="75243"/>
                  <a:pt x="250825" y="73025"/>
                </a:cubicBezTo>
                <a:cubicBezTo>
                  <a:pt x="267644" y="61011"/>
                  <a:pt x="257593" y="65477"/>
                  <a:pt x="273050" y="60325"/>
                </a:cubicBezTo>
                <a:cubicBezTo>
                  <a:pt x="278638" y="43560"/>
                  <a:pt x="273440" y="52656"/>
                  <a:pt x="295275" y="38100"/>
                </a:cubicBezTo>
                <a:lnTo>
                  <a:pt x="304800" y="31750"/>
                </a:lnTo>
                <a:cubicBezTo>
                  <a:pt x="316442" y="14288"/>
                  <a:pt x="304800" y="29104"/>
                  <a:pt x="320675" y="15875"/>
                </a:cubicBezTo>
                <a:cubicBezTo>
                  <a:pt x="324124" y="13000"/>
                  <a:pt x="326751" y="9225"/>
                  <a:pt x="330200" y="6350"/>
                </a:cubicBezTo>
                <a:cubicBezTo>
                  <a:pt x="333131" y="3907"/>
                  <a:pt x="339725" y="0"/>
                  <a:pt x="339725" y="0"/>
                </a:cubicBezTo>
              </a:path>
            </a:pathLst>
          </a:custGeom>
          <a:noFill/>
          <a:ln w="6032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Freeform 18"/>
          <p:cNvSpPr/>
          <p:nvPr/>
        </p:nvSpPr>
        <p:spPr>
          <a:xfrm>
            <a:off x="7967693" y="4993435"/>
            <a:ext cx="751318" cy="431396"/>
          </a:xfrm>
          <a:custGeom>
            <a:avLst/>
            <a:gdLst>
              <a:gd name="connsiteX0" fmla="*/ 0 w 339725"/>
              <a:gd name="connsiteY0" fmla="*/ 117475 h 203200"/>
              <a:gd name="connsiteX1" fmla="*/ 0 w 339725"/>
              <a:gd name="connsiteY1" fmla="*/ 117475 h 203200"/>
              <a:gd name="connsiteX2" fmla="*/ 53975 w 339725"/>
              <a:gd name="connsiteY2" fmla="*/ 158750 h 203200"/>
              <a:gd name="connsiteX3" fmla="*/ 76200 w 339725"/>
              <a:gd name="connsiteY3" fmla="*/ 180975 h 203200"/>
              <a:gd name="connsiteX4" fmla="*/ 85725 w 339725"/>
              <a:gd name="connsiteY4" fmla="*/ 190500 h 203200"/>
              <a:gd name="connsiteX5" fmla="*/ 95250 w 339725"/>
              <a:gd name="connsiteY5" fmla="*/ 200025 h 203200"/>
              <a:gd name="connsiteX6" fmla="*/ 101600 w 339725"/>
              <a:gd name="connsiteY6" fmla="*/ 203200 h 203200"/>
              <a:gd name="connsiteX7" fmla="*/ 101600 w 339725"/>
              <a:gd name="connsiteY7" fmla="*/ 203200 h 203200"/>
              <a:gd name="connsiteX8" fmla="*/ 123825 w 339725"/>
              <a:gd name="connsiteY8" fmla="*/ 180975 h 203200"/>
              <a:gd name="connsiteX9" fmla="*/ 133350 w 339725"/>
              <a:gd name="connsiteY9" fmla="*/ 174625 h 203200"/>
              <a:gd name="connsiteX10" fmla="*/ 152400 w 339725"/>
              <a:gd name="connsiteY10" fmla="*/ 161925 h 203200"/>
              <a:gd name="connsiteX11" fmla="*/ 161925 w 339725"/>
              <a:gd name="connsiteY11" fmla="*/ 152400 h 203200"/>
              <a:gd name="connsiteX12" fmla="*/ 184150 w 339725"/>
              <a:gd name="connsiteY12" fmla="*/ 139700 h 203200"/>
              <a:gd name="connsiteX13" fmla="*/ 190500 w 339725"/>
              <a:gd name="connsiteY13" fmla="*/ 130175 h 203200"/>
              <a:gd name="connsiteX14" fmla="*/ 219075 w 339725"/>
              <a:gd name="connsiteY14" fmla="*/ 104775 h 203200"/>
              <a:gd name="connsiteX15" fmla="*/ 234950 w 339725"/>
              <a:gd name="connsiteY15" fmla="*/ 88900 h 203200"/>
              <a:gd name="connsiteX16" fmla="*/ 241300 w 339725"/>
              <a:gd name="connsiteY16" fmla="*/ 79375 h 203200"/>
              <a:gd name="connsiteX17" fmla="*/ 250825 w 339725"/>
              <a:gd name="connsiteY17" fmla="*/ 73025 h 203200"/>
              <a:gd name="connsiteX18" fmla="*/ 273050 w 339725"/>
              <a:gd name="connsiteY18" fmla="*/ 60325 h 203200"/>
              <a:gd name="connsiteX19" fmla="*/ 295275 w 339725"/>
              <a:gd name="connsiteY19" fmla="*/ 38100 h 203200"/>
              <a:gd name="connsiteX20" fmla="*/ 304800 w 339725"/>
              <a:gd name="connsiteY20" fmla="*/ 31750 h 203200"/>
              <a:gd name="connsiteX21" fmla="*/ 320675 w 339725"/>
              <a:gd name="connsiteY21" fmla="*/ 15875 h 203200"/>
              <a:gd name="connsiteX22" fmla="*/ 330200 w 339725"/>
              <a:gd name="connsiteY22" fmla="*/ 6350 h 203200"/>
              <a:gd name="connsiteX23" fmla="*/ 339725 w 339725"/>
              <a:gd name="connsiteY23" fmla="*/ 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9725" h="203200">
                <a:moveTo>
                  <a:pt x="0" y="117475"/>
                </a:moveTo>
                <a:lnTo>
                  <a:pt x="0" y="117475"/>
                </a:lnTo>
                <a:cubicBezTo>
                  <a:pt x="42501" y="144521"/>
                  <a:pt x="25168" y="129943"/>
                  <a:pt x="53975" y="158750"/>
                </a:cubicBezTo>
                <a:lnTo>
                  <a:pt x="76200" y="180975"/>
                </a:lnTo>
                <a:lnTo>
                  <a:pt x="85725" y="190500"/>
                </a:lnTo>
                <a:cubicBezTo>
                  <a:pt x="88900" y="193675"/>
                  <a:pt x="91234" y="198017"/>
                  <a:pt x="95250" y="200025"/>
                </a:cubicBezTo>
                <a:lnTo>
                  <a:pt x="101600" y="203200"/>
                </a:lnTo>
                <a:lnTo>
                  <a:pt x="101600" y="203200"/>
                </a:lnTo>
                <a:cubicBezTo>
                  <a:pt x="109008" y="195792"/>
                  <a:pt x="116038" y="187984"/>
                  <a:pt x="123825" y="180975"/>
                </a:cubicBezTo>
                <a:cubicBezTo>
                  <a:pt x="126661" y="178422"/>
                  <a:pt x="130419" y="177068"/>
                  <a:pt x="133350" y="174625"/>
                </a:cubicBezTo>
                <a:cubicBezTo>
                  <a:pt x="149205" y="161412"/>
                  <a:pt x="135661" y="167505"/>
                  <a:pt x="152400" y="161925"/>
                </a:cubicBezTo>
                <a:cubicBezTo>
                  <a:pt x="155575" y="158750"/>
                  <a:pt x="158476" y="155275"/>
                  <a:pt x="161925" y="152400"/>
                </a:cubicBezTo>
                <a:cubicBezTo>
                  <a:pt x="168657" y="146790"/>
                  <a:pt x="176386" y="143582"/>
                  <a:pt x="184150" y="139700"/>
                </a:cubicBezTo>
                <a:cubicBezTo>
                  <a:pt x="186267" y="136525"/>
                  <a:pt x="187965" y="133027"/>
                  <a:pt x="190500" y="130175"/>
                </a:cubicBezTo>
                <a:cubicBezTo>
                  <a:pt x="206317" y="112381"/>
                  <a:pt x="204598" y="114426"/>
                  <a:pt x="219075" y="104775"/>
                </a:cubicBezTo>
                <a:cubicBezTo>
                  <a:pt x="236008" y="79375"/>
                  <a:pt x="213783" y="110067"/>
                  <a:pt x="234950" y="88900"/>
                </a:cubicBezTo>
                <a:cubicBezTo>
                  <a:pt x="237648" y="86202"/>
                  <a:pt x="238602" y="82073"/>
                  <a:pt x="241300" y="79375"/>
                </a:cubicBezTo>
                <a:cubicBezTo>
                  <a:pt x="243998" y="76677"/>
                  <a:pt x="247720" y="75243"/>
                  <a:pt x="250825" y="73025"/>
                </a:cubicBezTo>
                <a:cubicBezTo>
                  <a:pt x="267644" y="61011"/>
                  <a:pt x="257593" y="65477"/>
                  <a:pt x="273050" y="60325"/>
                </a:cubicBezTo>
                <a:cubicBezTo>
                  <a:pt x="278638" y="43560"/>
                  <a:pt x="273440" y="52656"/>
                  <a:pt x="295275" y="38100"/>
                </a:cubicBezTo>
                <a:lnTo>
                  <a:pt x="304800" y="31750"/>
                </a:lnTo>
                <a:cubicBezTo>
                  <a:pt x="316442" y="14288"/>
                  <a:pt x="304800" y="29104"/>
                  <a:pt x="320675" y="15875"/>
                </a:cubicBezTo>
                <a:cubicBezTo>
                  <a:pt x="324124" y="13000"/>
                  <a:pt x="326751" y="9225"/>
                  <a:pt x="330200" y="6350"/>
                </a:cubicBezTo>
                <a:cubicBezTo>
                  <a:pt x="333131" y="3907"/>
                  <a:pt x="339725" y="0"/>
                  <a:pt x="339725" y="0"/>
                </a:cubicBezTo>
              </a:path>
            </a:pathLst>
          </a:custGeom>
          <a:noFill/>
          <a:ln w="6032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reeform 19"/>
          <p:cNvSpPr/>
          <p:nvPr/>
        </p:nvSpPr>
        <p:spPr>
          <a:xfrm>
            <a:off x="10348943" y="4993435"/>
            <a:ext cx="751318" cy="431396"/>
          </a:xfrm>
          <a:custGeom>
            <a:avLst/>
            <a:gdLst>
              <a:gd name="connsiteX0" fmla="*/ 0 w 339725"/>
              <a:gd name="connsiteY0" fmla="*/ 117475 h 203200"/>
              <a:gd name="connsiteX1" fmla="*/ 0 w 339725"/>
              <a:gd name="connsiteY1" fmla="*/ 117475 h 203200"/>
              <a:gd name="connsiteX2" fmla="*/ 53975 w 339725"/>
              <a:gd name="connsiteY2" fmla="*/ 158750 h 203200"/>
              <a:gd name="connsiteX3" fmla="*/ 76200 w 339725"/>
              <a:gd name="connsiteY3" fmla="*/ 180975 h 203200"/>
              <a:gd name="connsiteX4" fmla="*/ 85725 w 339725"/>
              <a:gd name="connsiteY4" fmla="*/ 190500 h 203200"/>
              <a:gd name="connsiteX5" fmla="*/ 95250 w 339725"/>
              <a:gd name="connsiteY5" fmla="*/ 200025 h 203200"/>
              <a:gd name="connsiteX6" fmla="*/ 101600 w 339725"/>
              <a:gd name="connsiteY6" fmla="*/ 203200 h 203200"/>
              <a:gd name="connsiteX7" fmla="*/ 101600 w 339725"/>
              <a:gd name="connsiteY7" fmla="*/ 203200 h 203200"/>
              <a:gd name="connsiteX8" fmla="*/ 123825 w 339725"/>
              <a:gd name="connsiteY8" fmla="*/ 180975 h 203200"/>
              <a:gd name="connsiteX9" fmla="*/ 133350 w 339725"/>
              <a:gd name="connsiteY9" fmla="*/ 174625 h 203200"/>
              <a:gd name="connsiteX10" fmla="*/ 152400 w 339725"/>
              <a:gd name="connsiteY10" fmla="*/ 161925 h 203200"/>
              <a:gd name="connsiteX11" fmla="*/ 161925 w 339725"/>
              <a:gd name="connsiteY11" fmla="*/ 152400 h 203200"/>
              <a:gd name="connsiteX12" fmla="*/ 184150 w 339725"/>
              <a:gd name="connsiteY12" fmla="*/ 139700 h 203200"/>
              <a:gd name="connsiteX13" fmla="*/ 190500 w 339725"/>
              <a:gd name="connsiteY13" fmla="*/ 130175 h 203200"/>
              <a:gd name="connsiteX14" fmla="*/ 219075 w 339725"/>
              <a:gd name="connsiteY14" fmla="*/ 104775 h 203200"/>
              <a:gd name="connsiteX15" fmla="*/ 234950 w 339725"/>
              <a:gd name="connsiteY15" fmla="*/ 88900 h 203200"/>
              <a:gd name="connsiteX16" fmla="*/ 241300 w 339725"/>
              <a:gd name="connsiteY16" fmla="*/ 79375 h 203200"/>
              <a:gd name="connsiteX17" fmla="*/ 250825 w 339725"/>
              <a:gd name="connsiteY17" fmla="*/ 73025 h 203200"/>
              <a:gd name="connsiteX18" fmla="*/ 273050 w 339725"/>
              <a:gd name="connsiteY18" fmla="*/ 60325 h 203200"/>
              <a:gd name="connsiteX19" fmla="*/ 295275 w 339725"/>
              <a:gd name="connsiteY19" fmla="*/ 38100 h 203200"/>
              <a:gd name="connsiteX20" fmla="*/ 304800 w 339725"/>
              <a:gd name="connsiteY20" fmla="*/ 31750 h 203200"/>
              <a:gd name="connsiteX21" fmla="*/ 320675 w 339725"/>
              <a:gd name="connsiteY21" fmla="*/ 15875 h 203200"/>
              <a:gd name="connsiteX22" fmla="*/ 330200 w 339725"/>
              <a:gd name="connsiteY22" fmla="*/ 6350 h 203200"/>
              <a:gd name="connsiteX23" fmla="*/ 339725 w 339725"/>
              <a:gd name="connsiteY23" fmla="*/ 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9725" h="203200">
                <a:moveTo>
                  <a:pt x="0" y="117475"/>
                </a:moveTo>
                <a:lnTo>
                  <a:pt x="0" y="117475"/>
                </a:lnTo>
                <a:cubicBezTo>
                  <a:pt x="42501" y="144521"/>
                  <a:pt x="25168" y="129943"/>
                  <a:pt x="53975" y="158750"/>
                </a:cubicBezTo>
                <a:lnTo>
                  <a:pt x="76200" y="180975"/>
                </a:lnTo>
                <a:lnTo>
                  <a:pt x="85725" y="190500"/>
                </a:lnTo>
                <a:cubicBezTo>
                  <a:pt x="88900" y="193675"/>
                  <a:pt x="91234" y="198017"/>
                  <a:pt x="95250" y="200025"/>
                </a:cubicBezTo>
                <a:lnTo>
                  <a:pt x="101600" y="203200"/>
                </a:lnTo>
                <a:lnTo>
                  <a:pt x="101600" y="203200"/>
                </a:lnTo>
                <a:cubicBezTo>
                  <a:pt x="109008" y="195792"/>
                  <a:pt x="116038" y="187984"/>
                  <a:pt x="123825" y="180975"/>
                </a:cubicBezTo>
                <a:cubicBezTo>
                  <a:pt x="126661" y="178422"/>
                  <a:pt x="130419" y="177068"/>
                  <a:pt x="133350" y="174625"/>
                </a:cubicBezTo>
                <a:cubicBezTo>
                  <a:pt x="149205" y="161412"/>
                  <a:pt x="135661" y="167505"/>
                  <a:pt x="152400" y="161925"/>
                </a:cubicBezTo>
                <a:cubicBezTo>
                  <a:pt x="155575" y="158750"/>
                  <a:pt x="158476" y="155275"/>
                  <a:pt x="161925" y="152400"/>
                </a:cubicBezTo>
                <a:cubicBezTo>
                  <a:pt x="168657" y="146790"/>
                  <a:pt x="176386" y="143582"/>
                  <a:pt x="184150" y="139700"/>
                </a:cubicBezTo>
                <a:cubicBezTo>
                  <a:pt x="186267" y="136525"/>
                  <a:pt x="187965" y="133027"/>
                  <a:pt x="190500" y="130175"/>
                </a:cubicBezTo>
                <a:cubicBezTo>
                  <a:pt x="206317" y="112381"/>
                  <a:pt x="204598" y="114426"/>
                  <a:pt x="219075" y="104775"/>
                </a:cubicBezTo>
                <a:cubicBezTo>
                  <a:pt x="236008" y="79375"/>
                  <a:pt x="213783" y="110067"/>
                  <a:pt x="234950" y="88900"/>
                </a:cubicBezTo>
                <a:cubicBezTo>
                  <a:pt x="237648" y="86202"/>
                  <a:pt x="238602" y="82073"/>
                  <a:pt x="241300" y="79375"/>
                </a:cubicBezTo>
                <a:cubicBezTo>
                  <a:pt x="243998" y="76677"/>
                  <a:pt x="247720" y="75243"/>
                  <a:pt x="250825" y="73025"/>
                </a:cubicBezTo>
                <a:cubicBezTo>
                  <a:pt x="267644" y="61011"/>
                  <a:pt x="257593" y="65477"/>
                  <a:pt x="273050" y="60325"/>
                </a:cubicBezTo>
                <a:cubicBezTo>
                  <a:pt x="278638" y="43560"/>
                  <a:pt x="273440" y="52656"/>
                  <a:pt x="295275" y="38100"/>
                </a:cubicBezTo>
                <a:lnTo>
                  <a:pt x="304800" y="31750"/>
                </a:lnTo>
                <a:cubicBezTo>
                  <a:pt x="316442" y="14288"/>
                  <a:pt x="304800" y="29104"/>
                  <a:pt x="320675" y="15875"/>
                </a:cubicBezTo>
                <a:cubicBezTo>
                  <a:pt x="324124" y="13000"/>
                  <a:pt x="326751" y="9225"/>
                  <a:pt x="330200" y="6350"/>
                </a:cubicBezTo>
                <a:cubicBezTo>
                  <a:pt x="333131" y="3907"/>
                  <a:pt x="339725" y="0"/>
                  <a:pt x="339725" y="0"/>
                </a:cubicBezTo>
              </a:path>
            </a:pathLst>
          </a:custGeom>
          <a:noFill/>
          <a:ln w="6032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7395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a:xfrm>
            <a:off x="559489" y="1122364"/>
            <a:ext cx="8741674" cy="2578780"/>
          </a:xfrm>
        </p:spPr>
        <p:txBody>
          <a:bodyPr/>
          <a:lstStyle/>
          <a:p>
            <a:r>
              <a:rPr lang="en-US"/>
              <a:t>Unit-4.1(Part-3)</a:t>
            </a:r>
            <a:br>
              <a:rPr lang="en-US" dirty="0"/>
            </a:br>
            <a:r>
              <a:rPr lang="en-IN" dirty="0"/>
              <a:t>Multithreading </a:t>
            </a:r>
            <a:r>
              <a:rPr lang="en-IN" dirty="0">
                <a:latin typeface="Roboto Condensed Light" panose="02000000000000000000" pitchFamily="2" charset="0"/>
                <a:ea typeface="Roboto Condensed Light" panose="02000000000000000000" pitchFamily="2" charset="0"/>
              </a:rPr>
              <a:t>Programming</a:t>
            </a:r>
            <a:br>
              <a:rPr lang="en-IN" dirty="0"/>
            </a:br>
            <a:br>
              <a:rPr lang="en-IN" dirty="0"/>
            </a:br>
            <a:endParaRPr lang="en-US" sz="6000" b="0" dirty="0">
              <a:latin typeface="Roboto Condensed Light" panose="02000000000000000000" pitchFamily="2" charset="0"/>
              <a:ea typeface="Roboto Condensed Light" panose="02000000000000000000" pitchFamily="2" charset="0"/>
            </a:endParaRPr>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a:t>swati.sharma@darshan.ac.in</a:t>
            </a:r>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endParaRPr lang="en-US" dirty="0"/>
          </a:p>
        </p:txBody>
      </p:sp>
      <p:sp>
        <p:nvSpPr>
          <p:cNvPr id="5" name="Text Placeholder 4">
            <a:extLst>
              <a:ext uri="{FF2B5EF4-FFF2-40B4-BE49-F238E27FC236}">
                <a16:creationId xmlns:a16="http://schemas.microsoft.com/office/drawing/2014/main" id="{B786D614-6447-4787-8025-9C902A1B7344}"/>
              </a:ext>
            </a:extLst>
          </p:cNvPr>
          <p:cNvSpPr>
            <a:spLocks noGrp="1"/>
          </p:cNvSpPr>
          <p:nvPr>
            <p:ph type="body" sz="quarter" idx="13"/>
          </p:nvPr>
        </p:nvSpPr>
        <p:spPr/>
        <p:txBody>
          <a:bodyPr/>
          <a:lstStyle/>
          <a:p>
            <a:r>
              <a:rPr lang="en-US" dirty="0"/>
              <a:t>Computer Engineering Department</a:t>
            </a:r>
          </a:p>
        </p:txBody>
      </p:sp>
      <p:sp>
        <p:nvSpPr>
          <p:cNvPr id="6" name="Text Placeholder 5">
            <a:extLst>
              <a:ext uri="{FF2B5EF4-FFF2-40B4-BE49-F238E27FC236}">
                <a16:creationId xmlns:a16="http://schemas.microsoft.com/office/drawing/2014/main" id="{1F7AB9BC-FE08-46B2-A19C-803CB5DF0CD1}"/>
              </a:ext>
            </a:extLst>
          </p:cNvPr>
          <p:cNvSpPr>
            <a:spLocks noGrp="1"/>
          </p:cNvSpPr>
          <p:nvPr>
            <p:ph type="body" sz="quarter" idx="14"/>
          </p:nvPr>
        </p:nvSpPr>
        <p:spPr/>
        <p:txBody>
          <a:bodyPr/>
          <a:lstStyle/>
          <a:p>
            <a:r>
              <a:rPr lang="en-US" dirty="0"/>
              <a:t>Prof. Swati R Sharma</a:t>
            </a:r>
          </a:p>
        </p:txBody>
      </p:sp>
      <p:sp>
        <p:nvSpPr>
          <p:cNvPr id="1027"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b="1" dirty="0"/>
              <a:t>Object-Oriented Programming</a:t>
            </a:r>
          </a:p>
          <a:p>
            <a:r>
              <a:rPr lang="en-IN" dirty="0"/>
              <a:t>2301CS201</a:t>
            </a:r>
            <a:endParaRPr lang="en-US" dirty="0">
              <a:latin typeface="Roboto Condensed Light" panose="02000000000000000000" pitchFamily="2" charset="0"/>
              <a:ea typeface="Roboto Condensed Light" panose="02000000000000000000" pitchFamily="2" charset="0"/>
            </a:endParaRPr>
          </a:p>
        </p:txBody>
      </p:sp>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2"/>
          <a:stretch>
            <a:fillRect/>
          </a:stretch>
        </p:blipFill>
        <p:spPr>
          <a:xfrm>
            <a:off x="315918" y="5156790"/>
            <a:ext cx="1425172" cy="1425172"/>
          </a:xfrm>
          <a:prstGeom prst="ellipse">
            <a:avLst/>
          </a:prstGeom>
        </p:spPr>
      </p:pic>
    </p:spTree>
    <p:extLst>
      <p:ext uri="{BB962C8B-B14F-4D97-AF65-F5344CB8AC3E}">
        <p14:creationId xmlns:p14="http://schemas.microsoft.com/office/powerpoint/2010/main" val="3259427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a:xfrm>
            <a:off x="1316038" y="3035301"/>
            <a:ext cx="10515600" cy="2051050"/>
          </a:xfrm>
        </p:spPr>
        <p:txBody>
          <a:bodyPr/>
          <a:lstStyle/>
          <a:p>
            <a:r>
              <a:rPr lang="en-US" dirty="0"/>
              <a:t>Unit-4.1</a:t>
            </a:r>
          </a:p>
        </p:txBody>
      </p:sp>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257800"/>
            <a:ext cx="0" cy="1600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25763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4" y="731706"/>
            <a:ext cx="8773056" cy="2554545"/>
          </a:xfrm>
          <a:prstGeom prst="rect">
            <a:avLst/>
          </a:prstGeom>
          <a:noFill/>
        </p:spPr>
        <p:txBody>
          <a:bodyPr wrap="square" rtlCol="0">
            <a:spAutoFit/>
          </a:bodyPr>
          <a:lstStyle/>
          <a:p>
            <a:r>
              <a:rPr lang="en-US" sz="2000" b="1" dirty="0"/>
              <a:t>What we will learn</a:t>
            </a:r>
          </a:p>
          <a:p>
            <a:endParaRPr lang="en-US" sz="2000" b="1" dirty="0"/>
          </a:p>
          <a:p>
            <a:pPr indent="446088">
              <a:buFont typeface="Wingdings" pitchFamily="2" charset="2"/>
              <a:buChar char="ü"/>
            </a:pPr>
            <a:r>
              <a:rPr lang="en-US" sz="2000" dirty="0"/>
              <a:t>Use of Multithreading Programming </a:t>
            </a:r>
          </a:p>
          <a:p>
            <a:pPr indent="446088">
              <a:buFont typeface="Wingdings" pitchFamily="2" charset="2"/>
              <a:buChar char="ü"/>
            </a:pPr>
            <a:r>
              <a:rPr lang="en-US" sz="2000" dirty="0"/>
              <a:t>Thread class</a:t>
            </a:r>
          </a:p>
          <a:p>
            <a:pPr indent="446088">
              <a:buFont typeface="Wingdings" pitchFamily="2" charset="2"/>
              <a:buChar char="ü"/>
            </a:pPr>
            <a:r>
              <a:rPr lang="en-US" sz="2000" dirty="0"/>
              <a:t>Runnable Interface</a:t>
            </a:r>
          </a:p>
          <a:p>
            <a:pPr indent="446088">
              <a:buFont typeface="Wingdings" pitchFamily="2" charset="2"/>
              <a:buChar char="ü"/>
            </a:pPr>
            <a:r>
              <a:rPr lang="en-US" sz="2000" dirty="0"/>
              <a:t>Executor Framework</a:t>
            </a:r>
          </a:p>
          <a:p>
            <a:pPr indent="446088">
              <a:buFont typeface="Wingdings" pitchFamily="2" charset="2"/>
              <a:buChar char="ü"/>
            </a:pPr>
            <a:r>
              <a:rPr lang="en-US" sz="2000" dirty="0"/>
              <a:t>Thread priority</a:t>
            </a:r>
          </a:p>
          <a:p>
            <a:pPr indent="446088">
              <a:buFont typeface="Wingdings" pitchFamily="2" charset="2"/>
              <a:buChar char="ü"/>
            </a:pPr>
            <a:r>
              <a:rPr lang="en-US" sz="2000" dirty="0"/>
              <a:t>Thread synchronization</a:t>
            </a:r>
          </a:p>
        </p:txBody>
      </p:sp>
    </p:spTree>
    <p:extLst>
      <p:ext uri="{BB962C8B-B14F-4D97-AF65-F5344CB8AC3E}">
        <p14:creationId xmlns:p14="http://schemas.microsoft.com/office/powerpoint/2010/main" val="150139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a:xfrm>
            <a:off x="1191446" y="2106613"/>
            <a:ext cx="10515600" cy="2852737"/>
          </a:xfrm>
        </p:spPr>
        <p:txBody>
          <a:bodyPr/>
          <a:lstStyle/>
          <a:p>
            <a:r>
              <a:rPr lang="en-US" dirty="0"/>
              <a:t>Unit-4 Exception Handling</a:t>
            </a:r>
          </a:p>
        </p:txBody>
      </p:sp>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257800"/>
            <a:ext cx="0" cy="1600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25763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4" y="731706"/>
            <a:ext cx="8773056" cy="1938992"/>
          </a:xfrm>
          <a:prstGeom prst="rect">
            <a:avLst/>
          </a:prstGeom>
          <a:noFill/>
        </p:spPr>
        <p:txBody>
          <a:bodyPr wrap="square" rtlCol="0">
            <a:spAutoFit/>
          </a:bodyPr>
          <a:lstStyle/>
          <a:p>
            <a:r>
              <a:rPr lang="en-US" sz="2000" b="1" dirty="0"/>
              <a:t>What we will learn</a:t>
            </a:r>
          </a:p>
          <a:p>
            <a:endParaRPr lang="en-US" sz="2000" b="1" dirty="0"/>
          </a:p>
          <a:p>
            <a:pPr indent="446088">
              <a:buFont typeface="Wingdings" pitchFamily="2" charset="2"/>
              <a:buChar char="ü"/>
            </a:pPr>
            <a:r>
              <a:rPr lang="en-US" sz="2000" dirty="0"/>
              <a:t>Exception and Error </a:t>
            </a:r>
          </a:p>
          <a:p>
            <a:pPr indent="446088">
              <a:buFont typeface="Wingdings" pitchFamily="2" charset="2"/>
              <a:buChar char="ü"/>
            </a:pPr>
            <a:r>
              <a:rPr lang="en-US" sz="2000" dirty="0"/>
              <a:t>try, catch, throw, throws and finally </a:t>
            </a:r>
          </a:p>
          <a:p>
            <a:pPr indent="446088">
              <a:buFont typeface="Wingdings" pitchFamily="2" charset="2"/>
              <a:buChar char="ü"/>
            </a:pPr>
            <a:r>
              <a:rPr lang="en-US" sz="2000" dirty="0"/>
              <a:t>Built in exception</a:t>
            </a:r>
          </a:p>
          <a:p>
            <a:pPr indent="446088">
              <a:buFont typeface="Wingdings" pitchFamily="2" charset="2"/>
              <a:buChar char="ü"/>
            </a:pPr>
            <a:r>
              <a:rPr lang="en-US" sz="2000" dirty="0"/>
              <a:t>Custom exception</a:t>
            </a:r>
          </a:p>
        </p:txBody>
      </p:sp>
    </p:spTree>
    <p:extLst>
      <p:ext uri="{BB962C8B-B14F-4D97-AF65-F5344CB8AC3E}">
        <p14:creationId xmlns:p14="http://schemas.microsoft.com/office/powerpoint/2010/main" val="154248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Multithreading?</a:t>
            </a:r>
            <a:endParaRPr lang="en-IN" dirty="0"/>
          </a:p>
        </p:txBody>
      </p:sp>
      <p:sp>
        <p:nvSpPr>
          <p:cNvPr id="3" name="Text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2240424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Multithreading?</a:t>
            </a:r>
            <a:endParaRPr lang="en-US" dirty="0"/>
          </a:p>
        </p:txBody>
      </p:sp>
      <p:sp>
        <p:nvSpPr>
          <p:cNvPr id="3" name="Content Placeholder 2"/>
          <p:cNvSpPr>
            <a:spLocks noGrp="1"/>
          </p:cNvSpPr>
          <p:nvPr>
            <p:ph idx="1"/>
          </p:nvPr>
        </p:nvSpPr>
        <p:spPr>
          <a:xfrm>
            <a:off x="131181" y="863444"/>
            <a:ext cx="7769808" cy="5590565"/>
          </a:xfrm>
        </p:spPr>
        <p:txBody>
          <a:bodyPr/>
          <a:lstStyle/>
          <a:p>
            <a:r>
              <a:rPr lang="en-US" dirty="0"/>
              <a:t>Multithreading in Java is a process of </a:t>
            </a:r>
            <a:r>
              <a:rPr lang="en-US" i="1" dirty="0">
                <a:solidFill>
                  <a:schemeClr val="tx2"/>
                </a:solidFill>
              </a:rPr>
              <a:t>executing multiple threads</a:t>
            </a:r>
            <a:r>
              <a:rPr lang="en-US" dirty="0"/>
              <a:t> simultaneously.</a:t>
            </a:r>
          </a:p>
          <a:p>
            <a:r>
              <a:rPr lang="en-US" dirty="0"/>
              <a:t>A thread is a </a:t>
            </a:r>
            <a:r>
              <a:rPr lang="en-US" i="1" dirty="0">
                <a:solidFill>
                  <a:schemeClr val="tx2"/>
                </a:solidFill>
              </a:rPr>
              <a:t>lightweight sub-process</a:t>
            </a:r>
            <a:r>
              <a:rPr lang="en-US" dirty="0"/>
              <a:t>, the smallest unit of processing. </a:t>
            </a:r>
          </a:p>
          <a:p>
            <a:r>
              <a:rPr lang="en-US" dirty="0"/>
              <a:t>Multiprocessing and multithreading, both are used to achieve multitasking.</a:t>
            </a:r>
          </a:p>
          <a:p>
            <a:r>
              <a:rPr lang="en-US" dirty="0"/>
              <a:t>Threads use a </a:t>
            </a:r>
            <a:r>
              <a:rPr lang="en-US" i="1" dirty="0">
                <a:solidFill>
                  <a:schemeClr val="tx2"/>
                </a:solidFill>
              </a:rPr>
              <a:t>shared memory area</a:t>
            </a:r>
            <a:r>
              <a:rPr lang="en-US" dirty="0"/>
              <a:t>. They don't allocate separate memory area thus, saves memory and context-switching between the threads takes less time than process.</a:t>
            </a:r>
          </a:p>
          <a:p>
            <a:r>
              <a:rPr lang="en-US" dirty="0"/>
              <a:t>A thread goes through various stages in its life cycle. For example, a thread is </a:t>
            </a:r>
            <a:r>
              <a:rPr lang="en-US" dirty="0">
                <a:solidFill>
                  <a:schemeClr val="tx2">
                    <a:lumMod val="75000"/>
                  </a:schemeClr>
                </a:solidFill>
              </a:rPr>
              <a:t>born</a:t>
            </a:r>
            <a:r>
              <a:rPr lang="en-US" dirty="0"/>
              <a:t>, </a:t>
            </a:r>
            <a:r>
              <a:rPr lang="en-US" dirty="0">
                <a:solidFill>
                  <a:schemeClr val="tx2">
                    <a:lumMod val="75000"/>
                  </a:schemeClr>
                </a:solidFill>
              </a:rPr>
              <a:t>started</a:t>
            </a:r>
            <a:r>
              <a:rPr lang="en-US" dirty="0"/>
              <a:t>, </a:t>
            </a:r>
            <a:r>
              <a:rPr lang="en-US" dirty="0">
                <a:solidFill>
                  <a:schemeClr val="tx2">
                    <a:lumMod val="75000"/>
                  </a:schemeClr>
                </a:solidFill>
              </a:rPr>
              <a:t>runs</a:t>
            </a:r>
            <a:r>
              <a:rPr lang="en-US" dirty="0"/>
              <a:t>, and then </a:t>
            </a:r>
            <a:r>
              <a:rPr lang="en-US" dirty="0">
                <a:solidFill>
                  <a:schemeClr val="tx2">
                    <a:lumMod val="75000"/>
                  </a:schemeClr>
                </a:solidFill>
              </a:rPr>
              <a:t>dies</a:t>
            </a:r>
            <a:r>
              <a:rPr lang="en-US" dirty="0"/>
              <a:t>. </a:t>
            </a:r>
          </a:p>
          <a:p>
            <a:r>
              <a:rPr lang="en-US" sz="2400" dirty="0"/>
              <a:t>Lets see the life cycle of the thread.</a:t>
            </a:r>
          </a:p>
          <a:p>
            <a:endParaRPr lang="en-IN" dirty="0"/>
          </a:p>
        </p:txBody>
      </p:sp>
      <p:pic>
        <p:nvPicPr>
          <p:cNvPr id="5" name="Picture 4"/>
          <p:cNvPicPr>
            <a:picLocks noChangeAspect="1"/>
          </p:cNvPicPr>
          <p:nvPr/>
        </p:nvPicPr>
        <p:blipFill rotWithShape="1">
          <a:blip r:embed="rId2"/>
          <a:srcRect l="8359" t="14815" r="4688"/>
          <a:stretch/>
        </p:blipFill>
        <p:spPr>
          <a:xfrm>
            <a:off x="8072437" y="863444"/>
            <a:ext cx="4071937" cy="3029258"/>
          </a:xfrm>
          <a:prstGeom prst="rect">
            <a:avLst/>
          </a:prstGeom>
        </p:spPr>
      </p:pic>
    </p:spTree>
    <p:extLst>
      <p:ext uri="{BB962C8B-B14F-4D97-AF65-F5344CB8AC3E}">
        <p14:creationId xmlns:p14="http://schemas.microsoft.com/office/powerpoint/2010/main" val="267375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Life cycle of a Thread</a:t>
            </a:r>
            <a:endParaRPr lang="en-IN" dirty="0"/>
          </a:p>
        </p:txBody>
      </p:sp>
      <p:sp>
        <p:nvSpPr>
          <p:cNvPr id="3" name="Text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6502452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 cycle of a Thread</a:t>
            </a:r>
          </a:p>
        </p:txBody>
      </p:sp>
      <p:sp>
        <p:nvSpPr>
          <p:cNvPr id="26" name="Content Placeholder 2"/>
          <p:cNvSpPr>
            <a:spLocks noGrp="1"/>
          </p:cNvSpPr>
          <p:nvPr>
            <p:ph idx="1"/>
          </p:nvPr>
        </p:nvSpPr>
        <p:spPr>
          <a:xfrm>
            <a:off x="4804555" y="863444"/>
            <a:ext cx="7256266" cy="5590565"/>
          </a:xfrm>
        </p:spPr>
        <p:txBody>
          <a:bodyPr/>
          <a:lstStyle/>
          <a:p>
            <a:r>
              <a:rPr lang="en-US" dirty="0"/>
              <a:t>There are </a:t>
            </a:r>
            <a:r>
              <a:rPr lang="en-US" b="1" dirty="0"/>
              <a:t>5</a:t>
            </a:r>
            <a:r>
              <a:rPr lang="en-US" dirty="0"/>
              <a:t> stages in the life cycle of the Thread</a:t>
            </a:r>
          </a:p>
          <a:p>
            <a:pPr lvl="1"/>
            <a:r>
              <a:rPr lang="en-US" b="1" dirty="0"/>
              <a:t>New:</a:t>
            </a:r>
            <a:r>
              <a:rPr lang="en-US" dirty="0"/>
              <a:t> A new thread begins its life cycle in the new state. It remains in this state until the program </a:t>
            </a:r>
            <a:r>
              <a:rPr lang="en-US" dirty="0">
                <a:solidFill>
                  <a:schemeClr val="tx2">
                    <a:lumMod val="75000"/>
                  </a:schemeClr>
                </a:solidFill>
              </a:rPr>
              <a:t>starts</a:t>
            </a:r>
            <a:r>
              <a:rPr lang="en-US" dirty="0"/>
              <a:t> the thread. It is also referred to as a </a:t>
            </a:r>
            <a:r>
              <a:rPr lang="en-US" dirty="0">
                <a:solidFill>
                  <a:schemeClr val="tx2">
                    <a:lumMod val="75000"/>
                  </a:schemeClr>
                </a:solidFill>
              </a:rPr>
              <a:t>born thread</a:t>
            </a:r>
            <a:r>
              <a:rPr lang="en-US" dirty="0"/>
              <a:t>.</a:t>
            </a:r>
          </a:p>
          <a:p>
            <a:pPr lvl="1"/>
            <a:r>
              <a:rPr lang="en-US" b="1" dirty="0"/>
              <a:t>Runnable:</a:t>
            </a:r>
            <a:r>
              <a:rPr lang="en-US" dirty="0"/>
              <a:t> After a newly born thread is </a:t>
            </a:r>
            <a:r>
              <a:rPr lang="en-US" dirty="0">
                <a:solidFill>
                  <a:schemeClr val="tx2">
                    <a:lumMod val="75000"/>
                  </a:schemeClr>
                </a:solidFill>
              </a:rPr>
              <a:t>started</a:t>
            </a:r>
            <a:r>
              <a:rPr lang="en-US" dirty="0"/>
              <a:t>, the thread becomes </a:t>
            </a:r>
            <a:r>
              <a:rPr lang="en-US" dirty="0">
                <a:solidFill>
                  <a:schemeClr val="tx2">
                    <a:lumMod val="75000"/>
                  </a:schemeClr>
                </a:solidFill>
              </a:rPr>
              <a:t>runnable</a:t>
            </a:r>
            <a:r>
              <a:rPr lang="en-US" dirty="0"/>
              <a:t>. A thread in this state is considered to be </a:t>
            </a:r>
            <a:r>
              <a:rPr lang="en-US" dirty="0">
                <a:solidFill>
                  <a:schemeClr val="tx2">
                    <a:lumMod val="75000"/>
                  </a:schemeClr>
                </a:solidFill>
              </a:rPr>
              <a:t>executing</a:t>
            </a:r>
            <a:r>
              <a:rPr lang="en-US" dirty="0"/>
              <a:t> its task.</a:t>
            </a:r>
          </a:p>
          <a:p>
            <a:pPr lvl="1"/>
            <a:r>
              <a:rPr lang="en-US" b="1" dirty="0"/>
              <a:t>Waiting:</a:t>
            </a:r>
            <a:r>
              <a:rPr lang="en-US" dirty="0"/>
              <a:t> Sometimes a thread transitions to the waiting state while the thread waits for </a:t>
            </a:r>
            <a:r>
              <a:rPr lang="en-US" dirty="0">
                <a:solidFill>
                  <a:schemeClr val="tx2">
                    <a:lumMod val="75000"/>
                  </a:schemeClr>
                </a:solidFill>
              </a:rPr>
              <a:t>another thread </a:t>
            </a:r>
            <a:r>
              <a:rPr lang="en-US" dirty="0"/>
              <a:t>to perform a task. A thread transitions back to the </a:t>
            </a:r>
            <a:r>
              <a:rPr lang="en-US" dirty="0">
                <a:solidFill>
                  <a:schemeClr val="tx2">
                    <a:lumMod val="75000"/>
                  </a:schemeClr>
                </a:solidFill>
              </a:rPr>
              <a:t>runnable state </a:t>
            </a:r>
            <a:r>
              <a:rPr lang="en-US" dirty="0"/>
              <a:t>only when another thread signals waiting thread to continue.</a:t>
            </a:r>
          </a:p>
          <a:p>
            <a:pPr lvl="1"/>
            <a:r>
              <a:rPr lang="en-US" b="1" dirty="0"/>
              <a:t>Timed waiting:</a:t>
            </a:r>
            <a:r>
              <a:rPr lang="en-US" dirty="0"/>
              <a:t> A runnable thread can enter the timed waiting state for a </a:t>
            </a:r>
            <a:r>
              <a:rPr lang="en-US" dirty="0">
                <a:solidFill>
                  <a:schemeClr val="tx2">
                    <a:lumMod val="75000"/>
                  </a:schemeClr>
                </a:solidFill>
              </a:rPr>
              <a:t>specified interval of time</a:t>
            </a:r>
            <a:r>
              <a:rPr lang="en-US" dirty="0"/>
              <a:t>. A thread in this state transitions back to the runnable state when that time interval expires or when the event it is waiting for occurs.</a:t>
            </a:r>
          </a:p>
          <a:p>
            <a:pPr lvl="1"/>
            <a:r>
              <a:rPr lang="en-US" b="1" dirty="0"/>
              <a:t>Terminated: </a:t>
            </a:r>
            <a:r>
              <a:rPr lang="en-US" dirty="0"/>
              <a:t>A runnable thread enters the terminated state when it </a:t>
            </a:r>
            <a:r>
              <a:rPr lang="en-US" dirty="0">
                <a:solidFill>
                  <a:schemeClr val="tx2">
                    <a:lumMod val="75000"/>
                  </a:schemeClr>
                </a:solidFill>
              </a:rPr>
              <a:t>completes</a:t>
            </a:r>
            <a:r>
              <a:rPr lang="en-US" dirty="0"/>
              <a:t> its task or otherwise terminates.</a:t>
            </a:r>
          </a:p>
        </p:txBody>
      </p:sp>
      <p:sp>
        <p:nvSpPr>
          <p:cNvPr id="4" name="Rectangle 3"/>
          <p:cNvSpPr/>
          <p:nvPr/>
        </p:nvSpPr>
        <p:spPr>
          <a:xfrm>
            <a:off x="2194560" y="1072342"/>
            <a:ext cx="14478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new</a:t>
            </a:r>
          </a:p>
        </p:txBody>
      </p:sp>
      <p:sp>
        <p:nvSpPr>
          <p:cNvPr id="5" name="Rectangle 4"/>
          <p:cNvSpPr/>
          <p:nvPr/>
        </p:nvSpPr>
        <p:spPr>
          <a:xfrm>
            <a:off x="2194560" y="2672542"/>
            <a:ext cx="14478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runnable</a:t>
            </a:r>
            <a:endParaRPr lang="en-US" b="1" dirty="0">
              <a:solidFill>
                <a:schemeClr val="tx1"/>
              </a:solidFill>
            </a:endParaRPr>
          </a:p>
        </p:txBody>
      </p:sp>
      <p:sp>
        <p:nvSpPr>
          <p:cNvPr id="6" name="Rectangle 5"/>
          <p:cNvSpPr/>
          <p:nvPr/>
        </p:nvSpPr>
        <p:spPr>
          <a:xfrm>
            <a:off x="2194560" y="4348942"/>
            <a:ext cx="14478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timed waiting</a:t>
            </a:r>
          </a:p>
        </p:txBody>
      </p:sp>
      <p:sp>
        <p:nvSpPr>
          <p:cNvPr id="7" name="Rectangle 6"/>
          <p:cNvSpPr/>
          <p:nvPr/>
        </p:nvSpPr>
        <p:spPr>
          <a:xfrm>
            <a:off x="60960" y="4348942"/>
            <a:ext cx="14478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waiting</a:t>
            </a:r>
          </a:p>
        </p:txBody>
      </p:sp>
      <p:sp>
        <p:nvSpPr>
          <p:cNvPr id="8" name="Rectangle 7"/>
          <p:cNvSpPr/>
          <p:nvPr/>
        </p:nvSpPr>
        <p:spPr>
          <a:xfrm>
            <a:off x="3817997" y="4346171"/>
            <a:ext cx="14478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terminated</a:t>
            </a:r>
          </a:p>
        </p:txBody>
      </p:sp>
      <p:sp>
        <p:nvSpPr>
          <p:cNvPr id="9" name="Flowchart: Connector 8"/>
          <p:cNvSpPr/>
          <p:nvPr/>
        </p:nvSpPr>
        <p:spPr>
          <a:xfrm>
            <a:off x="4347355" y="5568142"/>
            <a:ext cx="381000" cy="38100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4271155" y="5491942"/>
            <a:ext cx="533400" cy="53340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p:cNvCxnSpPr>
            <a:stCxn id="8" idx="2"/>
            <a:endCxn id="10" idx="0"/>
          </p:cNvCxnSpPr>
          <p:nvPr/>
        </p:nvCxnSpPr>
        <p:spPr>
          <a:xfrm rot="5400000">
            <a:off x="4309891" y="5259935"/>
            <a:ext cx="459971" cy="4042"/>
          </a:xfrm>
          <a:prstGeom prst="bentConnector3">
            <a:avLst>
              <a:gd name="adj1" fmla="val 50000"/>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4" idx="2"/>
            <a:endCxn id="5" idx="0"/>
          </p:cNvCxnSpPr>
          <p:nvPr/>
        </p:nvCxnSpPr>
        <p:spPr>
          <a:xfrm rot="5400000">
            <a:off x="2461260" y="2215342"/>
            <a:ext cx="914400" cy="1588"/>
          </a:xfrm>
          <a:prstGeom prst="bentConnector3">
            <a:avLst>
              <a:gd name="adj1" fmla="val 50000"/>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rot="5400000">
            <a:off x="2308065" y="3853642"/>
            <a:ext cx="990600" cy="1588"/>
          </a:xfrm>
          <a:prstGeom prst="bentConnector3">
            <a:avLst>
              <a:gd name="adj1" fmla="val 4579"/>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1"/>
            <a:endCxn id="7" idx="0"/>
          </p:cNvCxnSpPr>
          <p:nvPr/>
        </p:nvCxnSpPr>
        <p:spPr>
          <a:xfrm rot="10800000" flipV="1">
            <a:off x="784860" y="3015442"/>
            <a:ext cx="1409700" cy="133350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18160" y="2824942"/>
            <a:ext cx="1676400" cy="152400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rot="16200000" flipV="1">
            <a:off x="2536666" y="3852848"/>
            <a:ext cx="990600" cy="1588"/>
          </a:xfrm>
          <a:prstGeom prst="bentConnector3">
            <a:avLst>
              <a:gd name="adj1" fmla="val 50000"/>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3"/>
            <a:endCxn id="8" idx="0"/>
          </p:cNvCxnSpPr>
          <p:nvPr/>
        </p:nvCxnSpPr>
        <p:spPr>
          <a:xfrm>
            <a:off x="3642360" y="3015442"/>
            <a:ext cx="899537" cy="1330729"/>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8" name="Flowchart: Connector 17"/>
          <p:cNvSpPr/>
          <p:nvPr/>
        </p:nvSpPr>
        <p:spPr>
          <a:xfrm>
            <a:off x="822960" y="1271914"/>
            <a:ext cx="304800" cy="30480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a:stCxn id="18" idx="6"/>
            <a:endCxn id="4" idx="1"/>
          </p:cNvCxnSpPr>
          <p:nvPr/>
        </p:nvCxnSpPr>
        <p:spPr>
          <a:xfrm flipV="1">
            <a:off x="1127760" y="1415242"/>
            <a:ext cx="1066800" cy="9072"/>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56360" y="1935367"/>
            <a:ext cx="1449884" cy="584775"/>
          </a:xfrm>
          <a:prstGeom prst="rect">
            <a:avLst/>
          </a:prstGeom>
          <a:noFill/>
        </p:spPr>
        <p:txBody>
          <a:bodyPr wrap="none" rtlCol="0">
            <a:spAutoFit/>
          </a:bodyPr>
          <a:lstStyle/>
          <a:p>
            <a:pPr algn="ctr"/>
            <a:r>
              <a:rPr lang="en-US" sz="1600" dirty="0"/>
              <a:t>Program starts </a:t>
            </a:r>
          </a:p>
          <a:p>
            <a:pPr algn="ctr"/>
            <a:r>
              <a:rPr lang="en-US" sz="1600" dirty="0"/>
              <a:t>thread</a:t>
            </a:r>
          </a:p>
        </p:txBody>
      </p:sp>
      <p:sp>
        <p:nvSpPr>
          <p:cNvPr id="21" name="TextBox 20"/>
          <p:cNvSpPr txBox="1"/>
          <p:nvPr/>
        </p:nvSpPr>
        <p:spPr>
          <a:xfrm rot="19093878">
            <a:off x="607556" y="2798233"/>
            <a:ext cx="870751" cy="830997"/>
          </a:xfrm>
          <a:prstGeom prst="rect">
            <a:avLst/>
          </a:prstGeom>
          <a:noFill/>
        </p:spPr>
        <p:txBody>
          <a:bodyPr wrap="none" rtlCol="0">
            <a:spAutoFit/>
          </a:bodyPr>
          <a:lstStyle/>
          <a:p>
            <a:pPr algn="ctr"/>
            <a:r>
              <a:rPr lang="en-US" sz="1600" dirty="0"/>
              <a:t>unlock</a:t>
            </a:r>
          </a:p>
          <a:p>
            <a:pPr algn="ctr"/>
            <a:r>
              <a:rPr lang="en-US" sz="1600" dirty="0"/>
              <a:t>signal</a:t>
            </a:r>
          </a:p>
          <a:p>
            <a:pPr algn="ctr"/>
            <a:r>
              <a:rPr lang="en-US" sz="1600" dirty="0" err="1"/>
              <a:t>signalAll</a:t>
            </a:r>
            <a:endParaRPr lang="en-US" sz="1600" dirty="0"/>
          </a:p>
        </p:txBody>
      </p:sp>
      <p:sp>
        <p:nvSpPr>
          <p:cNvPr id="22" name="TextBox 21"/>
          <p:cNvSpPr txBox="1"/>
          <p:nvPr/>
        </p:nvSpPr>
        <p:spPr>
          <a:xfrm rot="19093878">
            <a:off x="1393671" y="3573192"/>
            <a:ext cx="639407" cy="584775"/>
          </a:xfrm>
          <a:prstGeom prst="rect">
            <a:avLst/>
          </a:prstGeom>
          <a:noFill/>
        </p:spPr>
        <p:txBody>
          <a:bodyPr wrap="none" rtlCol="0">
            <a:spAutoFit/>
          </a:bodyPr>
          <a:lstStyle/>
          <a:p>
            <a:pPr algn="ctr"/>
            <a:r>
              <a:rPr lang="en-US" sz="1600" dirty="0"/>
              <a:t>await</a:t>
            </a:r>
          </a:p>
          <a:p>
            <a:pPr algn="ctr"/>
            <a:r>
              <a:rPr lang="en-US" sz="1600" dirty="0"/>
              <a:t>lock</a:t>
            </a:r>
          </a:p>
        </p:txBody>
      </p:sp>
      <p:sp>
        <p:nvSpPr>
          <p:cNvPr id="23" name="TextBox 22"/>
          <p:cNvSpPr txBox="1"/>
          <p:nvPr/>
        </p:nvSpPr>
        <p:spPr>
          <a:xfrm rot="16200000">
            <a:off x="2243444" y="3584451"/>
            <a:ext cx="639407" cy="584775"/>
          </a:xfrm>
          <a:prstGeom prst="rect">
            <a:avLst/>
          </a:prstGeom>
          <a:noFill/>
        </p:spPr>
        <p:txBody>
          <a:bodyPr wrap="none" rtlCol="0">
            <a:spAutoFit/>
          </a:bodyPr>
          <a:lstStyle/>
          <a:p>
            <a:pPr algn="ctr"/>
            <a:r>
              <a:rPr lang="en-US" sz="1600" dirty="0"/>
              <a:t>await</a:t>
            </a:r>
          </a:p>
          <a:p>
            <a:pPr algn="ctr"/>
            <a:r>
              <a:rPr lang="en-US" sz="1600" dirty="0"/>
              <a:t>sleep</a:t>
            </a:r>
          </a:p>
        </p:txBody>
      </p:sp>
      <p:sp>
        <p:nvSpPr>
          <p:cNvPr id="24" name="TextBox 23"/>
          <p:cNvSpPr txBox="1"/>
          <p:nvPr/>
        </p:nvSpPr>
        <p:spPr>
          <a:xfrm rot="16200000">
            <a:off x="2994217" y="3538059"/>
            <a:ext cx="814261" cy="584775"/>
          </a:xfrm>
          <a:prstGeom prst="rect">
            <a:avLst/>
          </a:prstGeom>
          <a:noFill/>
        </p:spPr>
        <p:txBody>
          <a:bodyPr wrap="none" rtlCol="0">
            <a:spAutoFit/>
          </a:bodyPr>
          <a:lstStyle/>
          <a:p>
            <a:pPr algn="ctr"/>
            <a:r>
              <a:rPr lang="en-US" sz="1600" dirty="0"/>
              <a:t>Interval</a:t>
            </a:r>
          </a:p>
          <a:p>
            <a:pPr algn="ctr"/>
            <a:r>
              <a:rPr lang="en-US" sz="1600" dirty="0"/>
              <a:t>expires</a:t>
            </a:r>
          </a:p>
        </p:txBody>
      </p:sp>
      <p:sp>
        <p:nvSpPr>
          <p:cNvPr id="25" name="TextBox 24"/>
          <p:cNvSpPr txBox="1"/>
          <p:nvPr/>
        </p:nvSpPr>
        <p:spPr>
          <a:xfrm rot="3268234">
            <a:off x="3651416" y="3189913"/>
            <a:ext cx="1677382" cy="584775"/>
          </a:xfrm>
          <a:prstGeom prst="rect">
            <a:avLst/>
          </a:prstGeom>
          <a:noFill/>
        </p:spPr>
        <p:txBody>
          <a:bodyPr wrap="none" rtlCol="0">
            <a:spAutoFit/>
          </a:bodyPr>
          <a:lstStyle/>
          <a:p>
            <a:pPr algn="ctr"/>
            <a:r>
              <a:rPr lang="en-US" sz="1600" dirty="0"/>
              <a:t>Thread completes</a:t>
            </a:r>
          </a:p>
          <a:p>
            <a:pPr algn="ctr"/>
            <a:r>
              <a:rPr lang="en-US" sz="1600" dirty="0"/>
              <a:t>Task</a:t>
            </a:r>
          </a:p>
        </p:txBody>
      </p:sp>
    </p:spTree>
    <p:extLst>
      <p:ext uri="{BB962C8B-B14F-4D97-AF65-F5344CB8AC3E}">
        <p14:creationId xmlns:p14="http://schemas.microsoft.com/office/powerpoint/2010/main" val="396531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down)">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par>
                                <p:cTn id="29" presetID="2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down)">
                                      <p:cBhvr>
                                        <p:cTn id="36" dur="500"/>
                                        <p:tgtEl>
                                          <p:spTgt spid="5"/>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par>
                                <p:cTn id="44" presetID="22" presetClass="entr" presetSubtype="4"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down)">
                                      <p:cBhvr>
                                        <p:cTn id="51" dur="500"/>
                                        <p:tgtEl>
                                          <p:spTgt spid="7"/>
                                        </p:tgtEl>
                                      </p:cBhvr>
                                    </p:animEffect>
                                  </p:childTnLst>
                                </p:cTn>
                              </p:par>
                              <p:par>
                                <p:cTn id="52" presetID="1" presetClass="entr" presetSubtype="0" fill="hold" grpId="0" nodeType="withEffect">
                                  <p:stCondLst>
                                    <p:cond delay="0"/>
                                  </p:stCondLst>
                                  <p:childTnLst>
                                    <p:set>
                                      <p:cBhvr>
                                        <p:cTn id="53"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down)">
                                      <p:cBhvr>
                                        <p:cTn id="58" dur="500"/>
                                        <p:tgtEl>
                                          <p:spTgt spid="15"/>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down)">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wipe(down)">
                                      <p:cBhvr>
                                        <p:cTn id="66" dur="500"/>
                                        <p:tgtEl>
                                          <p:spTgt spid="23"/>
                                        </p:tgtEl>
                                      </p:cBhvr>
                                    </p:animEffect>
                                  </p:childTnLst>
                                </p:cTn>
                              </p:par>
                              <p:par>
                                <p:cTn id="67" presetID="22" presetClass="entr" presetSubtype="4" fill="hold" nodeType="with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wipe(down)">
                                      <p:cBhvr>
                                        <p:cTn id="69" dur="500"/>
                                        <p:tgtEl>
                                          <p:spTgt spid="13"/>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wipe(down)">
                                      <p:cBhvr>
                                        <p:cTn id="74" dur="500"/>
                                        <p:tgtEl>
                                          <p:spTgt spid="6"/>
                                        </p:tgtEl>
                                      </p:cBhvr>
                                    </p:animEffect>
                                  </p:childTnLst>
                                </p:cTn>
                              </p:par>
                              <p:par>
                                <p:cTn id="75" presetID="1" presetClass="entr" presetSubtype="0" fill="hold" grpId="0" nodeType="withEffect">
                                  <p:stCondLst>
                                    <p:cond delay="0"/>
                                  </p:stCondLst>
                                  <p:childTnLst>
                                    <p:set>
                                      <p:cBhvr>
                                        <p:cTn id="76" dur="1" fill="hold">
                                          <p:stCondLst>
                                            <p:cond delay="0"/>
                                          </p:stCondLst>
                                        </p:cTn>
                                        <p:tgtEl>
                                          <p:spTgt spid="26">
                                            <p:txEl>
                                              <p:pRg st="4" end="4"/>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nodeType="click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wipe(down)">
                                      <p:cBhvr>
                                        <p:cTn id="81" dur="500"/>
                                        <p:tgtEl>
                                          <p:spTgt spid="16"/>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wipe(down)">
                                      <p:cBhvr>
                                        <p:cTn id="84" dur="500"/>
                                        <p:tgtEl>
                                          <p:spTgt spid="24"/>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wipe(down)">
                                      <p:cBhvr>
                                        <p:cTn id="89" dur="500"/>
                                        <p:tgtEl>
                                          <p:spTgt spid="25"/>
                                        </p:tgtEl>
                                      </p:cBhvr>
                                    </p:animEffect>
                                  </p:childTnLst>
                                </p:cTn>
                              </p:par>
                              <p:par>
                                <p:cTn id="90" presetID="22" presetClass="entr" presetSubtype="4" fill="hold" nodeType="withEffect">
                                  <p:stCondLst>
                                    <p:cond delay="0"/>
                                  </p:stCondLst>
                                  <p:childTnLst>
                                    <p:set>
                                      <p:cBhvr>
                                        <p:cTn id="91" dur="1" fill="hold">
                                          <p:stCondLst>
                                            <p:cond delay="0"/>
                                          </p:stCondLst>
                                        </p:cTn>
                                        <p:tgtEl>
                                          <p:spTgt spid="17"/>
                                        </p:tgtEl>
                                        <p:attrNameLst>
                                          <p:attrName>style.visibility</p:attrName>
                                        </p:attrNameLst>
                                      </p:cBhvr>
                                      <p:to>
                                        <p:strVal val="visible"/>
                                      </p:to>
                                    </p:set>
                                    <p:animEffect transition="in" filter="wipe(down)">
                                      <p:cBhvr>
                                        <p:cTn id="92" dur="500"/>
                                        <p:tgtEl>
                                          <p:spTgt spid="1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8"/>
                                        </p:tgtEl>
                                        <p:attrNameLst>
                                          <p:attrName>style.visibility</p:attrName>
                                        </p:attrNameLst>
                                      </p:cBhvr>
                                      <p:to>
                                        <p:strVal val="visible"/>
                                      </p:to>
                                    </p:set>
                                    <p:animEffect transition="in" filter="wipe(down)">
                                      <p:cBhvr>
                                        <p:cTn id="97" dur="500"/>
                                        <p:tgtEl>
                                          <p:spTgt spid="8"/>
                                        </p:tgtEl>
                                      </p:cBhvr>
                                    </p:animEffect>
                                  </p:childTnLst>
                                </p:cTn>
                              </p:par>
                              <p:par>
                                <p:cTn id="98" presetID="1" presetClass="entr" presetSubtype="0" fill="hold" grpId="0" nodeType="withEffect">
                                  <p:stCondLst>
                                    <p:cond delay="0"/>
                                  </p:stCondLst>
                                  <p:childTnLst>
                                    <p:set>
                                      <p:cBhvr>
                                        <p:cTn id="99" dur="1" fill="hold">
                                          <p:stCondLst>
                                            <p:cond delay="0"/>
                                          </p:stCondLst>
                                        </p:cTn>
                                        <p:tgtEl>
                                          <p:spTgt spid="26">
                                            <p:txEl>
                                              <p:pRg st="5" end="5"/>
                                            </p:txEl>
                                          </p:spTgt>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9"/>
                                        </p:tgtEl>
                                        <p:attrNameLst>
                                          <p:attrName>style.visibility</p:attrName>
                                        </p:attrNameLst>
                                      </p:cBhvr>
                                      <p:to>
                                        <p:strVal val="visible"/>
                                      </p:to>
                                    </p:set>
                                    <p:animEffect transition="in" filter="wipe(down)">
                                      <p:cBhvr>
                                        <p:cTn id="104" dur="500"/>
                                        <p:tgtEl>
                                          <p:spTgt spid="9"/>
                                        </p:tgtEl>
                                      </p:cBhvr>
                                    </p:animEffect>
                                  </p:childTnLst>
                                </p:cTn>
                              </p:par>
                              <p:par>
                                <p:cTn id="105" presetID="22" presetClass="entr" presetSubtype="4" fill="hold" nodeType="with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wipe(down)">
                                      <p:cBhvr>
                                        <p:cTn id="107" dur="500"/>
                                        <p:tgtEl>
                                          <p:spTgt spid="11"/>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10"/>
                                        </p:tgtEl>
                                        <p:attrNameLst>
                                          <p:attrName>style.visibility</p:attrName>
                                        </p:attrNameLst>
                                      </p:cBhvr>
                                      <p:to>
                                        <p:strVal val="visible"/>
                                      </p:to>
                                    </p:set>
                                    <p:animEffect transition="in" filter="wipe(down)">
                                      <p:cBhvr>
                                        <p:cTn id="1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4" grpId="0" animBg="1"/>
      <p:bldP spid="5" grpId="0" animBg="1"/>
      <p:bldP spid="6" grpId="0" animBg="1"/>
      <p:bldP spid="7" grpId="0" animBg="1"/>
      <p:bldP spid="8" grpId="0" animBg="1"/>
      <p:bldP spid="9" grpId="0" animBg="1"/>
      <p:bldP spid="10" grpId="0" animBg="1"/>
      <p:bldP spid="18" grpId="0" animBg="1"/>
      <p:bldP spid="20" grpId="0"/>
      <p:bldP spid="21" grpId="0"/>
      <p:bldP spid="22" grpId="0"/>
      <p:bldP spid="23" grpId="0"/>
      <p:bldP spid="24" grpId="0"/>
      <p:bldP spid="2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Thread in Java</a:t>
            </a:r>
          </a:p>
        </p:txBody>
      </p:sp>
      <p:sp>
        <p:nvSpPr>
          <p:cNvPr id="3" name="Content Placeholder 2"/>
          <p:cNvSpPr>
            <a:spLocks noGrp="1"/>
          </p:cNvSpPr>
          <p:nvPr>
            <p:ph idx="1"/>
          </p:nvPr>
        </p:nvSpPr>
        <p:spPr/>
        <p:txBody>
          <a:bodyPr/>
          <a:lstStyle/>
          <a:p>
            <a:r>
              <a:rPr lang="en-US" dirty="0"/>
              <a:t>There are two ways to create a Thread</a:t>
            </a:r>
          </a:p>
          <a:p>
            <a:pPr marL="914400" lvl="1" indent="-457200">
              <a:buFont typeface="+mj-lt"/>
              <a:buAutoNum type="arabicPeriod"/>
            </a:pPr>
            <a:r>
              <a:rPr lang="en-US" b="1" dirty="0"/>
              <a:t>extending</a:t>
            </a:r>
            <a:r>
              <a:rPr lang="en-US" dirty="0"/>
              <a:t> the </a:t>
            </a:r>
            <a:r>
              <a:rPr lang="en-US" b="1" dirty="0"/>
              <a:t>Thread</a:t>
            </a:r>
            <a:r>
              <a:rPr lang="en-US" dirty="0"/>
              <a:t> </a:t>
            </a:r>
            <a:r>
              <a:rPr lang="en-US" b="1" dirty="0"/>
              <a:t>class</a:t>
            </a:r>
          </a:p>
          <a:p>
            <a:pPr marL="914400" lvl="1" indent="-457200">
              <a:buFont typeface="+mj-lt"/>
              <a:buAutoNum type="arabicPeriod"/>
            </a:pPr>
            <a:r>
              <a:rPr lang="en-US" b="1" dirty="0"/>
              <a:t>implementing</a:t>
            </a:r>
            <a:r>
              <a:rPr lang="en-US" dirty="0"/>
              <a:t> the </a:t>
            </a:r>
            <a:r>
              <a:rPr lang="en-US" b="1" dirty="0"/>
              <a:t>Runnable</a:t>
            </a:r>
            <a:r>
              <a:rPr lang="en-US" dirty="0"/>
              <a:t> </a:t>
            </a:r>
            <a:r>
              <a:rPr lang="en-US" b="1" dirty="0"/>
              <a:t>interface</a:t>
            </a:r>
            <a:endParaRPr lang="en-US" dirty="0"/>
          </a:p>
          <a:p>
            <a:pPr lvl="1"/>
            <a:endParaRPr lang="en-US" dirty="0"/>
          </a:p>
        </p:txBody>
      </p:sp>
    </p:spTree>
    <p:extLst>
      <p:ext uri="{BB962C8B-B14F-4D97-AF65-F5344CB8AC3E}">
        <p14:creationId xmlns:p14="http://schemas.microsoft.com/office/powerpoint/2010/main" val="3176869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Extending Thread Class</a:t>
            </a:r>
          </a:p>
        </p:txBody>
      </p:sp>
      <p:sp>
        <p:nvSpPr>
          <p:cNvPr id="3" name="Content Placeholder 2"/>
          <p:cNvSpPr>
            <a:spLocks noGrp="1"/>
          </p:cNvSpPr>
          <p:nvPr>
            <p:ph idx="1"/>
          </p:nvPr>
        </p:nvSpPr>
        <p:spPr/>
        <p:txBody>
          <a:bodyPr/>
          <a:lstStyle/>
          <a:p>
            <a:r>
              <a:rPr lang="en-US" dirty="0"/>
              <a:t>One way to create a thread is to create a new class that extends </a:t>
            </a:r>
            <a:r>
              <a:rPr lang="en-US" dirty="0">
                <a:solidFill>
                  <a:srgbClr val="C00000"/>
                </a:solidFill>
                <a:latin typeface="Consolas" panose="020B0609020204030204" pitchFamily="49" charset="0"/>
              </a:rPr>
              <a:t>Thread</a:t>
            </a:r>
            <a:r>
              <a:rPr lang="en-US" dirty="0"/>
              <a:t>, and then to create an instance of that class. </a:t>
            </a:r>
          </a:p>
          <a:p>
            <a:r>
              <a:rPr lang="en-US" dirty="0"/>
              <a:t>The extending class must override the </a:t>
            </a:r>
            <a:r>
              <a:rPr lang="en-US" dirty="0">
                <a:solidFill>
                  <a:srgbClr val="C00000"/>
                </a:solidFill>
                <a:latin typeface="Consolas" panose="020B0609020204030204" pitchFamily="49" charset="0"/>
              </a:rPr>
              <a:t>run( ) </a:t>
            </a:r>
            <a:r>
              <a:rPr lang="en-US" dirty="0"/>
              <a:t>method, which is the entry point for the new thread. </a:t>
            </a:r>
          </a:p>
          <a:p>
            <a:r>
              <a:rPr lang="en-US" dirty="0"/>
              <a:t>It must also call </a:t>
            </a:r>
            <a:r>
              <a:rPr lang="en-US" dirty="0">
                <a:solidFill>
                  <a:srgbClr val="C00000"/>
                </a:solidFill>
                <a:latin typeface="Consolas" panose="020B0609020204030204" pitchFamily="49" charset="0"/>
              </a:rPr>
              <a:t>start( ) </a:t>
            </a:r>
            <a:r>
              <a:rPr lang="en-US" dirty="0"/>
              <a:t>to begin execution of the new thread.</a:t>
            </a:r>
          </a:p>
          <a:p>
            <a:endParaRPr lang="en-US" dirty="0"/>
          </a:p>
        </p:txBody>
      </p:sp>
      <p:sp>
        <p:nvSpPr>
          <p:cNvPr id="4" name="Rectangle 3"/>
          <p:cNvSpPr/>
          <p:nvPr/>
        </p:nvSpPr>
        <p:spPr>
          <a:xfrm>
            <a:off x="68920" y="2793612"/>
            <a:ext cx="6071065" cy="3754874"/>
          </a:xfrm>
          <a:prstGeom prst="rect">
            <a:avLst/>
          </a:prstGeom>
          <a:ln w="19050">
            <a:solidFill>
              <a:schemeClr val="accent1"/>
            </a:solidFill>
            <a:prstDash val="dash"/>
          </a:ln>
        </p:spPr>
        <p:txBody>
          <a:bodyPr wrap="square">
            <a:spAutoFit/>
          </a:bodyPr>
          <a:lstStyle/>
          <a:p>
            <a:r>
              <a:rPr lang="en-IN" sz="1400" b="1" dirty="0">
                <a:solidFill>
                  <a:srgbClr val="7F0055"/>
                </a:solidFill>
                <a:latin typeface="Consolas" panose="020B0609020204030204" pitchFamily="49" charset="0"/>
              </a:rPr>
              <a:t>class</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NewThread</a:t>
            </a:r>
            <a:r>
              <a:rPr lang="en-IN" sz="1400" b="1" dirty="0">
                <a:solidFill>
                  <a:srgbClr val="000000"/>
                </a:solidFill>
                <a:latin typeface="Consolas" panose="020B0609020204030204" pitchFamily="49" charset="0"/>
              </a:rPr>
              <a:t> </a:t>
            </a:r>
            <a:r>
              <a:rPr lang="en-IN" sz="1400" b="1" dirty="0">
                <a:solidFill>
                  <a:srgbClr val="7F0055"/>
                </a:solidFill>
                <a:latin typeface="Consolas" panose="020B0609020204030204" pitchFamily="49" charset="0"/>
              </a:rPr>
              <a:t>extends</a:t>
            </a:r>
            <a:r>
              <a:rPr lang="en-IN" sz="1400" b="1" dirty="0">
                <a:solidFill>
                  <a:srgbClr val="000000"/>
                </a:solidFill>
                <a:latin typeface="Consolas" panose="020B0609020204030204" pitchFamily="49" charset="0"/>
              </a:rPr>
              <a:t> Thread {</a:t>
            </a:r>
          </a:p>
          <a:p>
            <a:pPr lvl="1"/>
            <a:r>
              <a:rPr lang="en-IN" sz="1400" dirty="0" err="1">
                <a:solidFill>
                  <a:srgbClr val="000000"/>
                </a:solidFill>
                <a:latin typeface="Consolas" panose="020B0609020204030204" pitchFamily="49" charset="0"/>
              </a:rPr>
              <a:t>NewThread</a:t>
            </a:r>
            <a:r>
              <a:rPr lang="en-IN" sz="1400" dirty="0">
                <a:solidFill>
                  <a:srgbClr val="000000"/>
                </a:solidFill>
                <a:latin typeface="Consolas" panose="020B0609020204030204" pitchFamily="49" charset="0"/>
              </a:rPr>
              <a:t>() {</a:t>
            </a:r>
          </a:p>
          <a:p>
            <a:pPr lvl="2"/>
            <a:r>
              <a:rPr lang="en-IN" sz="1400" b="1" dirty="0">
                <a:solidFill>
                  <a:srgbClr val="7F0055"/>
                </a:solidFill>
                <a:latin typeface="Consolas" panose="020B0609020204030204" pitchFamily="49" charset="0"/>
              </a:rPr>
              <a:t>super</a:t>
            </a:r>
            <a:r>
              <a:rPr lang="en-IN" sz="1400" b="1" dirty="0">
                <a:solidFill>
                  <a:srgbClr val="000000"/>
                </a:solidFill>
                <a:latin typeface="Consolas" panose="020B0609020204030204" pitchFamily="49" charset="0"/>
              </a:rPr>
              <a:t>(</a:t>
            </a:r>
            <a:r>
              <a:rPr lang="en-IN" sz="1400" b="1" dirty="0">
                <a:solidFill>
                  <a:srgbClr val="2A00FF"/>
                </a:solidFill>
                <a:latin typeface="Consolas" panose="020B0609020204030204" pitchFamily="49" charset="0"/>
              </a:rPr>
              <a:t>"Demo Thread"</a:t>
            </a:r>
            <a:r>
              <a:rPr lang="en-IN" sz="1400" b="1" dirty="0">
                <a:solidFill>
                  <a:srgbClr val="000000"/>
                </a:solidFill>
                <a:latin typeface="Consolas" panose="020B0609020204030204" pitchFamily="49" charset="0"/>
              </a:rPr>
              <a:t>);</a:t>
            </a:r>
          </a:p>
          <a:p>
            <a:pPr lvl="2"/>
            <a:r>
              <a:rPr lang="en-IN" sz="1400" dirty="0" err="1">
                <a:solidFill>
                  <a:srgbClr val="000000"/>
                </a:solidFill>
                <a:latin typeface="Consolas" panose="020B0609020204030204" pitchFamily="49" charset="0"/>
              </a:rPr>
              <a:t>System.</a:t>
            </a:r>
            <a:r>
              <a:rPr lang="en-IN" sz="1400" b="1" i="1" dirty="0" err="1">
                <a:solidFill>
                  <a:srgbClr val="0000C0"/>
                </a:solidFill>
                <a:latin typeface="Consolas" panose="020B0609020204030204" pitchFamily="49" charset="0"/>
              </a:rPr>
              <a:t>out</a:t>
            </a:r>
            <a:r>
              <a:rPr lang="en-IN" sz="1400" b="1" i="1" dirty="0" err="1">
                <a:solidFill>
                  <a:srgbClr val="000000"/>
                </a:solidFill>
                <a:latin typeface="Consolas" panose="020B0609020204030204" pitchFamily="49" charset="0"/>
              </a:rPr>
              <a:t>.println</a:t>
            </a:r>
            <a:r>
              <a:rPr lang="en-IN" sz="1400" b="1" i="1" dirty="0">
                <a:solidFill>
                  <a:srgbClr val="000000"/>
                </a:solidFill>
                <a:latin typeface="Consolas" panose="020B0609020204030204" pitchFamily="49" charset="0"/>
              </a:rPr>
              <a:t>(</a:t>
            </a:r>
            <a:r>
              <a:rPr lang="en-IN" sz="1400" b="1" i="1" dirty="0">
                <a:solidFill>
                  <a:srgbClr val="2A00FF"/>
                </a:solidFill>
                <a:latin typeface="Consolas" panose="020B0609020204030204" pitchFamily="49" charset="0"/>
              </a:rPr>
              <a:t>"Child thread: "</a:t>
            </a:r>
            <a:r>
              <a:rPr lang="en-IN" sz="1400" b="1" i="1" dirty="0">
                <a:solidFill>
                  <a:srgbClr val="000000"/>
                </a:solidFill>
                <a:latin typeface="Consolas" panose="020B0609020204030204" pitchFamily="49" charset="0"/>
              </a:rPr>
              <a:t> + </a:t>
            </a:r>
            <a:r>
              <a:rPr lang="en-IN" sz="1400" b="1" i="1" dirty="0">
                <a:solidFill>
                  <a:srgbClr val="7F0055"/>
                </a:solidFill>
                <a:latin typeface="Consolas" panose="020B0609020204030204" pitchFamily="49" charset="0"/>
              </a:rPr>
              <a:t>this</a:t>
            </a:r>
            <a:r>
              <a:rPr lang="en-IN" sz="1400" b="1" i="1" dirty="0">
                <a:solidFill>
                  <a:srgbClr val="000000"/>
                </a:solidFill>
                <a:latin typeface="Consolas" panose="020B0609020204030204" pitchFamily="49" charset="0"/>
              </a:rPr>
              <a:t>);</a:t>
            </a:r>
          </a:p>
          <a:p>
            <a:pPr lvl="2"/>
            <a:r>
              <a:rPr lang="en-IN" sz="1400" dirty="0">
                <a:solidFill>
                  <a:srgbClr val="000000"/>
                </a:solidFill>
                <a:latin typeface="Consolas" panose="020B0609020204030204" pitchFamily="49" charset="0"/>
              </a:rPr>
              <a:t>start(); </a:t>
            </a:r>
            <a:r>
              <a:rPr lang="en-IN" sz="1400" dirty="0">
                <a:solidFill>
                  <a:srgbClr val="3F7F5F"/>
                </a:solidFill>
                <a:latin typeface="Consolas" panose="020B0609020204030204" pitchFamily="49" charset="0"/>
              </a:rPr>
              <a:t>// Start the thread</a:t>
            </a:r>
          </a:p>
          <a:p>
            <a:pPr lvl="1"/>
            <a:r>
              <a:rPr lang="en-IN" sz="1400" dirty="0">
                <a:solidFill>
                  <a:srgbClr val="000000"/>
                </a:solidFill>
                <a:latin typeface="Consolas" panose="020B0609020204030204" pitchFamily="49" charset="0"/>
              </a:rPr>
              <a:t>}</a:t>
            </a:r>
          </a:p>
          <a:p>
            <a:pPr lvl="1"/>
            <a:r>
              <a:rPr lang="en-IN" sz="1400" b="1" dirty="0">
                <a:solidFill>
                  <a:srgbClr val="7F0055"/>
                </a:solidFill>
                <a:latin typeface="Consolas" panose="020B0609020204030204" pitchFamily="49" charset="0"/>
              </a:rPr>
              <a:t>public</a:t>
            </a:r>
            <a:r>
              <a:rPr lang="en-IN" sz="1400" b="1" dirty="0">
                <a:solidFill>
                  <a:srgbClr val="000000"/>
                </a:solidFill>
                <a:latin typeface="Consolas" panose="020B0609020204030204" pitchFamily="49" charset="0"/>
              </a:rPr>
              <a:t> </a:t>
            </a:r>
            <a:r>
              <a:rPr lang="en-IN" sz="1400" b="1" dirty="0">
                <a:solidFill>
                  <a:srgbClr val="7F0055"/>
                </a:solidFill>
                <a:latin typeface="Consolas" panose="020B0609020204030204" pitchFamily="49" charset="0"/>
              </a:rPr>
              <a:t>void</a:t>
            </a:r>
            <a:r>
              <a:rPr lang="en-IN" sz="1400" b="1" dirty="0">
                <a:solidFill>
                  <a:srgbClr val="000000"/>
                </a:solidFill>
                <a:latin typeface="Consolas" panose="020B0609020204030204" pitchFamily="49" charset="0"/>
              </a:rPr>
              <a:t> run() {</a:t>
            </a:r>
          </a:p>
          <a:p>
            <a:pPr lvl="2"/>
            <a:r>
              <a:rPr lang="en-IN" sz="1400" b="1" dirty="0">
                <a:solidFill>
                  <a:srgbClr val="7F0055"/>
                </a:solidFill>
                <a:latin typeface="Consolas" panose="020B0609020204030204" pitchFamily="49" charset="0"/>
              </a:rPr>
              <a:t>try</a:t>
            </a:r>
            <a:r>
              <a:rPr lang="en-IN" sz="1400" b="1" dirty="0">
                <a:solidFill>
                  <a:srgbClr val="000000"/>
                </a:solidFill>
                <a:latin typeface="Consolas" panose="020B0609020204030204" pitchFamily="49" charset="0"/>
              </a:rPr>
              <a:t> {</a:t>
            </a:r>
          </a:p>
          <a:p>
            <a:pPr lvl="3"/>
            <a:r>
              <a:rPr lang="nn-NO" sz="1400" b="1" dirty="0">
                <a:solidFill>
                  <a:srgbClr val="7F0055"/>
                </a:solidFill>
                <a:latin typeface="Consolas" panose="020B0609020204030204" pitchFamily="49" charset="0"/>
              </a:rPr>
              <a:t>for</a:t>
            </a:r>
            <a:r>
              <a:rPr lang="nn-NO" sz="1400" b="1" dirty="0">
                <a:solidFill>
                  <a:srgbClr val="000000"/>
                </a:solidFill>
                <a:latin typeface="Consolas" panose="020B0609020204030204" pitchFamily="49" charset="0"/>
              </a:rPr>
              <a:t> (</a:t>
            </a:r>
            <a:r>
              <a:rPr lang="nn-NO" sz="1400" b="1" dirty="0">
                <a:solidFill>
                  <a:srgbClr val="7F0055"/>
                </a:solidFill>
                <a:latin typeface="Consolas" panose="020B0609020204030204" pitchFamily="49" charset="0"/>
              </a:rPr>
              <a:t>int</a:t>
            </a:r>
            <a:r>
              <a:rPr lang="nn-NO" sz="1400" b="1" dirty="0">
                <a:solidFill>
                  <a:srgbClr val="000000"/>
                </a:solidFill>
                <a:latin typeface="Consolas" panose="020B0609020204030204" pitchFamily="49" charset="0"/>
              </a:rPr>
              <a:t> </a:t>
            </a:r>
            <a:r>
              <a:rPr lang="nn-NO" sz="1400" b="1" dirty="0">
                <a:solidFill>
                  <a:srgbClr val="6A3E3E"/>
                </a:solidFill>
                <a:latin typeface="Consolas" panose="020B0609020204030204" pitchFamily="49" charset="0"/>
              </a:rPr>
              <a:t>i</a:t>
            </a:r>
            <a:r>
              <a:rPr lang="nn-NO" sz="1400" b="1" dirty="0">
                <a:solidFill>
                  <a:srgbClr val="000000"/>
                </a:solidFill>
                <a:latin typeface="Consolas" panose="020B0609020204030204" pitchFamily="49" charset="0"/>
              </a:rPr>
              <a:t> = 5; </a:t>
            </a:r>
            <a:r>
              <a:rPr lang="nn-NO" sz="1400" b="1" dirty="0">
                <a:solidFill>
                  <a:srgbClr val="6A3E3E"/>
                </a:solidFill>
                <a:latin typeface="Consolas" panose="020B0609020204030204" pitchFamily="49" charset="0"/>
              </a:rPr>
              <a:t>i</a:t>
            </a:r>
            <a:r>
              <a:rPr lang="nn-NO" sz="1400" b="1" dirty="0">
                <a:solidFill>
                  <a:srgbClr val="000000"/>
                </a:solidFill>
                <a:latin typeface="Consolas" panose="020B0609020204030204" pitchFamily="49" charset="0"/>
              </a:rPr>
              <a:t> &gt; 0; </a:t>
            </a:r>
            <a:r>
              <a:rPr lang="nn-NO" sz="1400" b="1" dirty="0">
                <a:solidFill>
                  <a:srgbClr val="6A3E3E"/>
                </a:solidFill>
                <a:latin typeface="Consolas" panose="020B0609020204030204" pitchFamily="49" charset="0"/>
              </a:rPr>
              <a:t>i</a:t>
            </a:r>
            <a:r>
              <a:rPr lang="nn-NO" sz="1400" b="1" dirty="0">
                <a:solidFill>
                  <a:srgbClr val="000000"/>
                </a:solidFill>
                <a:latin typeface="Consolas" panose="020B0609020204030204" pitchFamily="49" charset="0"/>
              </a:rPr>
              <a:t>--) {</a:t>
            </a:r>
          </a:p>
          <a:p>
            <a:pPr lvl="4"/>
            <a:r>
              <a:rPr lang="en-IN" sz="1400" dirty="0" err="1">
                <a:solidFill>
                  <a:srgbClr val="000000"/>
                </a:solidFill>
                <a:latin typeface="Consolas" panose="020B0609020204030204" pitchFamily="49" charset="0"/>
              </a:rPr>
              <a:t>System.</a:t>
            </a:r>
            <a:r>
              <a:rPr lang="en-IN" sz="1400" b="1" i="1" dirty="0" err="1">
                <a:solidFill>
                  <a:srgbClr val="0000C0"/>
                </a:solidFill>
                <a:latin typeface="Consolas" panose="020B0609020204030204" pitchFamily="49" charset="0"/>
              </a:rPr>
              <a:t>out</a:t>
            </a:r>
            <a:r>
              <a:rPr lang="en-IN" sz="1400" b="1" i="1" dirty="0" err="1">
                <a:solidFill>
                  <a:srgbClr val="000000"/>
                </a:solidFill>
                <a:latin typeface="Consolas" panose="020B0609020204030204" pitchFamily="49" charset="0"/>
              </a:rPr>
              <a:t>.println</a:t>
            </a:r>
            <a:r>
              <a:rPr lang="en-IN" sz="1400" b="1" i="1" dirty="0">
                <a:solidFill>
                  <a:srgbClr val="000000"/>
                </a:solidFill>
                <a:latin typeface="Consolas" panose="020B0609020204030204" pitchFamily="49" charset="0"/>
              </a:rPr>
              <a:t>(</a:t>
            </a:r>
            <a:r>
              <a:rPr lang="en-IN" sz="1400" b="1" i="1" dirty="0">
                <a:solidFill>
                  <a:srgbClr val="2A00FF"/>
                </a:solidFill>
                <a:latin typeface="Consolas" panose="020B0609020204030204" pitchFamily="49" charset="0"/>
              </a:rPr>
              <a:t>"Child Thread: "</a:t>
            </a:r>
            <a:r>
              <a:rPr lang="en-IN" sz="1400" b="1" i="1" dirty="0">
                <a:solidFill>
                  <a:srgbClr val="000000"/>
                </a:solidFill>
                <a:latin typeface="Consolas" panose="020B0609020204030204" pitchFamily="49" charset="0"/>
              </a:rPr>
              <a:t> + </a:t>
            </a:r>
            <a:r>
              <a:rPr lang="en-IN" sz="1400" b="1" i="1" dirty="0" err="1">
                <a:solidFill>
                  <a:srgbClr val="6A3E3E"/>
                </a:solidFill>
                <a:latin typeface="Consolas" panose="020B0609020204030204" pitchFamily="49" charset="0"/>
              </a:rPr>
              <a:t>i</a:t>
            </a:r>
            <a:r>
              <a:rPr lang="en-IN" sz="1400" b="1" i="1" dirty="0">
                <a:solidFill>
                  <a:srgbClr val="000000"/>
                </a:solidFill>
                <a:latin typeface="Consolas" panose="020B0609020204030204" pitchFamily="49" charset="0"/>
              </a:rPr>
              <a:t>);</a:t>
            </a:r>
          </a:p>
          <a:p>
            <a:pPr lvl="4"/>
            <a:r>
              <a:rPr lang="en-IN" sz="1400" dirty="0" err="1">
                <a:solidFill>
                  <a:srgbClr val="000000"/>
                </a:solidFill>
                <a:latin typeface="Consolas" panose="020B0609020204030204" pitchFamily="49" charset="0"/>
              </a:rPr>
              <a:t>Thread.</a:t>
            </a:r>
            <a:r>
              <a:rPr lang="en-IN" sz="1400" i="1" dirty="0" err="1">
                <a:solidFill>
                  <a:srgbClr val="000000"/>
                </a:solidFill>
                <a:latin typeface="Consolas" panose="020B0609020204030204" pitchFamily="49" charset="0"/>
              </a:rPr>
              <a:t>sleep</a:t>
            </a:r>
            <a:r>
              <a:rPr lang="en-IN" sz="1400" i="1" dirty="0">
                <a:solidFill>
                  <a:srgbClr val="000000"/>
                </a:solidFill>
                <a:latin typeface="Consolas" panose="020B0609020204030204" pitchFamily="49" charset="0"/>
              </a:rPr>
              <a:t>(500);</a:t>
            </a:r>
          </a:p>
          <a:p>
            <a:pPr lvl="3"/>
            <a:r>
              <a:rPr lang="en-IN" sz="1400" dirty="0">
                <a:solidFill>
                  <a:srgbClr val="000000"/>
                </a:solidFill>
                <a:latin typeface="Consolas" panose="020B0609020204030204" pitchFamily="49" charset="0"/>
              </a:rPr>
              <a:t>}</a:t>
            </a:r>
          </a:p>
          <a:p>
            <a:pPr lvl="2"/>
            <a:r>
              <a:rPr lang="en-IN" sz="1400" dirty="0">
                <a:solidFill>
                  <a:srgbClr val="000000"/>
                </a:solidFill>
                <a:latin typeface="Consolas" panose="020B0609020204030204" pitchFamily="49" charset="0"/>
              </a:rPr>
              <a:t>} </a:t>
            </a:r>
            <a:r>
              <a:rPr lang="en-IN" sz="1400" b="1" dirty="0">
                <a:solidFill>
                  <a:srgbClr val="7F0055"/>
                </a:solidFill>
                <a:latin typeface="Consolas" panose="020B0609020204030204" pitchFamily="49" charset="0"/>
              </a:rPr>
              <a:t>catch</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InterruptedException</a:t>
            </a:r>
            <a:r>
              <a:rPr lang="en-IN" sz="1400" b="1" dirty="0">
                <a:solidFill>
                  <a:srgbClr val="000000"/>
                </a:solidFill>
                <a:latin typeface="Consolas" panose="020B0609020204030204" pitchFamily="49" charset="0"/>
              </a:rPr>
              <a:t> </a:t>
            </a:r>
            <a:r>
              <a:rPr lang="en-IN" sz="1400" b="1" dirty="0">
                <a:solidFill>
                  <a:srgbClr val="6A3E3E"/>
                </a:solidFill>
                <a:latin typeface="Consolas" panose="020B0609020204030204" pitchFamily="49" charset="0"/>
              </a:rPr>
              <a:t>e</a:t>
            </a:r>
            <a:r>
              <a:rPr lang="en-IN" sz="1400" b="1" dirty="0">
                <a:solidFill>
                  <a:srgbClr val="000000"/>
                </a:solidFill>
                <a:latin typeface="Consolas" panose="020B0609020204030204" pitchFamily="49" charset="0"/>
              </a:rPr>
              <a:t>) {</a:t>
            </a:r>
          </a:p>
          <a:p>
            <a:pPr lvl="2"/>
            <a:r>
              <a:rPr lang="en-IN" sz="1400" dirty="0">
                <a:solidFill>
                  <a:srgbClr val="000000"/>
                </a:solidFill>
                <a:latin typeface="Consolas" panose="020B0609020204030204" pitchFamily="49" charset="0"/>
              </a:rPr>
              <a:t>    </a:t>
            </a:r>
            <a:r>
              <a:rPr lang="en-IN" sz="1400" dirty="0" err="1">
                <a:solidFill>
                  <a:srgbClr val="000000"/>
                </a:solidFill>
                <a:latin typeface="Consolas" panose="020B0609020204030204" pitchFamily="49" charset="0"/>
              </a:rPr>
              <a:t>System.</a:t>
            </a:r>
            <a:r>
              <a:rPr lang="en-IN" sz="1400" b="1" i="1" dirty="0" err="1">
                <a:solidFill>
                  <a:srgbClr val="0000C0"/>
                </a:solidFill>
                <a:latin typeface="Consolas" panose="020B0609020204030204" pitchFamily="49" charset="0"/>
              </a:rPr>
              <a:t>out</a:t>
            </a:r>
            <a:r>
              <a:rPr lang="en-IN" sz="1400" b="1" i="1" dirty="0" err="1">
                <a:solidFill>
                  <a:srgbClr val="000000"/>
                </a:solidFill>
                <a:latin typeface="Consolas" panose="020B0609020204030204" pitchFamily="49" charset="0"/>
              </a:rPr>
              <a:t>.println</a:t>
            </a:r>
            <a:r>
              <a:rPr lang="en-IN" sz="1400" b="1" i="1" dirty="0">
                <a:solidFill>
                  <a:srgbClr val="000000"/>
                </a:solidFill>
                <a:latin typeface="Consolas" panose="020B0609020204030204" pitchFamily="49" charset="0"/>
              </a:rPr>
              <a:t>(</a:t>
            </a:r>
            <a:r>
              <a:rPr lang="en-IN" sz="1400" b="1" i="1" dirty="0">
                <a:solidFill>
                  <a:srgbClr val="2A00FF"/>
                </a:solidFill>
                <a:latin typeface="Consolas" panose="020B0609020204030204" pitchFamily="49" charset="0"/>
              </a:rPr>
              <a:t>"Child interrupted."</a:t>
            </a:r>
            <a:r>
              <a:rPr lang="en-IN" sz="1400" b="1" i="1" dirty="0">
                <a:solidFill>
                  <a:srgbClr val="000000"/>
                </a:solidFill>
                <a:latin typeface="Consolas" panose="020B0609020204030204" pitchFamily="49" charset="0"/>
              </a:rPr>
              <a:t>);</a:t>
            </a:r>
          </a:p>
          <a:p>
            <a:pPr lvl="2"/>
            <a:r>
              <a:rPr lang="en-IN" sz="1400" dirty="0">
                <a:solidFill>
                  <a:srgbClr val="000000"/>
                </a:solidFill>
                <a:latin typeface="Consolas" panose="020B0609020204030204" pitchFamily="49" charset="0"/>
              </a:rPr>
              <a:t>}</a:t>
            </a:r>
          </a:p>
          <a:p>
            <a:pPr lvl="2"/>
            <a:r>
              <a:rPr lang="en-IN" sz="1400" dirty="0" err="1">
                <a:solidFill>
                  <a:srgbClr val="000000"/>
                </a:solidFill>
                <a:latin typeface="Consolas" panose="020B0609020204030204" pitchFamily="49" charset="0"/>
              </a:rPr>
              <a:t>System.</a:t>
            </a:r>
            <a:r>
              <a:rPr lang="en-IN" sz="1400" b="1" i="1" dirty="0" err="1">
                <a:solidFill>
                  <a:srgbClr val="0000C0"/>
                </a:solidFill>
                <a:latin typeface="Consolas" panose="020B0609020204030204" pitchFamily="49" charset="0"/>
              </a:rPr>
              <a:t>out</a:t>
            </a:r>
            <a:r>
              <a:rPr lang="en-IN" sz="1400" b="1" i="1" dirty="0" err="1">
                <a:solidFill>
                  <a:srgbClr val="000000"/>
                </a:solidFill>
                <a:latin typeface="Consolas" panose="020B0609020204030204" pitchFamily="49" charset="0"/>
              </a:rPr>
              <a:t>.println</a:t>
            </a:r>
            <a:r>
              <a:rPr lang="en-IN" sz="1400" b="1" i="1" dirty="0">
                <a:solidFill>
                  <a:srgbClr val="000000"/>
                </a:solidFill>
                <a:latin typeface="Consolas" panose="020B0609020204030204" pitchFamily="49" charset="0"/>
              </a:rPr>
              <a:t>(</a:t>
            </a:r>
            <a:r>
              <a:rPr lang="en-IN" sz="1400" b="1" i="1" dirty="0">
                <a:solidFill>
                  <a:srgbClr val="2A00FF"/>
                </a:solidFill>
                <a:latin typeface="Consolas" panose="020B0609020204030204" pitchFamily="49" charset="0"/>
              </a:rPr>
              <a:t>"Exiting child thread."</a:t>
            </a:r>
            <a:r>
              <a:rPr lang="en-IN" sz="1400" b="1" i="1" dirty="0">
                <a:solidFill>
                  <a:srgbClr val="000000"/>
                </a:solidFill>
                <a:latin typeface="Consolas" panose="020B0609020204030204" pitchFamily="49" charset="0"/>
              </a:rPr>
              <a:t>);</a:t>
            </a:r>
          </a:p>
          <a:p>
            <a:pPr lvl="1"/>
            <a:r>
              <a:rPr lang="en-IN" sz="1400" dirty="0">
                <a:solidFill>
                  <a:srgbClr val="000000"/>
                </a:solidFill>
                <a:latin typeface="Consolas" panose="020B0609020204030204" pitchFamily="49" charset="0"/>
              </a:rPr>
              <a:t>}}</a:t>
            </a:r>
          </a:p>
        </p:txBody>
      </p:sp>
      <p:sp>
        <p:nvSpPr>
          <p:cNvPr id="5" name="Rectangle 4"/>
          <p:cNvSpPr/>
          <p:nvPr/>
        </p:nvSpPr>
        <p:spPr>
          <a:xfrm>
            <a:off x="6202245" y="2803691"/>
            <a:ext cx="5994865" cy="3323987"/>
          </a:xfrm>
          <a:prstGeom prst="rect">
            <a:avLst/>
          </a:prstGeom>
          <a:ln w="19050">
            <a:solidFill>
              <a:schemeClr val="accent1"/>
            </a:solidFill>
            <a:prstDash val="dash"/>
          </a:ln>
        </p:spPr>
        <p:txBody>
          <a:bodyPr wrap="square">
            <a:spAutoFit/>
          </a:bodyPr>
          <a:lstStyle/>
          <a:p>
            <a:r>
              <a:rPr lang="en-IN" sz="1400" b="1" dirty="0">
                <a:solidFill>
                  <a:srgbClr val="7F0055"/>
                </a:solidFill>
                <a:latin typeface="Consolas" panose="020B0609020204030204" pitchFamily="49" charset="0"/>
              </a:rPr>
              <a:t>class</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ExtendThread</a:t>
            </a:r>
            <a:r>
              <a:rPr lang="en-IN" sz="1400" b="1" dirty="0">
                <a:solidFill>
                  <a:srgbClr val="000000"/>
                </a:solidFill>
                <a:latin typeface="Consolas" panose="020B0609020204030204" pitchFamily="49" charset="0"/>
              </a:rPr>
              <a:t> {</a:t>
            </a:r>
          </a:p>
          <a:p>
            <a:pPr lvl="1"/>
            <a:r>
              <a:rPr lang="en-US" sz="1400" b="1" dirty="0">
                <a:solidFill>
                  <a:srgbClr val="7F0055"/>
                </a:solidFill>
                <a:latin typeface="Consolas" panose="020B0609020204030204" pitchFamily="49" charset="0"/>
              </a:rPr>
              <a:t>public</a:t>
            </a:r>
            <a:r>
              <a:rPr lang="en-US" sz="1400" b="1" dirty="0">
                <a:solidFill>
                  <a:srgbClr val="000000"/>
                </a:solidFill>
                <a:latin typeface="Consolas" panose="020B0609020204030204" pitchFamily="49" charset="0"/>
              </a:rPr>
              <a:t> </a:t>
            </a:r>
            <a:r>
              <a:rPr lang="en-US" sz="1400" b="1" dirty="0">
                <a:solidFill>
                  <a:srgbClr val="7F0055"/>
                </a:solidFill>
                <a:latin typeface="Consolas" panose="020B0609020204030204" pitchFamily="49" charset="0"/>
              </a:rPr>
              <a:t>static</a:t>
            </a:r>
            <a:r>
              <a:rPr lang="en-US" sz="1400" b="1" dirty="0">
                <a:solidFill>
                  <a:srgbClr val="000000"/>
                </a:solidFill>
                <a:latin typeface="Consolas" panose="020B0609020204030204" pitchFamily="49" charset="0"/>
              </a:rPr>
              <a:t> </a:t>
            </a:r>
            <a:r>
              <a:rPr lang="en-US" sz="1400" b="1" dirty="0">
                <a:solidFill>
                  <a:srgbClr val="7F0055"/>
                </a:solidFill>
                <a:latin typeface="Consolas" panose="020B0609020204030204" pitchFamily="49" charset="0"/>
              </a:rPr>
              <a:t>void</a:t>
            </a:r>
            <a:r>
              <a:rPr lang="en-US" sz="1400" b="1" dirty="0">
                <a:solidFill>
                  <a:srgbClr val="000000"/>
                </a:solidFill>
                <a:latin typeface="Consolas" panose="020B0609020204030204" pitchFamily="49" charset="0"/>
              </a:rPr>
              <a:t> main(String </a:t>
            </a:r>
            <a:r>
              <a:rPr lang="en-US" sz="1400" b="1" dirty="0" err="1">
                <a:solidFill>
                  <a:srgbClr val="6A3E3E"/>
                </a:solidFill>
                <a:latin typeface="Consolas" panose="020B0609020204030204" pitchFamily="49" charset="0"/>
              </a:rPr>
              <a:t>args</a:t>
            </a:r>
            <a:r>
              <a:rPr lang="en-US" sz="1400" b="1" dirty="0">
                <a:solidFill>
                  <a:srgbClr val="000000"/>
                </a:solidFill>
                <a:latin typeface="Consolas" panose="020B0609020204030204" pitchFamily="49" charset="0"/>
              </a:rPr>
              <a:t>[]) {</a:t>
            </a:r>
          </a:p>
          <a:p>
            <a:pPr lvl="2"/>
            <a:r>
              <a:rPr lang="en-US" sz="1400" b="1" dirty="0">
                <a:solidFill>
                  <a:srgbClr val="7F0055"/>
                </a:solidFill>
                <a:latin typeface="Consolas" panose="020B0609020204030204" pitchFamily="49" charset="0"/>
              </a:rPr>
              <a:t>new</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NewThread</a:t>
            </a:r>
            <a:r>
              <a:rPr lang="en-US" sz="1400" b="1" dirty="0">
                <a:solidFill>
                  <a:srgbClr val="000000"/>
                </a:solidFill>
                <a:latin typeface="Consolas" panose="020B0609020204030204" pitchFamily="49" charset="0"/>
              </a:rPr>
              <a:t>(); </a:t>
            </a:r>
            <a:r>
              <a:rPr lang="en-US" sz="1400" b="1" dirty="0">
                <a:solidFill>
                  <a:srgbClr val="3F7F5F"/>
                </a:solidFill>
                <a:latin typeface="Consolas" panose="020B0609020204030204" pitchFamily="49" charset="0"/>
              </a:rPr>
              <a:t>// create a new thread</a:t>
            </a:r>
          </a:p>
          <a:p>
            <a:pPr lvl="2"/>
            <a:r>
              <a:rPr lang="en-IN" sz="1400" b="1" dirty="0">
                <a:solidFill>
                  <a:srgbClr val="7F0055"/>
                </a:solidFill>
                <a:latin typeface="Consolas" panose="020B0609020204030204" pitchFamily="49" charset="0"/>
              </a:rPr>
              <a:t>try</a:t>
            </a:r>
            <a:r>
              <a:rPr lang="en-IN" sz="1400" b="1" dirty="0">
                <a:solidFill>
                  <a:srgbClr val="000000"/>
                </a:solidFill>
                <a:latin typeface="Consolas" panose="020B0609020204030204" pitchFamily="49" charset="0"/>
              </a:rPr>
              <a:t> {</a:t>
            </a:r>
          </a:p>
          <a:p>
            <a:pPr lvl="3"/>
            <a:r>
              <a:rPr lang="nn-NO" sz="1400" b="1" dirty="0">
                <a:solidFill>
                  <a:srgbClr val="7F0055"/>
                </a:solidFill>
                <a:latin typeface="Consolas" panose="020B0609020204030204" pitchFamily="49" charset="0"/>
              </a:rPr>
              <a:t>for</a:t>
            </a:r>
            <a:r>
              <a:rPr lang="nn-NO" sz="1400" b="1" dirty="0">
                <a:solidFill>
                  <a:srgbClr val="000000"/>
                </a:solidFill>
                <a:latin typeface="Consolas" panose="020B0609020204030204" pitchFamily="49" charset="0"/>
              </a:rPr>
              <a:t> (</a:t>
            </a:r>
            <a:r>
              <a:rPr lang="nn-NO" sz="1400" b="1" dirty="0">
                <a:solidFill>
                  <a:srgbClr val="7F0055"/>
                </a:solidFill>
                <a:latin typeface="Consolas" panose="020B0609020204030204" pitchFamily="49" charset="0"/>
              </a:rPr>
              <a:t>int</a:t>
            </a:r>
            <a:r>
              <a:rPr lang="nn-NO" sz="1400" b="1" dirty="0">
                <a:solidFill>
                  <a:srgbClr val="000000"/>
                </a:solidFill>
                <a:latin typeface="Consolas" panose="020B0609020204030204" pitchFamily="49" charset="0"/>
              </a:rPr>
              <a:t> </a:t>
            </a:r>
            <a:r>
              <a:rPr lang="nn-NO" sz="1400" b="1" dirty="0">
                <a:solidFill>
                  <a:srgbClr val="6A3E3E"/>
                </a:solidFill>
                <a:latin typeface="Consolas" panose="020B0609020204030204" pitchFamily="49" charset="0"/>
              </a:rPr>
              <a:t>i</a:t>
            </a:r>
            <a:r>
              <a:rPr lang="nn-NO" sz="1400" b="1" dirty="0">
                <a:solidFill>
                  <a:srgbClr val="000000"/>
                </a:solidFill>
                <a:latin typeface="Consolas" panose="020B0609020204030204" pitchFamily="49" charset="0"/>
              </a:rPr>
              <a:t> = 5; </a:t>
            </a:r>
            <a:r>
              <a:rPr lang="nn-NO" sz="1400" b="1" dirty="0">
                <a:solidFill>
                  <a:srgbClr val="6A3E3E"/>
                </a:solidFill>
                <a:latin typeface="Consolas" panose="020B0609020204030204" pitchFamily="49" charset="0"/>
              </a:rPr>
              <a:t>i</a:t>
            </a:r>
            <a:r>
              <a:rPr lang="nn-NO" sz="1400" b="1" dirty="0">
                <a:solidFill>
                  <a:srgbClr val="000000"/>
                </a:solidFill>
                <a:latin typeface="Consolas" panose="020B0609020204030204" pitchFamily="49" charset="0"/>
              </a:rPr>
              <a:t> &gt; 0; </a:t>
            </a:r>
            <a:r>
              <a:rPr lang="nn-NO" sz="1400" b="1" dirty="0">
                <a:solidFill>
                  <a:srgbClr val="6A3E3E"/>
                </a:solidFill>
                <a:latin typeface="Consolas" panose="020B0609020204030204" pitchFamily="49" charset="0"/>
              </a:rPr>
              <a:t>i</a:t>
            </a:r>
            <a:r>
              <a:rPr lang="nn-NO" sz="1400" b="1" dirty="0">
                <a:solidFill>
                  <a:srgbClr val="000000"/>
                </a:solidFill>
                <a:latin typeface="Consolas" panose="020B0609020204030204" pitchFamily="49" charset="0"/>
              </a:rPr>
              <a:t>--) {</a:t>
            </a:r>
          </a:p>
          <a:p>
            <a:pPr lvl="4"/>
            <a:r>
              <a:rPr lang="en-IN" sz="1400" dirty="0" err="1">
                <a:solidFill>
                  <a:srgbClr val="000000"/>
                </a:solidFill>
                <a:latin typeface="Consolas" panose="020B0609020204030204" pitchFamily="49" charset="0"/>
              </a:rPr>
              <a:t>System.</a:t>
            </a:r>
            <a:r>
              <a:rPr lang="en-IN" sz="1400" b="1" i="1" dirty="0" err="1">
                <a:solidFill>
                  <a:srgbClr val="0000C0"/>
                </a:solidFill>
                <a:latin typeface="Consolas" panose="020B0609020204030204" pitchFamily="49" charset="0"/>
              </a:rPr>
              <a:t>out</a:t>
            </a:r>
            <a:r>
              <a:rPr lang="en-IN" sz="1400" b="1" i="1" dirty="0" err="1">
                <a:solidFill>
                  <a:srgbClr val="000000"/>
                </a:solidFill>
                <a:latin typeface="Consolas" panose="020B0609020204030204" pitchFamily="49" charset="0"/>
              </a:rPr>
              <a:t>.println</a:t>
            </a:r>
            <a:r>
              <a:rPr lang="en-IN" sz="1400" b="1" i="1" dirty="0">
                <a:solidFill>
                  <a:srgbClr val="000000"/>
                </a:solidFill>
                <a:latin typeface="Consolas" panose="020B0609020204030204" pitchFamily="49" charset="0"/>
              </a:rPr>
              <a:t>(</a:t>
            </a:r>
            <a:r>
              <a:rPr lang="en-IN" sz="1400" b="1" i="1" dirty="0">
                <a:solidFill>
                  <a:srgbClr val="2A00FF"/>
                </a:solidFill>
                <a:latin typeface="Consolas" panose="020B0609020204030204" pitchFamily="49" charset="0"/>
              </a:rPr>
              <a:t>"Main Thread: "</a:t>
            </a:r>
            <a:r>
              <a:rPr lang="en-IN" sz="1400" b="1" i="1" dirty="0">
                <a:solidFill>
                  <a:srgbClr val="000000"/>
                </a:solidFill>
                <a:latin typeface="Consolas" panose="020B0609020204030204" pitchFamily="49" charset="0"/>
              </a:rPr>
              <a:t> + </a:t>
            </a:r>
            <a:r>
              <a:rPr lang="en-IN" sz="1400" b="1" i="1" dirty="0" err="1">
                <a:solidFill>
                  <a:srgbClr val="6A3E3E"/>
                </a:solidFill>
                <a:latin typeface="Consolas" panose="020B0609020204030204" pitchFamily="49" charset="0"/>
              </a:rPr>
              <a:t>i</a:t>
            </a:r>
            <a:r>
              <a:rPr lang="en-IN" sz="1400" b="1" i="1" dirty="0">
                <a:solidFill>
                  <a:srgbClr val="000000"/>
                </a:solidFill>
                <a:latin typeface="Consolas" panose="020B0609020204030204" pitchFamily="49" charset="0"/>
              </a:rPr>
              <a:t>);</a:t>
            </a:r>
          </a:p>
          <a:p>
            <a:pPr lvl="4"/>
            <a:r>
              <a:rPr lang="en-IN" sz="1400" dirty="0" err="1">
                <a:solidFill>
                  <a:srgbClr val="000000"/>
                </a:solidFill>
                <a:latin typeface="Consolas" panose="020B0609020204030204" pitchFamily="49" charset="0"/>
              </a:rPr>
              <a:t>Thread.</a:t>
            </a:r>
            <a:r>
              <a:rPr lang="en-IN" sz="1400" i="1" dirty="0" err="1">
                <a:solidFill>
                  <a:srgbClr val="000000"/>
                </a:solidFill>
                <a:latin typeface="Consolas" panose="020B0609020204030204" pitchFamily="49" charset="0"/>
              </a:rPr>
              <a:t>sleep</a:t>
            </a:r>
            <a:r>
              <a:rPr lang="en-IN" sz="1400" i="1" dirty="0">
                <a:solidFill>
                  <a:srgbClr val="000000"/>
                </a:solidFill>
                <a:latin typeface="Consolas" panose="020B0609020204030204" pitchFamily="49" charset="0"/>
              </a:rPr>
              <a:t>(1000);</a:t>
            </a:r>
          </a:p>
          <a:p>
            <a:pPr lvl="3"/>
            <a:r>
              <a:rPr lang="en-IN" sz="1400" dirty="0">
                <a:solidFill>
                  <a:srgbClr val="000000"/>
                </a:solidFill>
                <a:latin typeface="Consolas" panose="020B0609020204030204" pitchFamily="49" charset="0"/>
              </a:rPr>
              <a:t>}</a:t>
            </a:r>
          </a:p>
          <a:p>
            <a:pPr lvl="2"/>
            <a:r>
              <a:rPr lang="en-IN" sz="1400" dirty="0">
                <a:solidFill>
                  <a:srgbClr val="000000"/>
                </a:solidFill>
                <a:latin typeface="Consolas" panose="020B0609020204030204" pitchFamily="49" charset="0"/>
              </a:rPr>
              <a:t>} </a:t>
            </a:r>
            <a:r>
              <a:rPr lang="en-IN" sz="1400" b="1" dirty="0">
                <a:solidFill>
                  <a:srgbClr val="7F0055"/>
                </a:solidFill>
                <a:latin typeface="Consolas" panose="020B0609020204030204" pitchFamily="49" charset="0"/>
              </a:rPr>
              <a:t>catch</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InterruptedException</a:t>
            </a:r>
            <a:r>
              <a:rPr lang="en-IN" sz="1400" b="1" dirty="0">
                <a:solidFill>
                  <a:srgbClr val="000000"/>
                </a:solidFill>
                <a:latin typeface="Consolas" panose="020B0609020204030204" pitchFamily="49" charset="0"/>
              </a:rPr>
              <a:t> </a:t>
            </a:r>
            <a:r>
              <a:rPr lang="en-IN" sz="1400" b="1" dirty="0">
                <a:solidFill>
                  <a:srgbClr val="6A3E3E"/>
                </a:solidFill>
                <a:latin typeface="Consolas" panose="020B0609020204030204" pitchFamily="49" charset="0"/>
              </a:rPr>
              <a:t>e</a:t>
            </a:r>
            <a:r>
              <a:rPr lang="en-IN" sz="1400" b="1" dirty="0">
                <a:solidFill>
                  <a:srgbClr val="000000"/>
                </a:solidFill>
                <a:latin typeface="Consolas" panose="020B0609020204030204" pitchFamily="49" charset="0"/>
              </a:rPr>
              <a:t>) {</a:t>
            </a:r>
          </a:p>
          <a:p>
            <a:pPr lvl="2"/>
            <a:r>
              <a:rPr lang="en-IN" sz="1400" dirty="0">
                <a:solidFill>
                  <a:srgbClr val="000000"/>
                </a:solidFill>
                <a:latin typeface="Consolas" panose="020B0609020204030204" pitchFamily="49" charset="0"/>
              </a:rPr>
              <a:t>     </a:t>
            </a:r>
            <a:r>
              <a:rPr lang="en-IN" sz="1400" dirty="0" err="1">
                <a:solidFill>
                  <a:srgbClr val="000000"/>
                </a:solidFill>
                <a:latin typeface="Consolas" panose="020B0609020204030204" pitchFamily="49" charset="0"/>
              </a:rPr>
              <a:t>System.</a:t>
            </a:r>
            <a:r>
              <a:rPr lang="en-IN" sz="1400" b="1" i="1" dirty="0" err="1">
                <a:solidFill>
                  <a:srgbClr val="0000C0"/>
                </a:solidFill>
                <a:latin typeface="Consolas" panose="020B0609020204030204" pitchFamily="49" charset="0"/>
              </a:rPr>
              <a:t>out</a:t>
            </a:r>
            <a:r>
              <a:rPr lang="en-IN" sz="1400" b="1" i="1" dirty="0" err="1">
                <a:solidFill>
                  <a:srgbClr val="000000"/>
                </a:solidFill>
                <a:latin typeface="Consolas" panose="020B0609020204030204" pitchFamily="49" charset="0"/>
              </a:rPr>
              <a:t>.println</a:t>
            </a:r>
            <a:r>
              <a:rPr lang="en-IN" sz="1400" b="1" i="1" dirty="0">
                <a:solidFill>
                  <a:srgbClr val="000000"/>
                </a:solidFill>
                <a:latin typeface="Consolas" panose="020B0609020204030204" pitchFamily="49" charset="0"/>
              </a:rPr>
              <a:t>(</a:t>
            </a:r>
            <a:r>
              <a:rPr lang="en-IN" sz="1400" b="1" i="1" dirty="0">
                <a:solidFill>
                  <a:srgbClr val="2A00FF"/>
                </a:solidFill>
                <a:latin typeface="Consolas" panose="020B0609020204030204" pitchFamily="49" charset="0"/>
              </a:rPr>
              <a:t>"Main thread interrupted."</a:t>
            </a:r>
            <a:r>
              <a:rPr lang="en-IN" sz="1400" b="1" i="1" dirty="0">
                <a:solidFill>
                  <a:srgbClr val="000000"/>
                </a:solidFill>
                <a:latin typeface="Consolas" panose="020B0609020204030204" pitchFamily="49" charset="0"/>
              </a:rPr>
              <a:t>);</a:t>
            </a:r>
          </a:p>
          <a:p>
            <a:pPr lvl="2"/>
            <a:r>
              <a:rPr lang="en-IN" sz="1400" dirty="0">
                <a:solidFill>
                  <a:srgbClr val="000000"/>
                </a:solidFill>
                <a:latin typeface="Consolas" panose="020B0609020204030204" pitchFamily="49" charset="0"/>
              </a:rPr>
              <a:t>}</a:t>
            </a:r>
          </a:p>
          <a:p>
            <a:pPr lvl="2"/>
            <a:r>
              <a:rPr lang="en-IN" sz="1400" dirty="0" err="1">
                <a:solidFill>
                  <a:srgbClr val="000000"/>
                </a:solidFill>
                <a:latin typeface="Consolas" panose="020B0609020204030204" pitchFamily="49" charset="0"/>
              </a:rPr>
              <a:t>System.</a:t>
            </a:r>
            <a:r>
              <a:rPr lang="en-IN" sz="1400" b="1" i="1" dirty="0" err="1">
                <a:solidFill>
                  <a:srgbClr val="0000C0"/>
                </a:solidFill>
                <a:latin typeface="Consolas" panose="020B0609020204030204" pitchFamily="49" charset="0"/>
              </a:rPr>
              <a:t>out</a:t>
            </a:r>
            <a:r>
              <a:rPr lang="en-IN" sz="1400" b="1" i="1" dirty="0" err="1">
                <a:solidFill>
                  <a:srgbClr val="000000"/>
                </a:solidFill>
                <a:latin typeface="Consolas" panose="020B0609020204030204" pitchFamily="49" charset="0"/>
              </a:rPr>
              <a:t>.println</a:t>
            </a:r>
            <a:r>
              <a:rPr lang="en-IN" sz="1400" b="1" i="1" dirty="0">
                <a:solidFill>
                  <a:srgbClr val="000000"/>
                </a:solidFill>
                <a:latin typeface="Consolas" panose="020B0609020204030204" pitchFamily="49" charset="0"/>
              </a:rPr>
              <a:t>(</a:t>
            </a:r>
            <a:r>
              <a:rPr lang="en-IN" sz="1400" b="1" i="1" dirty="0">
                <a:solidFill>
                  <a:srgbClr val="2A00FF"/>
                </a:solidFill>
                <a:latin typeface="Consolas" panose="020B0609020204030204" pitchFamily="49" charset="0"/>
              </a:rPr>
              <a:t>"Main thread exiting."</a:t>
            </a:r>
            <a:r>
              <a:rPr lang="en-IN" sz="1400" b="1" i="1" dirty="0">
                <a:solidFill>
                  <a:srgbClr val="000000"/>
                </a:solidFill>
                <a:latin typeface="Consolas" panose="020B0609020204030204" pitchFamily="49" charset="0"/>
              </a:rPr>
              <a:t>);</a:t>
            </a:r>
          </a:p>
          <a:p>
            <a:pPr lvl="1"/>
            <a:r>
              <a:rPr lang="en-IN" sz="1400" dirty="0">
                <a:solidFill>
                  <a:srgbClr val="000000"/>
                </a:solidFill>
                <a:latin typeface="Consolas" panose="020B0609020204030204" pitchFamily="49" charset="0"/>
              </a:rPr>
              <a:t>}</a:t>
            </a:r>
          </a:p>
          <a:p>
            <a:r>
              <a:rPr lang="en-IN" sz="1400" dirty="0">
                <a:solidFill>
                  <a:srgbClr val="000000"/>
                </a:solidFill>
                <a:latin typeface="Consolas" panose="020B0609020204030204" pitchFamily="49" charset="0"/>
              </a:rPr>
              <a:t>}</a:t>
            </a:r>
            <a:endParaRPr lang="en-IN" sz="1400" dirty="0"/>
          </a:p>
        </p:txBody>
      </p:sp>
    </p:spTree>
    <p:extLst>
      <p:ext uri="{BB962C8B-B14F-4D97-AF65-F5344CB8AC3E}">
        <p14:creationId xmlns:p14="http://schemas.microsoft.com/office/powerpoint/2010/main" val="344673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Implementing Runnable Interface</a:t>
            </a:r>
          </a:p>
        </p:txBody>
      </p:sp>
      <p:sp>
        <p:nvSpPr>
          <p:cNvPr id="3" name="Content Placeholder 2"/>
          <p:cNvSpPr>
            <a:spLocks noGrp="1"/>
          </p:cNvSpPr>
          <p:nvPr>
            <p:ph idx="1"/>
          </p:nvPr>
        </p:nvSpPr>
        <p:spPr/>
        <p:txBody>
          <a:bodyPr/>
          <a:lstStyle/>
          <a:p>
            <a:r>
              <a:rPr lang="en-US" dirty="0"/>
              <a:t>To implement thread using </a:t>
            </a:r>
            <a:r>
              <a:rPr lang="en-US" dirty="0">
                <a:solidFill>
                  <a:srgbClr val="C00000"/>
                </a:solidFill>
                <a:latin typeface="Consolas" panose="020B0609020204030204" pitchFamily="49" charset="0"/>
              </a:rPr>
              <a:t>Runnable</a:t>
            </a:r>
            <a:r>
              <a:rPr lang="en-US" dirty="0">
                <a:solidFill>
                  <a:srgbClr val="C00000"/>
                </a:solidFill>
              </a:rPr>
              <a:t> </a:t>
            </a:r>
            <a:r>
              <a:rPr lang="en-US" dirty="0"/>
              <a:t>interface, </a:t>
            </a:r>
            <a:r>
              <a:rPr lang="en-US" dirty="0">
                <a:solidFill>
                  <a:srgbClr val="C00000"/>
                </a:solidFill>
                <a:latin typeface="Consolas" panose="020B0609020204030204" pitchFamily="49" charset="0"/>
              </a:rPr>
              <a:t>Runnable</a:t>
            </a:r>
            <a:r>
              <a:rPr lang="en-US" dirty="0">
                <a:solidFill>
                  <a:srgbClr val="C00000"/>
                </a:solidFill>
              </a:rPr>
              <a:t> </a:t>
            </a:r>
            <a:r>
              <a:rPr lang="en-US" dirty="0"/>
              <a:t>interface needs to be implemented by the class.</a:t>
            </a:r>
          </a:p>
          <a:p>
            <a:pPr marL="0" indent="0" algn="ctr">
              <a:buNone/>
            </a:pPr>
            <a:r>
              <a:rPr lang="en-US" dirty="0">
                <a:solidFill>
                  <a:schemeClr val="tx2"/>
                </a:solidFill>
                <a:latin typeface="Consolas" panose="020B0609020204030204" pitchFamily="49" charset="0"/>
              </a:rPr>
              <a:t>class </a:t>
            </a:r>
            <a:r>
              <a:rPr lang="en-US" dirty="0" err="1">
                <a:solidFill>
                  <a:schemeClr val="tx2"/>
                </a:solidFill>
                <a:latin typeface="Consolas" panose="020B0609020204030204" pitchFamily="49" charset="0"/>
              </a:rPr>
              <a:t>NewThread</a:t>
            </a:r>
            <a:r>
              <a:rPr lang="en-US" dirty="0">
                <a:solidFill>
                  <a:schemeClr val="tx2"/>
                </a:solidFill>
                <a:latin typeface="Consolas" panose="020B0609020204030204" pitchFamily="49" charset="0"/>
              </a:rPr>
              <a:t> implements Runnable</a:t>
            </a:r>
          </a:p>
          <a:p>
            <a:r>
              <a:rPr lang="en-US" dirty="0"/>
              <a:t>Class which implements </a:t>
            </a:r>
            <a:r>
              <a:rPr lang="en-US" dirty="0">
                <a:solidFill>
                  <a:srgbClr val="C00000"/>
                </a:solidFill>
                <a:latin typeface="Consolas" panose="020B0609020204030204" pitchFamily="49" charset="0"/>
              </a:rPr>
              <a:t>Runnable</a:t>
            </a:r>
            <a:r>
              <a:rPr lang="en-US" dirty="0">
                <a:solidFill>
                  <a:srgbClr val="C00000"/>
                </a:solidFill>
              </a:rPr>
              <a:t> </a:t>
            </a:r>
            <a:r>
              <a:rPr lang="en-US" dirty="0"/>
              <a:t>interface should override the </a:t>
            </a:r>
            <a:r>
              <a:rPr lang="en-US" dirty="0">
                <a:solidFill>
                  <a:srgbClr val="C00000"/>
                </a:solidFill>
                <a:latin typeface="Consolas" panose="020B0609020204030204" pitchFamily="49" charset="0"/>
              </a:rPr>
              <a:t>run()</a:t>
            </a:r>
            <a:r>
              <a:rPr lang="en-US" dirty="0">
                <a:solidFill>
                  <a:srgbClr val="C00000"/>
                </a:solidFill>
              </a:rPr>
              <a:t> </a:t>
            </a:r>
            <a:r>
              <a:rPr lang="en-US" dirty="0"/>
              <a:t>method which </a:t>
            </a:r>
            <a:r>
              <a:rPr lang="en-US" dirty="0" err="1"/>
              <a:t>containts</a:t>
            </a:r>
            <a:r>
              <a:rPr lang="en-US" dirty="0"/>
              <a:t> the logic of the thread.</a:t>
            </a:r>
          </a:p>
          <a:p>
            <a:pPr marL="0" indent="0" algn="ctr">
              <a:buNone/>
            </a:pPr>
            <a:r>
              <a:rPr lang="en-US" dirty="0">
                <a:solidFill>
                  <a:schemeClr val="tx2"/>
                </a:solidFill>
                <a:latin typeface="Consolas" panose="020B0609020204030204" pitchFamily="49" charset="0"/>
                <a:ea typeface="Cambria" pitchFamily="18" charset="0"/>
              </a:rPr>
              <a:t>public void run( ) </a:t>
            </a:r>
          </a:p>
          <a:p>
            <a:r>
              <a:rPr lang="en-US" dirty="0"/>
              <a:t>Instance of </a:t>
            </a:r>
            <a:r>
              <a:rPr lang="en-US" dirty="0">
                <a:solidFill>
                  <a:srgbClr val="C00000"/>
                </a:solidFill>
                <a:latin typeface="Consolas" panose="020B0609020204030204" pitchFamily="49" charset="0"/>
              </a:rPr>
              <a:t>Thread</a:t>
            </a:r>
            <a:r>
              <a:rPr lang="en-US" dirty="0">
                <a:solidFill>
                  <a:srgbClr val="C00000"/>
                </a:solidFill>
              </a:rPr>
              <a:t> </a:t>
            </a:r>
            <a:r>
              <a:rPr lang="en-US" dirty="0"/>
              <a:t>class is created using following constructor.</a:t>
            </a:r>
          </a:p>
          <a:p>
            <a:pPr marL="0" indent="0" algn="ctr">
              <a:buNone/>
            </a:pPr>
            <a:r>
              <a:rPr lang="en-US" dirty="0">
                <a:solidFill>
                  <a:schemeClr val="tx2"/>
                </a:solidFill>
                <a:latin typeface="Consolas" panose="020B0609020204030204" pitchFamily="49" charset="0"/>
                <a:ea typeface="Cambria" pitchFamily="18" charset="0"/>
              </a:rPr>
              <a:t>Thread(Runnable </a:t>
            </a:r>
            <a:r>
              <a:rPr lang="en-US" dirty="0" err="1">
                <a:solidFill>
                  <a:schemeClr val="tx2"/>
                </a:solidFill>
                <a:latin typeface="Consolas" panose="020B0609020204030204" pitchFamily="49" charset="0"/>
                <a:ea typeface="Cambria" pitchFamily="18" charset="0"/>
              </a:rPr>
              <a:t>threadOb</a:t>
            </a:r>
            <a:r>
              <a:rPr lang="en-US" dirty="0">
                <a:solidFill>
                  <a:schemeClr val="tx2"/>
                </a:solidFill>
                <a:latin typeface="Consolas" panose="020B0609020204030204" pitchFamily="49" charset="0"/>
                <a:ea typeface="Cambria" pitchFamily="18" charset="0"/>
              </a:rPr>
              <a:t>, String </a:t>
            </a:r>
            <a:r>
              <a:rPr lang="en-US" dirty="0" err="1">
                <a:solidFill>
                  <a:schemeClr val="tx2"/>
                </a:solidFill>
                <a:latin typeface="Consolas" panose="020B0609020204030204" pitchFamily="49" charset="0"/>
                <a:ea typeface="Cambria" pitchFamily="18" charset="0"/>
              </a:rPr>
              <a:t>threadName</a:t>
            </a:r>
            <a:r>
              <a:rPr lang="en-US" dirty="0">
                <a:solidFill>
                  <a:schemeClr val="tx2"/>
                </a:solidFill>
                <a:latin typeface="Consolas" panose="020B0609020204030204" pitchFamily="49" charset="0"/>
                <a:ea typeface="Cambria" pitchFamily="18" charset="0"/>
              </a:rPr>
              <a:t>);</a:t>
            </a:r>
          </a:p>
          <a:p>
            <a:r>
              <a:rPr lang="en-US" dirty="0"/>
              <a:t>Here </a:t>
            </a:r>
            <a:r>
              <a:rPr lang="en-US" dirty="0" err="1">
                <a:solidFill>
                  <a:srgbClr val="C00000"/>
                </a:solidFill>
                <a:latin typeface="Consolas" panose="020B0609020204030204" pitchFamily="49" charset="0"/>
                <a:ea typeface="Cambria" pitchFamily="18" charset="0"/>
              </a:rPr>
              <a:t>threadOb</a:t>
            </a:r>
            <a:r>
              <a:rPr lang="en-US" dirty="0">
                <a:solidFill>
                  <a:srgbClr val="C00000"/>
                </a:solidFill>
              </a:rPr>
              <a:t> </a:t>
            </a:r>
            <a:r>
              <a:rPr lang="en-US" dirty="0"/>
              <a:t>is an instance of a class that implements the </a:t>
            </a:r>
            <a:r>
              <a:rPr lang="en-US" dirty="0">
                <a:solidFill>
                  <a:srgbClr val="C00000"/>
                </a:solidFill>
                <a:latin typeface="Consolas" panose="020B0609020204030204" pitchFamily="49" charset="0"/>
                <a:ea typeface="Cambria" pitchFamily="18" charset="0"/>
              </a:rPr>
              <a:t>Runnable</a:t>
            </a:r>
            <a:r>
              <a:rPr lang="en-US" dirty="0">
                <a:solidFill>
                  <a:srgbClr val="C00000"/>
                </a:solidFill>
              </a:rPr>
              <a:t> </a:t>
            </a:r>
            <a:r>
              <a:rPr lang="en-US" dirty="0"/>
              <a:t>interface and the name of the new thread is specified by </a:t>
            </a:r>
            <a:r>
              <a:rPr lang="en-US" dirty="0" err="1">
                <a:solidFill>
                  <a:srgbClr val="C00000"/>
                </a:solidFill>
                <a:latin typeface="Consolas" panose="020B0609020204030204" pitchFamily="49" charset="0"/>
                <a:ea typeface="Cambria" pitchFamily="18" charset="0"/>
              </a:rPr>
              <a:t>threadName</a:t>
            </a:r>
            <a:r>
              <a:rPr lang="en-US" dirty="0"/>
              <a:t>. </a:t>
            </a:r>
          </a:p>
          <a:p>
            <a:r>
              <a:rPr lang="en-US" dirty="0">
                <a:solidFill>
                  <a:srgbClr val="C00000"/>
                </a:solidFill>
                <a:latin typeface="Consolas" panose="020B0609020204030204" pitchFamily="49" charset="0"/>
              </a:rPr>
              <a:t>start() </a:t>
            </a:r>
            <a:r>
              <a:rPr lang="en-US" dirty="0"/>
              <a:t>method of Thread class will invoke the </a:t>
            </a:r>
            <a:r>
              <a:rPr lang="en-US" dirty="0">
                <a:solidFill>
                  <a:srgbClr val="C00000"/>
                </a:solidFill>
                <a:latin typeface="Consolas" panose="020B0609020204030204" pitchFamily="49" charset="0"/>
              </a:rPr>
              <a:t>run() </a:t>
            </a:r>
            <a:r>
              <a:rPr lang="en-US" dirty="0"/>
              <a:t>method.</a:t>
            </a:r>
          </a:p>
        </p:txBody>
      </p:sp>
    </p:spTree>
    <p:extLst>
      <p:ext uri="{BB962C8B-B14F-4D97-AF65-F5344CB8AC3E}">
        <p14:creationId xmlns:p14="http://schemas.microsoft.com/office/powerpoint/2010/main" val="133162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Runnable Interface</a:t>
            </a:r>
          </a:p>
        </p:txBody>
      </p:sp>
      <p:sp>
        <p:nvSpPr>
          <p:cNvPr id="3" name="Rectangle 2"/>
          <p:cNvSpPr/>
          <p:nvPr/>
        </p:nvSpPr>
        <p:spPr>
          <a:xfrm>
            <a:off x="140358" y="711200"/>
            <a:ext cx="9703730" cy="5632311"/>
          </a:xfrm>
          <a:prstGeom prst="rect">
            <a:avLst/>
          </a:prstGeom>
          <a:ln w="19050">
            <a:solidFill>
              <a:schemeClr val="accent1"/>
            </a:solidFill>
            <a:prstDash val="dash"/>
          </a:ln>
        </p:spPr>
        <p:txBody>
          <a:bodyPr wrap="square">
            <a:spAutoFit/>
          </a:bodyPr>
          <a:lstStyle/>
          <a:p>
            <a:pPr marL="342900" indent="-342900">
              <a:buFont typeface="+mj-lt"/>
              <a:buAutoNum type="arabicPeriod"/>
            </a:pPr>
            <a:r>
              <a:rPr lang="en-IN" dirty="0">
                <a:solidFill>
                  <a:srgbClr val="000000"/>
                </a:solidFill>
                <a:latin typeface="Consolas" panose="020B0609020204030204" pitchFamily="49" charset="0"/>
              </a:rPr>
              <a:t>class </a:t>
            </a:r>
            <a:r>
              <a:rPr lang="en-IN" b="1" dirty="0" err="1">
                <a:solidFill>
                  <a:srgbClr val="000000"/>
                </a:solidFill>
                <a:latin typeface="Consolas" panose="020B0609020204030204" pitchFamily="49" charset="0"/>
              </a:rPr>
              <a:t>RunnableDemo</a:t>
            </a:r>
            <a:r>
              <a:rPr lang="en-IN" dirty="0">
                <a:solidFill>
                  <a:srgbClr val="000000"/>
                </a:solidFill>
                <a:latin typeface="Consolas" panose="020B0609020204030204" pitchFamily="49" charset="0"/>
              </a:rPr>
              <a:t> implements Runnable{</a:t>
            </a:r>
          </a:p>
          <a:p>
            <a:pPr marL="342900" indent="-342900">
              <a:buFont typeface="+mj-lt"/>
              <a:buAutoNum type="arabicPeriod"/>
            </a:pPr>
            <a:r>
              <a:rPr lang="en-IN" dirty="0">
                <a:solidFill>
                  <a:srgbClr val="000000"/>
                </a:solidFill>
                <a:latin typeface="Consolas" panose="020B0609020204030204" pitchFamily="49" charset="0"/>
              </a:rPr>
              <a:t>	Thread t;</a:t>
            </a:r>
          </a:p>
          <a:p>
            <a:pPr marL="342900" indent="-342900">
              <a:buFont typeface="+mj-lt"/>
              <a:buAutoNum type="arabicPeriod"/>
            </a:pPr>
            <a:r>
              <a:rPr lang="en-IN" dirty="0">
                <a:solidFill>
                  <a:srgbClr val="000000"/>
                </a:solidFill>
                <a:latin typeface="Consolas" panose="020B0609020204030204" pitchFamily="49" charset="0"/>
              </a:rPr>
              <a:t>	</a:t>
            </a:r>
            <a:r>
              <a:rPr lang="en-IN" dirty="0" err="1">
                <a:solidFill>
                  <a:srgbClr val="000000"/>
                </a:solidFill>
                <a:latin typeface="Consolas" panose="020B0609020204030204" pitchFamily="49" charset="0"/>
              </a:rPr>
              <a:t>RunnableDemo</a:t>
            </a:r>
            <a:r>
              <a:rPr lang="en-IN" dirty="0">
                <a:solidFill>
                  <a:srgbClr val="000000"/>
                </a:solidFill>
                <a:latin typeface="Consolas" panose="020B0609020204030204" pitchFamily="49" charset="0"/>
              </a:rPr>
              <a:t>(){</a:t>
            </a:r>
          </a:p>
          <a:p>
            <a:pPr marL="342900" indent="-342900">
              <a:buFont typeface="+mj-lt"/>
              <a:buAutoNum type="arabicPeriod"/>
            </a:pPr>
            <a:r>
              <a:rPr lang="en-IN" dirty="0">
                <a:solidFill>
                  <a:srgbClr val="000000"/>
                </a:solidFill>
                <a:latin typeface="Consolas" panose="020B0609020204030204" pitchFamily="49" charset="0"/>
              </a:rPr>
              <a:t>		</a:t>
            </a:r>
            <a:r>
              <a:rPr lang="en-IN" b="1" dirty="0">
                <a:solidFill>
                  <a:srgbClr val="000000"/>
                </a:solidFill>
                <a:latin typeface="Consolas" panose="020B0609020204030204" pitchFamily="49" charset="0"/>
              </a:rPr>
              <a:t>t=new Thread(this,"</a:t>
            </a:r>
            <a:r>
              <a:rPr lang="en-IN" b="1" dirty="0" err="1">
                <a:solidFill>
                  <a:srgbClr val="000000"/>
                </a:solidFill>
                <a:latin typeface="Consolas" panose="020B0609020204030204" pitchFamily="49" charset="0"/>
              </a:rPr>
              <a:t>Mythread</a:t>
            </a:r>
            <a:r>
              <a:rPr lang="en-IN" b="1" dirty="0">
                <a:solidFill>
                  <a:srgbClr val="000000"/>
                </a:solidFill>
                <a:latin typeface="Consolas" panose="020B0609020204030204" pitchFamily="49" charset="0"/>
              </a:rPr>
              <a:t>");</a:t>
            </a:r>
          </a:p>
          <a:p>
            <a:pPr marL="342900" indent="-342900">
              <a:buFont typeface="+mj-lt"/>
              <a:buAutoNum type="arabicPeriod"/>
            </a:pPr>
            <a:r>
              <a:rPr lang="en-IN" dirty="0">
                <a:solidFill>
                  <a:srgbClr val="000000"/>
                </a:solidFill>
                <a:latin typeface="Consolas" panose="020B0609020204030204" pitchFamily="49" charset="0"/>
              </a:rPr>
              <a:t>		</a:t>
            </a:r>
            <a:r>
              <a:rPr lang="en-IN" dirty="0" err="1">
                <a:solidFill>
                  <a:srgbClr val="000000"/>
                </a:solidFill>
                <a:latin typeface="Consolas" panose="020B0609020204030204" pitchFamily="49" charset="0"/>
              </a:rPr>
              <a:t>System.out.println</a:t>
            </a:r>
            <a:r>
              <a:rPr lang="en-IN" dirty="0">
                <a:solidFill>
                  <a:srgbClr val="000000"/>
                </a:solidFill>
                <a:latin typeface="Consolas" panose="020B0609020204030204" pitchFamily="49" charset="0"/>
              </a:rPr>
              <a:t>("Child thread Started");</a:t>
            </a:r>
          </a:p>
          <a:p>
            <a:pPr marL="342900" indent="-342900">
              <a:buFont typeface="+mj-lt"/>
              <a:buAutoNum type="arabicPeriod"/>
            </a:pPr>
            <a:r>
              <a:rPr lang="en-IN" dirty="0">
                <a:solidFill>
                  <a:srgbClr val="000000"/>
                </a:solidFill>
                <a:latin typeface="Consolas" panose="020B0609020204030204" pitchFamily="49" charset="0"/>
              </a:rPr>
              <a:t>		</a:t>
            </a:r>
            <a:r>
              <a:rPr lang="en-IN" b="1" dirty="0" err="1">
                <a:solidFill>
                  <a:srgbClr val="000000"/>
                </a:solidFill>
                <a:latin typeface="Consolas" panose="020B0609020204030204" pitchFamily="49" charset="0"/>
              </a:rPr>
              <a:t>t.start</a:t>
            </a:r>
            <a:r>
              <a:rPr lang="en-IN" b="1" dirty="0">
                <a:solidFill>
                  <a:srgbClr val="000000"/>
                </a:solidFill>
                <a:latin typeface="Consolas" panose="020B0609020204030204" pitchFamily="49" charset="0"/>
              </a:rPr>
              <a:t>();</a:t>
            </a:r>
          </a:p>
          <a:p>
            <a:pPr marL="342900" indent="-342900">
              <a:buFont typeface="+mj-lt"/>
              <a:buAutoNum type="arabicPeriod"/>
            </a:pPr>
            <a:r>
              <a:rPr lang="en-IN" dirty="0">
                <a:solidFill>
                  <a:srgbClr val="000000"/>
                </a:solidFill>
                <a:latin typeface="Consolas" panose="020B0609020204030204" pitchFamily="49" charset="0"/>
              </a:rPr>
              <a:t>	}//Constructor</a:t>
            </a:r>
          </a:p>
          <a:p>
            <a:pPr marL="342900" indent="-342900">
              <a:buFont typeface="+mj-lt"/>
              <a:buAutoNum type="arabicPeriod"/>
            </a:pPr>
            <a:r>
              <a:rPr lang="en-IN" dirty="0">
                <a:solidFill>
                  <a:srgbClr val="000000"/>
                </a:solidFill>
                <a:latin typeface="Consolas" panose="020B0609020204030204" pitchFamily="49" charset="0"/>
              </a:rPr>
              <a:t>	</a:t>
            </a:r>
            <a:r>
              <a:rPr lang="en-IN" b="1" dirty="0">
                <a:solidFill>
                  <a:srgbClr val="000000"/>
                </a:solidFill>
                <a:latin typeface="Consolas" panose="020B0609020204030204" pitchFamily="49" charset="0"/>
              </a:rPr>
              <a:t>public void run()</a:t>
            </a:r>
            <a:r>
              <a:rPr lang="en-IN" dirty="0">
                <a:solidFill>
                  <a:srgbClr val="000000"/>
                </a:solidFill>
                <a:latin typeface="Consolas" panose="020B0609020204030204" pitchFamily="49" charset="0"/>
              </a:rPr>
              <a:t>{</a:t>
            </a:r>
          </a:p>
          <a:p>
            <a:pPr marL="342900" indent="-342900">
              <a:buFont typeface="+mj-lt"/>
              <a:buAutoNum type="arabicPeriod"/>
            </a:pPr>
            <a:r>
              <a:rPr lang="en-IN" dirty="0">
                <a:solidFill>
                  <a:srgbClr val="000000"/>
                </a:solidFill>
                <a:latin typeface="Consolas" panose="020B0609020204030204" pitchFamily="49" charset="0"/>
              </a:rPr>
              <a:t>		</a:t>
            </a:r>
            <a:r>
              <a:rPr lang="en-IN" dirty="0" err="1">
                <a:solidFill>
                  <a:srgbClr val="000000"/>
                </a:solidFill>
                <a:latin typeface="Consolas" panose="020B0609020204030204" pitchFamily="49" charset="0"/>
              </a:rPr>
              <a:t>System.out.println</a:t>
            </a:r>
            <a:r>
              <a:rPr lang="en-IN" dirty="0">
                <a:solidFill>
                  <a:srgbClr val="000000"/>
                </a:solidFill>
                <a:latin typeface="Consolas" panose="020B0609020204030204" pitchFamily="49" charset="0"/>
              </a:rPr>
              <a:t>("Child thread Runnable");</a:t>
            </a:r>
          </a:p>
          <a:p>
            <a:pPr marL="342900" indent="-342900">
              <a:buFont typeface="+mj-lt"/>
              <a:buAutoNum type="arabicPeriod"/>
            </a:pPr>
            <a:r>
              <a:rPr lang="en-IN" dirty="0">
                <a:solidFill>
                  <a:srgbClr val="000000"/>
                </a:solidFill>
                <a:latin typeface="Consolas" panose="020B0609020204030204" pitchFamily="49" charset="0"/>
              </a:rPr>
              <a:t>		try{</a:t>
            </a:r>
          </a:p>
          <a:p>
            <a:pPr marL="342900" indent="-342900">
              <a:buFont typeface="+mj-lt"/>
              <a:buAutoNum type="arabicPeriod"/>
            </a:pPr>
            <a:r>
              <a:rPr lang="en-IN" dirty="0">
                <a:solidFill>
                  <a:srgbClr val="000000"/>
                </a:solidFill>
                <a:latin typeface="Consolas" panose="020B0609020204030204" pitchFamily="49" charset="0"/>
              </a:rPr>
              <a:t>			</a:t>
            </a:r>
            <a:r>
              <a:rPr lang="en-IN" b="1" dirty="0">
                <a:solidFill>
                  <a:srgbClr val="000000"/>
                </a:solidFill>
                <a:latin typeface="Consolas" panose="020B0609020204030204" pitchFamily="49" charset="0"/>
              </a:rPr>
              <a:t>for(</a:t>
            </a:r>
            <a:r>
              <a:rPr lang="en-IN" b="1" dirty="0" err="1">
                <a:solidFill>
                  <a:srgbClr val="000000"/>
                </a:solidFill>
                <a:latin typeface="Consolas" panose="020B0609020204030204" pitchFamily="49" charset="0"/>
              </a:rPr>
              <a:t>int</a:t>
            </a:r>
            <a:r>
              <a:rPr lang="en-IN" b="1" dirty="0">
                <a:solidFill>
                  <a:srgbClr val="000000"/>
                </a:solidFill>
                <a:latin typeface="Consolas" panose="020B0609020204030204" pitchFamily="49" charset="0"/>
              </a:rPr>
              <a:t> </a:t>
            </a:r>
            <a:r>
              <a:rPr lang="en-IN" b="1" dirty="0" err="1">
                <a:solidFill>
                  <a:srgbClr val="000000"/>
                </a:solidFill>
                <a:latin typeface="Consolas" panose="020B0609020204030204" pitchFamily="49" charset="0"/>
              </a:rPr>
              <a:t>i</a:t>
            </a:r>
            <a:r>
              <a:rPr lang="en-IN" b="1" dirty="0">
                <a:solidFill>
                  <a:srgbClr val="000000"/>
                </a:solidFill>
                <a:latin typeface="Consolas" panose="020B0609020204030204" pitchFamily="49" charset="0"/>
              </a:rPr>
              <a:t>=0;i&lt;5;i++){</a:t>
            </a:r>
          </a:p>
          <a:p>
            <a:pPr marL="342900" indent="-342900">
              <a:buFont typeface="+mj-lt"/>
              <a:buAutoNum type="arabicPeriod"/>
            </a:pPr>
            <a:r>
              <a:rPr lang="en-IN" b="1" dirty="0">
                <a:solidFill>
                  <a:srgbClr val="000000"/>
                </a:solidFill>
                <a:latin typeface="Consolas" panose="020B0609020204030204" pitchFamily="49" charset="0"/>
              </a:rPr>
              <a:t>				</a:t>
            </a:r>
            <a:r>
              <a:rPr lang="en-IN" b="1" dirty="0" err="1">
                <a:solidFill>
                  <a:srgbClr val="000000"/>
                </a:solidFill>
                <a:latin typeface="Consolas" panose="020B0609020204030204" pitchFamily="49" charset="0"/>
              </a:rPr>
              <a:t>System.out.println</a:t>
            </a:r>
            <a:r>
              <a:rPr lang="en-IN" b="1" dirty="0">
                <a:solidFill>
                  <a:srgbClr val="000000"/>
                </a:solidFill>
                <a:latin typeface="Consolas" panose="020B0609020204030204" pitchFamily="49" charset="0"/>
              </a:rPr>
              <a:t>("Child thread "+</a:t>
            </a:r>
            <a:r>
              <a:rPr lang="en-IN" b="1" dirty="0" err="1">
                <a:solidFill>
                  <a:srgbClr val="000000"/>
                </a:solidFill>
                <a:latin typeface="Consolas" panose="020B0609020204030204" pitchFamily="49" charset="0"/>
              </a:rPr>
              <a:t>i</a:t>
            </a:r>
            <a:r>
              <a:rPr lang="en-IN" b="1" dirty="0">
                <a:solidFill>
                  <a:srgbClr val="000000"/>
                </a:solidFill>
                <a:latin typeface="Consolas" panose="020B0609020204030204" pitchFamily="49" charset="0"/>
              </a:rPr>
              <a:t>);	</a:t>
            </a:r>
          </a:p>
          <a:p>
            <a:pPr marL="342900" indent="-342900">
              <a:buFont typeface="+mj-lt"/>
              <a:buAutoNum type="arabicPeriod"/>
            </a:pPr>
            <a:r>
              <a:rPr lang="en-IN" b="1" dirty="0">
                <a:solidFill>
                  <a:srgbClr val="000000"/>
                </a:solidFill>
                <a:latin typeface="Consolas" panose="020B0609020204030204" pitchFamily="49" charset="0"/>
              </a:rPr>
              <a:t>				</a:t>
            </a:r>
            <a:r>
              <a:rPr lang="en-IN" b="1" dirty="0" err="1">
                <a:solidFill>
                  <a:srgbClr val="000000"/>
                </a:solidFill>
                <a:latin typeface="Consolas" panose="020B0609020204030204" pitchFamily="49" charset="0"/>
              </a:rPr>
              <a:t>Thread.sleep</a:t>
            </a:r>
            <a:r>
              <a:rPr lang="en-IN" b="1" dirty="0">
                <a:solidFill>
                  <a:srgbClr val="000000"/>
                </a:solidFill>
                <a:latin typeface="Consolas" panose="020B0609020204030204" pitchFamily="49" charset="0"/>
              </a:rPr>
              <a:t>(1000);</a:t>
            </a:r>
          </a:p>
          <a:p>
            <a:pPr marL="342900" indent="-342900">
              <a:buFont typeface="+mj-lt"/>
              <a:buAutoNum type="arabicPeriod"/>
            </a:pPr>
            <a:r>
              <a:rPr lang="en-IN" b="1" dirty="0">
                <a:solidFill>
                  <a:srgbClr val="000000"/>
                </a:solidFill>
                <a:latin typeface="Consolas" panose="020B0609020204030204" pitchFamily="49" charset="0"/>
              </a:rPr>
              <a:t>			  }//for</a:t>
            </a:r>
          </a:p>
          <a:p>
            <a:pPr marL="342900" indent="-342900">
              <a:buFont typeface="+mj-lt"/>
              <a:buAutoNum type="arabicPeriod"/>
            </a:pPr>
            <a:r>
              <a:rPr lang="en-IN" dirty="0">
                <a:solidFill>
                  <a:srgbClr val="000000"/>
                </a:solidFill>
                <a:latin typeface="Consolas" panose="020B0609020204030204" pitchFamily="49" charset="0"/>
              </a:rPr>
              <a:t>			}//try</a:t>
            </a:r>
          </a:p>
          <a:p>
            <a:pPr marL="342900" indent="-342900">
              <a:buFont typeface="+mj-lt"/>
              <a:buAutoNum type="arabicPeriod"/>
            </a:pPr>
            <a:r>
              <a:rPr lang="en-IN" dirty="0">
                <a:solidFill>
                  <a:srgbClr val="000000"/>
                </a:solidFill>
                <a:latin typeface="Consolas" panose="020B0609020204030204" pitchFamily="49" charset="0"/>
              </a:rPr>
              <a:t>			catch(Exception e){</a:t>
            </a:r>
          </a:p>
          <a:p>
            <a:pPr marL="342900" indent="-342900">
              <a:buFont typeface="+mj-lt"/>
              <a:buAutoNum type="arabicPeriod"/>
            </a:pPr>
            <a:r>
              <a:rPr lang="en-IN" dirty="0">
                <a:solidFill>
                  <a:srgbClr val="000000"/>
                </a:solidFill>
                <a:latin typeface="Consolas" panose="020B0609020204030204" pitchFamily="49" charset="0"/>
              </a:rPr>
              <a:t>				</a:t>
            </a:r>
            <a:r>
              <a:rPr lang="en-IN" dirty="0" err="1">
                <a:solidFill>
                  <a:srgbClr val="000000"/>
                </a:solidFill>
                <a:latin typeface="Consolas" panose="020B0609020204030204" pitchFamily="49" charset="0"/>
              </a:rPr>
              <a:t>System.out.println</a:t>
            </a:r>
            <a:r>
              <a:rPr lang="en-IN" dirty="0">
                <a:solidFill>
                  <a:srgbClr val="000000"/>
                </a:solidFill>
                <a:latin typeface="Consolas" panose="020B0609020204030204" pitchFamily="49" charset="0"/>
              </a:rPr>
              <a:t>("inside </a:t>
            </a:r>
            <a:r>
              <a:rPr lang="en-IN" dirty="0" err="1">
                <a:solidFill>
                  <a:srgbClr val="000000"/>
                </a:solidFill>
                <a:latin typeface="Consolas" panose="020B0609020204030204" pitchFamily="49" charset="0"/>
              </a:rPr>
              <a:t>exp</a:t>
            </a:r>
            <a:r>
              <a:rPr lang="en-IN" dirty="0">
                <a:solidFill>
                  <a:srgbClr val="000000"/>
                </a:solidFill>
                <a:latin typeface="Consolas" panose="020B0609020204030204" pitchFamily="49" charset="0"/>
              </a:rPr>
              <a:t>"+</a:t>
            </a:r>
            <a:r>
              <a:rPr lang="en-IN" dirty="0" err="1">
                <a:solidFill>
                  <a:srgbClr val="000000"/>
                </a:solidFill>
                <a:latin typeface="Consolas" panose="020B0609020204030204" pitchFamily="49" charset="0"/>
              </a:rPr>
              <a:t>e.toString</a:t>
            </a:r>
            <a:r>
              <a:rPr lang="en-IN" dirty="0">
                <a:solidFill>
                  <a:srgbClr val="000000"/>
                </a:solidFill>
                <a:latin typeface="Consolas" panose="020B0609020204030204" pitchFamily="49" charset="0"/>
              </a:rPr>
              <a:t>());</a:t>
            </a:r>
          </a:p>
          <a:p>
            <a:pPr marL="342900" indent="-342900">
              <a:buFont typeface="+mj-lt"/>
              <a:buAutoNum type="arabicPeriod"/>
            </a:pPr>
            <a:r>
              <a:rPr lang="en-IN" dirty="0">
                <a:solidFill>
                  <a:srgbClr val="000000"/>
                </a:solidFill>
                <a:latin typeface="Consolas" panose="020B0609020204030204" pitchFamily="49" charset="0"/>
              </a:rPr>
              <a:t>			}//c</a:t>
            </a:r>
          </a:p>
          <a:p>
            <a:pPr marL="342900" indent="-342900">
              <a:buFont typeface="+mj-lt"/>
              <a:buAutoNum type="arabicPeriod"/>
            </a:pPr>
            <a:r>
              <a:rPr lang="en-IN" dirty="0">
                <a:solidFill>
                  <a:srgbClr val="000000"/>
                </a:solidFill>
                <a:latin typeface="Consolas" panose="020B0609020204030204" pitchFamily="49" charset="0"/>
              </a:rPr>
              <a:t>		}//run</a:t>
            </a:r>
          </a:p>
          <a:p>
            <a:pPr marL="342900" indent="-342900">
              <a:buFont typeface="+mj-lt"/>
              <a:buAutoNum type="arabicPeriod"/>
            </a:pPr>
            <a:r>
              <a:rPr lang="en-IN" dirty="0">
                <a:solidFill>
                  <a:srgbClr val="000000"/>
                </a:solidFill>
                <a:latin typeface="Consolas" panose="020B0609020204030204" pitchFamily="49" charset="0"/>
              </a:rPr>
              <a:t>}//class</a:t>
            </a:r>
          </a:p>
        </p:txBody>
      </p:sp>
    </p:spTree>
    <p:extLst>
      <p:ext uri="{BB962C8B-B14F-4D97-AF65-F5344CB8AC3E}">
        <p14:creationId xmlns:p14="http://schemas.microsoft.com/office/powerpoint/2010/main" val="159013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Runnable Interface</a:t>
            </a:r>
          </a:p>
        </p:txBody>
      </p:sp>
      <p:sp>
        <p:nvSpPr>
          <p:cNvPr id="3" name="Rectangle 2"/>
          <p:cNvSpPr/>
          <p:nvPr/>
        </p:nvSpPr>
        <p:spPr>
          <a:xfrm>
            <a:off x="140358" y="711200"/>
            <a:ext cx="9703730" cy="4247317"/>
          </a:xfrm>
          <a:prstGeom prst="rect">
            <a:avLst/>
          </a:prstGeom>
          <a:ln w="19050">
            <a:solidFill>
              <a:schemeClr val="accent1"/>
            </a:solidFill>
            <a:prstDash val="dash"/>
          </a:ln>
        </p:spPr>
        <p:txBody>
          <a:bodyPr wrap="square">
            <a:spAutoFit/>
          </a:bodyPr>
          <a:lstStyle/>
          <a:p>
            <a:pPr marL="342900" indent="-342900">
              <a:buFont typeface="+mj-lt"/>
              <a:buAutoNum type="arabicPeriod"/>
            </a:pPr>
            <a:r>
              <a:rPr lang="en-IN" dirty="0">
                <a:solidFill>
                  <a:srgbClr val="000000"/>
                </a:solidFill>
                <a:latin typeface="Consolas" panose="020B0609020204030204" pitchFamily="49" charset="0"/>
              </a:rPr>
              <a:t>class </a:t>
            </a:r>
            <a:r>
              <a:rPr lang="en-IN" dirty="0" err="1">
                <a:solidFill>
                  <a:srgbClr val="000000"/>
                </a:solidFill>
                <a:latin typeface="Consolas" panose="020B0609020204030204" pitchFamily="49" charset="0"/>
              </a:rPr>
              <a:t>ThreadRunnableDemo</a:t>
            </a:r>
            <a:r>
              <a:rPr lang="en-IN" dirty="0">
                <a:solidFill>
                  <a:srgbClr val="000000"/>
                </a:solidFill>
                <a:latin typeface="Consolas" panose="020B0609020204030204" pitchFamily="49" charset="0"/>
              </a:rPr>
              <a:t>{</a:t>
            </a:r>
          </a:p>
          <a:p>
            <a:pPr marL="342900" indent="-342900">
              <a:buFont typeface="+mj-lt"/>
              <a:buAutoNum type="arabicPeriod"/>
            </a:pPr>
            <a:r>
              <a:rPr lang="en-IN" dirty="0">
                <a:solidFill>
                  <a:srgbClr val="000000"/>
                </a:solidFill>
                <a:latin typeface="Consolas" panose="020B0609020204030204" pitchFamily="49" charset="0"/>
              </a:rPr>
              <a:t>	public static void main(String[] </a:t>
            </a:r>
            <a:r>
              <a:rPr lang="en-IN" dirty="0" err="1">
                <a:solidFill>
                  <a:srgbClr val="000000"/>
                </a:solidFill>
                <a:latin typeface="Consolas" panose="020B0609020204030204" pitchFamily="49" charset="0"/>
              </a:rPr>
              <a:t>args</a:t>
            </a:r>
            <a:r>
              <a:rPr lang="en-IN" dirty="0">
                <a:solidFill>
                  <a:srgbClr val="000000"/>
                </a:solidFill>
                <a:latin typeface="Consolas" panose="020B0609020204030204" pitchFamily="49" charset="0"/>
              </a:rPr>
              <a:t>) {</a:t>
            </a:r>
          </a:p>
          <a:p>
            <a:pPr marL="342900" indent="-342900">
              <a:buFont typeface="+mj-lt"/>
              <a:buAutoNum type="arabicPeriod"/>
            </a:pPr>
            <a:r>
              <a:rPr lang="en-IN" dirty="0">
                <a:solidFill>
                  <a:srgbClr val="000000"/>
                </a:solidFill>
                <a:latin typeface="Consolas" panose="020B0609020204030204" pitchFamily="49" charset="0"/>
              </a:rPr>
              <a:t>		new </a:t>
            </a:r>
            <a:r>
              <a:rPr lang="en-IN" b="1" dirty="0" err="1">
                <a:solidFill>
                  <a:srgbClr val="000000"/>
                </a:solidFill>
                <a:latin typeface="Consolas" panose="020B0609020204030204" pitchFamily="49" charset="0"/>
              </a:rPr>
              <a:t>RunnableDemo</a:t>
            </a:r>
            <a:r>
              <a:rPr lang="en-IN" dirty="0">
                <a:solidFill>
                  <a:srgbClr val="000000"/>
                </a:solidFill>
                <a:latin typeface="Consolas" panose="020B0609020204030204" pitchFamily="49" charset="0"/>
              </a:rPr>
              <a:t>();</a:t>
            </a:r>
          </a:p>
          <a:p>
            <a:pPr marL="342900" indent="-342900">
              <a:buFont typeface="+mj-lt"/>
              <a:buAutoNum type="arabicPeriod"/>
            </a:pPr>
            <a:r>
              <a:rPr lang="en-IN" dirty="0">
                <a:solidFill>
                  <a:srgbClr val="000000"/>
                </a:solidFill>
                <a:latin typeface="Consolas" panose="020B0609020204030204" pitchFamily="49" charset="0"/>
              </a:rPr>
              <a:t>		try{</a:t>
            </a:r>
          </a:p>
          <a:p>
            <a:pPr marL="342900" indent="-342900">
              <a:buFont typeface="+mj-lt"/>
              <a:buAutoNum type="arabicPeriod"/>
            </a:pPr>
            <a:r>
              <a:rPr lang="en-IN" dirty="0">
                <a:solidFill>
                  <a:srgbClr val="000000"/>
                </a:solidFill>
                <a:latin typeface="Consolas" panose="020B0609020204030204" pitchFamily="49" charset="0"/>
              </a:rPr>
              <a:t>			</a:t>
            </a:r>
            <a:r>
              <a:rPr lang="en-IN" dirty="0" err="1">
                <a:solidFill>
                  <a:srgbClr val="000000"/>
                </a:solidFill>
                <a:latin typeface="Consolas" panose="020B0609020204030204" pitchFamily="49" charset="0"/>
              </a:rPr>
              <a:t>System.out.println</a:t>
            </a:r>
            <a:r>
              <a:rPr lang="en-IN" dirty="0">
                <a:solidFill>
                  <a:srgbClr val="000000"/>
                </a:solidFill>
                <a:latin typeface="Consolas" panose="020B0609020204030204" pitchFamily="49" charset="0"/>
              </a:rPr>
              <a:t>("parent thread </a:t>
            </a:r>
            <a:r>
              <a:rPr lang="en-IN" dirty="0" err="1">
                <a:solidFill>
                  <a:srgbClr val="000000"/>
                </a:solidFill>
                <a:latin typeface="Consolas" panose="020B0609020204030204" pitchFamily="49" charset="0"/>
              </a:rPr>
              <a:t>initailized</a:t>
            </a:r>
            <a:r>
              <a:rPr lang="en-IN" dirty="0">
                <a:solidFill>
                  <a:srgbClr val="000000"/>
                </a:solidFill>
                <a:latin typeface="Consolas" panose="020B0609020204030204" pitchFamily="49" charset="0"/>
              </a:rPr>
              <a:t>");</a:t>
            </a:r>
          </a:p>
          <a:p>
            <a:pPr marL="342900" indent="-342900">
              <a:buFont typeface="+mj-lt"/>
              <a:buAutoNum type="arabicPeriod"/>
            </a:pPr>
            <a:r>
              <a:rPr lang="en-IN" dirty="0">
                <a:solidFill>
                  <a:srgbClr val="000000"/>
                </a:solidFill>
                <a:latin typeface="Consolas" panose="020B0609020204030204" pitchFamily="49" charset="0"/>
              </a:rPr>
              <a:t>			for(</a:t>
            </a:r>
            <a:r>
              <a:rPr lang="en-IN" dirty="0" err="1">
                <a:solidFill>
                  <a:srgbClr val="000000"/>
                </a:solidFill>
                <a:latin typeface="Consolas" panose="020B0609020204030204" pitchFamily="49" charset="0"/>
              </a:rPr>
              <a:t>int</a:t>
            </a:r>
            <a:r>
              <a:rPr lang="en-IN" dirty="0">
                <a:solidFill>
                  <a:srgbClr val="000000"/>
                </a:solidFill>
                <a:latin typeface="Consolas" panose="020B0609020204030204" pitchFamily="49" charset="0"/>
              </a:rPr>
              <a:t> </a:t>
            </a:r>
            <a:r>
              <a:rPr lang="en-IN" dirty="0" err="1">
                <a:solidFill>
                  <a:srgbClr val="000000"/>
                </a:solidFill>
                <a:latin typeface="Consolas" panose="020B0609020204030204" pitchFamily="49" charset="0"/>
              </a:rPr>
              <a:t>i</a:t>
            </a:r>
            <a:r>
              <a:rPr lang="en-IN" dirty="0">
                <a:solidFill>
                  <a:srgbClr val="000000"/>
                </a:solidFill>
                <a:latin typeface="Consolas" panose="020B0609020204030204" pitchFamily="49" charset="0"/>
              </a:rPr>
              <a:t>=0;i&lt;5;i++){</a:t>
            </a:r>
          </a:p>
          <a:p>
            <a:pPr marL="342900" indent="-342900">
              <a:buFont typeface="+mj-lt"/>
              <a:buAutoNum type="arabicPeriod"/>
            </a:pPr>
            <a:r>
              <a:rPr lang="en-IN" dirty="0">
                <a:solidFill>
                  <a:srgbClr val="000000"/>
                </a:solidFill>
                <a:latin typeface="Consolas" panose="020B0609020204030204" pitchFamily="49" charset="0"/>
              </a:rPr>
              <a:t>				</a:t>
            </a:r>
            <a:r>
              <a:rPr lang="en-IN" dirty="0" err="1">
                <a:solidFill>
                  <a:srgbClr val="000000"/>
                </a:solidFill>
                <a:latin typeface="Consolas" panose="020B0609020204030204" pitchFamily="49" charset="0"/>
              </a:rPr>
              <a:t>System.out.println</a:t>
            </a:r>
            <a:r>
              <a:rPr lang="en-IN" dirty="0">
                <a:solidFill>
                  <a:srgbClr val="000000"/>
                </a:solidFill>
                <a:latin typeface="Consolas" panose="020B0609020204030204" pitchFamily="49" charset="0"/>
              </a:rPr>
              <a:t>("parent thread "+</a:t>
            </a:r>
            <a:r>
              <a:rPr lang="en-IN" dirty="0" err="1">
                <a:solidFill>
                  <a:srgbClr val="000000"/>
                </a:solidFill>
                <a:latin typeface="Consolas" panose="020B0609020204030204" pitchFamily="49" charset="0"/>
              </a:rPr>
              <a:t>i</a:t>
            </a:r>
            <a:r>
              <a:rPr lang="en-IN" dirty="0">
                <a:solidFill>
                  <a:srgbClr val="000000"/>
                </a:solidFill>
                <a:latin typeface="Consolas" panose="020B0609020204030204" pitchFamily="49" charset="0"/>
              </a:rPr>
              <a:t>);	</a:t>
            </a:r>
          </a:p>
          <a:p>
            <a:pPr marL="342900" indent="-342900">
              <a:buFont typeface="+mj-lt"/>
              <a:buAutoNum type="arabicPeriod"/>
            </a:pPr>
            <a:r>
              <a:rPr lang="en-IN" dirty="0">
                <a:solidFill>
                  <a:srgbClr val="000000"/>
                </a:solidFill>
                <a:latin typeface="Consolas" panose="020B0609020204030204" pitchFamily="49" charset="0"/>
              </a:rPr>
              <a:t>				</a:t>
            </a:r>
            <a:r>
              <a:rPr lang="en-IN" b="1" dirty="0" err="1">
                <a:solidFill>
                  <a:srgbClr val="000000"/>
                </a:solidFill>
                <a:latin typeface="Consolas" panose="020B0609020204030204" pitchFamily="49" charset="0"/>
              </a:rPr>
              <a:t>Thread.sleep</a:t>
            </a:r>
            <a:r>
              <a:rPr lang="en-IN" b="1" dirty="0">
                <a:solidFill>
                  <a:srgbClr val="000000"/>
                </a:solidFill>
                <a:latin typeface="Consolas" panose="020B0609020204030204" pitchFamily="49" charset="0"/>
              </a:rPr>
              <a:t>(500);</a:t>
            </a:r>
          </a:p>
          <a:p>
            <a:pPr marL="342900" indent="-342900">
              <a:buFont typeface="+mj-lt"/>
              <a:buAutoNum type="arabicPeriod"/>
            </a:pPr>
            <a:r>
              <a:rPr lang="en-IN" dirty="0">
                <a:solidFill>
                  <a:srgbClr val="000000"/>
                </a:solidFill>
                <a:latin typeface="Consolas" panose="020B0609020204030204" pitchFamily="49" charset="0"/>
              </a:rPr>
              <a:t>			  }//for</a:t>
            </a:r>
          </a:p>
          <a:p>
            <a:pPr marL="342900" indent="-342900">
              <a:buFont typeface="+mj-lt"/>
              <a:buAutoNum type="arabicPeriod"/>
            </a:pPr>
            <a:r>
              <a:rPr lang="en-IN" dirty="0">
                <a:solidFill>
                  <a:srgbClr val="000000"/>
                </a:solidFill>
                <a:latin typeface="Consolas" panose="020B0609020204030204" pitchFamily="49" charset="0"/>
              </a:rPr>
              <a:t>		  }//try</a:t>
            </a:r>
          </a:p>
          <a:p>
            <a:pPr marL="342900" indent="-342900">
              <a:buFont typeface="+mj-lt"/>
              <a:buAutoNum type="arabicPeriod"/>
            </a:pPr>
            <a:r>
              <a:rPr lang="en-IN" dirty="0">
                <a:solidFill>
                  <a:srgbClr val="000000"/>
                </a:solidFill>
                <a:latin typeface="Consolas" panose="020B0609020204030204" pitchFamily="49" charset="0"/>
              </a:rPr>
              <a:t>		  catch(Exception e){</a:t>
            </a:r>
          </a:p>
          <a:p>
            <a:pPr marL="342900" indent="-342900">
              <a:buFont typeface="+mj-lt"/>
              <a:buAutoNum type="arabicPeriod"/>
            </a:pPr>
            <a:r>
              <a:rPr lang="en-IN" dirty="0">
                <a:solidFill>
                  <a:srgbClr val="000000"/>
                </a:solidFill>
                <a:latin typeface="Consolas" panose="020B0609020204030204" pitchFamily="49" charset="0"/>
              </a:rPr>
              <a:t>				</a:t>
            </a:r>
            <a:r>
              <a:rPr lang="en-IN" dirty="0" err="1">
                <a:solidFill>
                  <a:srgbClr val="000000"/>
                </a:solidFill>
                <a:latin typeface="Consolas" panose="020B0609020204030204" pitchFamily="49" charset="0"/>
              </a:rPr>
              <a:t>System.out.println</a:t>
            </a:r>
            <a:r>
              <a:rPr lang="en-IN" dirty="0">
                <a:solidFill>
                  <a:srgbClr val="000000"/>
                </a:solidFill>
                <a:latin typeface="Consolas" panose="020B0609020204030204" pitchFamily="49" charset="0"/>
              </a:rPr>
              <a:t>("inside </a:t>
            </a:r>
            <a:r>
              <a:rPr lang="en-IN" dirty="0" err="1">
                <a:solidFill>
                  <a:srgbClr val="000000"/>
                </a:solidFill>
                <a:latin typeface="Consolas" panose="020B0609020204030204" pitchFamily="49" charset="0"/>
              </a:rPr>
              <a:t>exp</a:t>
            </a:r>
            <a:r>
              <a:rPr lang="en-IN" dirty="0">
                <a:solidFill>
                  <a:srgbClr val="000000"/>
                </a:solidFill>
                <a:latin typeface="Consolas" panose="020B0609020204030204" pitchFamily="49" charset="0"/>
              </a:rPr>
              <a:t>"+</a:t>
            </a:r>
            <a:r>
              <a:rPr lang="en-IN" dirty="0" err="1">
                <a:solidFill>
                  <a:srgbClr val="000000"/>
                </a:solidFill>
                <a:latin typeface="Consolas" panose="020B0609020204030204" pitchFamily="49" charset="0"/>
              </a:rPr>
              <a:t>e.toString</a:t>
            </a:r>
            <a:r>
              <a:rPr lang="en-IN" dirty="0">
                <a:solidFill>
                  <a:srgbClr val="000000"/>
                </a:solidFill>
                <a:latin typeface="Consolas" panose="020B0609020204030204" pitchFamily="49" charset="0"/>
              </a:rPr>
              <a:t>());</a:t>
            </a:r>
          </a:p>
          <a:p>
            <a:pPr marL="342900" indent="-342900">
              <a:buFont typeface="+mj-lt"/>
              <a:buAutoNum type="arabicPeriod"/>
            </a:pPr>
            <a:r>
              <a:rPr lang="en-IN" dirty="0">
                <a:solidFill>
                  <a:srgbClr val="000000"/>
                </a:solidFill>
                <a:latin typeface="Consolas" panose="020B0609020204030204" pitchFamily="49" charset="0"/>
              </a:rPr>
              <a:t>		  }//catch</a:t>
            </a:r>
          </a:p>
          <a:p>
            <a:pPr marL="342900" indent="-342900">
              <a:buFont typeface="+mj-lt"/>
              <a:buAutoNum type="arabicPeriod"/>
            </a:pPr>
            <a:r>
              <a:rPr lang="en-IN" dirty="0">
                <a:solidFill>
                  <a:srgbClr val="000000"/>
                </a:solidFill>
                <a:latin typeface="Consolas" panose="020B0609020204030204" pitchFamily="49" charset="0"/>
              </a:rPr>
              <a:t>	}</a:t>
            </a:r>
          </a:p>
          <a:p>
            <a:pPr marL="342900" indent="-342900">
              <a:buFont typeface="+mj-lt"/>
              <a:buAutoNum type="arabicPeriod"/>
            </a:pPr>
            <a:r>
              <a:rPr lang="en-IN"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89958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Class Constructor</a:t>
            </a:r>
            <a:endParaRPr lang="en-IN" dirty="0"/>
          </a:p>
        </p:txBody>
      </p:sp>
      <p:graphicFrame>
        <p:nvGraphicFramePr>
          <p:cNvPr id="5" name="Content Placeholder 4"/>
          <p:cNvGraphicFramePr>
            <a:graphicFrameLocks noGrp="1"/>
          </p:cNvGraphicFramePr>
          <p:nvPr>
            <p:ph idx="1"/>
          </p:nvPr>
        </p:nvGraphicFramePr>
        <p:xfrm>
          <a:off x="125652" y="863600"/>
          <a:ext cx="11928476" cy="741680"/>
        </p:xfrm>
        <a:graphic>
          <a:graphicData uri="http://schemas.openxmlformats.org/drawingml/2006/table">
            <a:tbl>
              <a:tblPr firstRow="1" bandRow="1">
                <a:tableStyleId>{69012ECD-51FC-41F1-AA8D-1B2483CD663E}</a:tableStyleId>
              </a:tblPr>
              <a:tblGrid>
                <a:gridCol w="2641417">
                  <a:extLst>
                    <a:ext uri="{9D8B030D-6E8A-4147-A177-3AD203B41FA5}">
                      <a16:colId xmlns:a16="http://schemas.microsoft.com/office/drawing/2014/main" val="20000"/>
                    </a:ext>
                  </a:extLst>
                </a:gridCol>
                <a:gridCol w="9287059">
                  <a:extLst>
                    <a:ext uri="{9D8B030D-6E8A-4147-A177-3AD203B41FA5}">
                      <a16:colId xmlns:a16="http://schemas.microsoft.com/office/drawing/2014/main" val="20001"/>
                    </a:ext>
                  </a:extLst>
                </a:gridCol>
              </a:tblGrid>
              <a:tr h="370840">
                <a:tc>
                  <a:txBody>
                    <a:bodyPr/>
                    <a:lstStyle/>
                    <a:p>
                      <a:r>
                        <a:rPr lang="en-US" dirty="0"/>
                        <a:t>Constructor</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Description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IN" dirty="0"/>
                        <a:t>Thread()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kern="1200" dirty="0">
                          <a:solidFill>
                            <a:schemeClr val="tx1"/>
                          </a:solidFill>
                          <a:effectLst/>
                          <a:latin typeface="+mn-lt"/>
                          <a:ea typeface="+mn-ea"/>
                          <a:cs typeface="+mn-cs"/>
                        </a:rPr>
                        <a:t>Allocates a new </a:t>
                      </a:r>
                      <a:r>
                        <a:rPr lang="en-US" dirty="0"/>
                        <a:t>Thread</a:t>
                      </a:r>
                      <a:r>
                        <a:rPr lang="en-US" sz="1800" b="0" i="0" kern="1200" dirty="0">
                          <a:solidFill>
                            <a:schemeClr val="tx1"/>
                          </a:solidFill>
                          <a:effectLst/>
                          <a:latin typeface="+mn-lt"/>
                          <a:ea typeface="+mn-ea"/>
                          <a:cs typeface="+mn-cs"/>
                        </a:rPr>
                        <a:t> object.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6" name="Table 5"/>
          <p:cNvGraphicFramePr>
            <a:graphicFrameLocks noGrp="1"/>
          </p:cNvGraphicFramePr>
          <p:nvPr/>
        </p:nvGraphicFramePr>
        <p:xfrm>
          <a:off x="125652" y="1611701"/>
          <a:ext cx="11928476" cy="370840"/>
        </p:xfrm>
        <a:graphic>
          <a:graphicData uri="http://schemas.openxmlformats.org/drawingml/2006/table">
            <a:tbl>
              <a:tblPr firstRow="1" bandRow="1">
                <a:tableStyleId>{5940675A-B579-460E-94D1-54222C63F5DA}</a:tableStyleId>
              </a:tblPr>
              <a:tblGrid>
                <a:gridCol w="2650487">
                  <a:extLst>
                    <a:ext uri="{9D8B030D-6E8A-4147-A177-3AD203B41FA5}">
                      <a16:colId xmlns:a16="http://schemas.microsoft.com/office/drawing/2014/main" val="20000"/>
                    </a:ext>
                  </a:extLst>
                </a:gridCol>
                <a:gridCol w="9277989">
                  <a:extLst>
                    <a:ext uri="{9D8B030D-6E8A-4147-A177-3AD203B41FA5}">
                      <a16:colId xmlns:a16="http://schemas.microsoft.com/office/drawing/2014/main" val="20001"/>
                    </a:ext>
                  </a:extLst>
                </a:gridCol>
              </a:tblGrid>
              <a:tr h="370840">
                <a:tc>
                  <a:txBody>
                    <a:bodyPr/>
                    <a:lstStyle/>
                    <a:p>
                      <a:r>
                        <a:rPr lang="en-US" dirty="0"/>
                        <a:t>Thread(String name)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Allocates a new Thread object</a:t>
                      </a:r>
                      <a:r>
                        <a:rPr lang="en-US" baseline="0" dirty="0"/>
                        <a:t> with thread name</a:t>
                      </a:r>
                      <a:endParaRPr lang="en-IN" dirty="0"/>
                    </a:p>
                  </a:txBody>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125652" y="1984891"/>
          <a:ext cx="11928476" cy="640080"/>
        </p:xfrm>
        <a:graphic>
          <a:graphicData uri="http://schemas.openxmlformats.org/drawingml/2006/table">
            <a:tbl>
              <a:tblPr firstRow="1" bandRow="1">
                <a:tableStyleId>{5940675A-B579-460E-94D1-54222C63F5DA}</a:tableStyleId>
              </a:tblPr>
              <a:tblGrid>
                <a:gridCol w="2647528">
                  <a:extLst>
                    <a:ext uri="{9D8B030D-6E8A-4147-A177-3AD203B41FA5}">
                      <a16:colId xmlns:a16="http://schemas.microsoft.com/office/drawing/2014/main" val="20000"/>
                    </a:ext>
                  </a:extLst>
                </a:gridCol>
                <a:gridCol w="9280948">
                  <a:extLst>
                    <a:ext uri="{9D8B030D-6E8A-4147-A177-3AD203B41FA5}">
                      <a16:colId xmlns:a16="http://schemas.microsoft.com/office/drawing/2014/main" val="20001"/>
                    </a:ext>
                  </a:extLst>
                </a:gridCol>
              </a:tblGrid>
              <a:tr h="370840">
                <a:tc>
                  <a:txBody>
                    <a:bodyPr/>
                    <a:lstStyle/>
                    <a:p>
                      <a:r>
                        <a:rPr lang="en-US" dirty="0"/>
                        <a:t>Thread(</a:t>
                      </a:r>
                      <a:r>
                        <a:rPr lang="en-US" dirty="0" err="1"/>
                        <a:t>ThreadGroup</a:t>
                      </a:r>
                      <a:r>
                        <a:rPr lang="en-US" dirty="0"/>
                        <a:t> group, Runnable target)</a:t>
                      </a:r>
                    </a:p>
                  </a:txBody>
                  <a:tcPr/>
                </a:tc>
                <a:tc>
                  <a:txBody>
                    <a:bodyPr/>
                    <a:lstStyle/>
                    <a:p>
                      <a:r>
                        <a:rPr lang="en-US" sz="1800" b="0" i="0" kern="1200" dirty="0">
                          <a:solidFill>
                            <a:schemeClr val="tx1"/>
                          </a:solidFill>
                          <a:effectLst/>
                          <a:latin typeface="+mn-lt"/>
                          <a:ea typeface="+mn-ea"/>
                          <a:cs typeface="+mn-cs"/>
                        </a:rPr>
                        <a:t>Allocates a new </a:t>
                      </a:r>
                      <a:r>
                        <a:rPr lang="en-US" dirty="0"/>
                        <a:t>Thread</a:t>
                      </a:r>
                      <a:r>
                        <a:rPr lang="en-US" sz="1800" b="0" i="0" kern="1200" dirty="0">
                          <a:solidFill>
                            <a:schemeClr val="tx1"/>
                          </a:solidFill>
                          <a:effectLst/>
                          <a:latin typeface="+mn-lt"/>
                          <a:ea typeface="+mn-ea"/>
                          <a:cs typeface="+mn-cs"/>
                        </a:rPr>
                        <a:t> object so that it has </a:t>
                      </a:r>
                      <a:r>
                        <a:rPr lang="en-US" dirty="0"/>
                        <a:t>target</a:t>
                      </a:r>
                      <a:r>
                        <a:rPr lang="en-US" sz="1800" b="0" i="0" kern="1200" dirty="0">
                          <a:solidFill>
                            <a:schemeClr val="tx1"/>
                          </a:solidFill>
                          <a:effectLst/>
                          <a:latin typeface="+mn-lt"/>
                          <a:ea typeface="+mn-ea"/>
                          <a:cs typeface="+mn-cs"/>
                        </a:rPr>
                        <a:t> as its run object, has the specified </a:t>
                      </a:r>
                      <a:r>
                        <a:rPr lang="en-US" dirty="0"/>
                        <a:t>name</a:t>
                      </a:r>
                      <a:r>
                        <a:rPr lang="en-US" sz="1800" b="0" i="0" kern="1200" dirty="0">
                          <a:solidFill>
                            <a:schemeClr val="tx1"/>
                          </a:solidFill>
                          <a:effectLst/>
                          <a:latin typeface="+mn-lt"/>
                          <a:ea typeface="+mn-ea"/>
                          <a:cs typeface="+mn-cs"/>
                        </a:rPr>
                        <a:t> as its name, and belongs to the thread group referred to by </a:t>
                      </a:r>
                      <a:r>
                        <a:rPr lang="en-US" dirty="0"/>
                        <a:t>group</a:t>
                      </a:r>
                      <a:r>
                        <a:rPr lang="en-US" sz="1800" b="0" i="0" kern="1200" dirty="0">
                          <a:solidFill>
                            <a:schemeClr val="tx1"/>
                          </a:solidFill>
                          <a:effectLst/>
                          <a:latin typeface="+mn-lt"/>
                          <a:ea typeface="+mn-ea"/>
                          <a:cs typeface="+mn-cs"/>
                        </a:rPr>
                        <a:t>.</a:t>
                      </a:r>
                      <a:endParaRPr lang="en-IN" dirty="0"/>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62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Handling</a:t>
            </a:r>
            <a:endParaRPr lang="en-IN" dirty="0"/>
          </a:p>
        </p:txBody>
      </p:sp>
      <p:sp>
        <p:nvSpPr>
          <p:cNvPr id="3" name="Text Placeholder 2"/>
          <p:cNvSpPr>
            <a:spLocks noGrp="1"/>
          </p:cNvSpPr>
          <p:nvPr>
            <p:ph type="body" idx="1"/>
          </p:nvPr>
        </p:nvSpPr>
        <p:spPr/>
        <p:txBody>
          <a:bodyPr/>
          <a:lstStyle/>
          <a:p>
            <a:endParaRPr lang="en-IN" dirty="0"/>
          </a:p>
        </p:txBody>
      </p:sp>
      <p:pic>
        <p:nvPicPr>
          <p:cNvPr id="1026" name="Picture 2" descr="D365 FO:Catch exceptions &amp; Inner exceptions thrown from CLR objects Using  ClrInterop &amp; X++ - All About Microsoft Dynam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8276" y="1368424"/>
            <a:ext cx="2892011" cy="266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4363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Class Methods</a:t>
            </a:r>
            <a:endParaRPr lang="en-IN" dirty="0"/>
          </a:p>
        </p:txBody>
      </p:sp>
      <p:graphicFrame>
        <p:nvGraphicFramePr>
          <p:cNvPr id="5" name="Content Placeholder 4"/>
          <p:cNvGraphicFramePr>
            <a:graphicFrameLocks noGrp="1"/>
          </p:cNvGraphicFramePr>
          <p:nvPr>
            <p:ph idx="1"/>
          </p:nvPr>
        </p:nvGraphicFramePr>
        <p:xfrm>
          <a:off x="131763" y="863600"/>
          <a:ext cx="11928476" cy="755338"/>
        </p:xfrm>
        <a:graphic>
          <a:graphicData uri="http://schemas.openxmlformats.org/drawingml/2006/table">
            <a:tbl>
              <a:tblPr firstRow="1" bandRow="1">
                <a:tableStyleId>{69012ECD-51FC-41F1-AA8D-1B2483CD663E}</a:tableStyleId>
              </a:tblPr>
              <a:tblGrid>
                <a:gridCol w="2738437">
                  <a:extLst>
                    <a:ext uri="{9D8B030D-6E8A-4147-A177-3AD203B41FA5}">
                      <a16:colId xmlns:a16="http://schemas.microsoft.com/office/drawing/2014/main" val="20000"/>
                    </a:ext>
                  </a:extLst>
                </a:gridCol>
                <a:gridCol w="9190039">
                  <a:extLst>
                    <a:ext uri="{9D8B030D-6E8A-4147-A177-3AD203B41FA5}">
                      <a16:colId xmlns:a16="http://schemas.microsoft.com/office/drawing/2014/main" val="20001"/>
                    </a:ext>
                  </a:extLst>
                </a:gridCol>
              </a:tblGrid>
              <a:tr h="370840">
                <a:tc>
                  <a:txBody>
                    <a:bodyPr/>
                    <a:lstStyle/>
                    <a:p>
                      <a:r>
                        <a:rPr lang="en-US" dirty="0"/>
                        <a:t>Method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Description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4498">
                <a:tc>
                  <a:txBody>
                    <a:bodyPr/>
                    <a:lstStyle/>
                    <a:p>
                      <a:r>
                        <a:rPr lang="en-US" dirty="0"/>
                        <a:t>public void</a:t>
                      </a:r>
                      <a:r>
                        <a:rPr lang="en-US" baseline="0" dirty="0"/>
                        <a:t> start()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kern="1200" dirty="0">
                          <a:solidFill>
                            <a:schemeClr val="tx1"/>
                          </a:solidFill>
                          <a:effectLst/>
                          <a:latin typeface="+mn-lt"/>
                          <a:ea typeface="+mn-ea"/>
                          <a:cs typeface="+mn-cs"/>
                        </a:rPr>
                        <a:t>Causes this thread to begin execution; the Java Virtual Machine calls the </a:t>
                      </a:r>
                      <a:r>
                        <a:rPr lang="en-US" dirty="0"/>
                        <a:t>run</a:t>
                      </a:r>
                      <a:r>
                        <a:rPr lang="en-US" sz="1800" b="0" i="0" kern="1200" dirty="0">
                          <a:solidFill>
                            <a:schemeClr val="tx1"/>
                          </a:solidFill>
                          <a:effectLst/>
                          <a:latin typeface="+mn-lt"/>
                          <a:ea typeface="+mn-ea"/>
                          <a:cs typeface="+mn-cs"/>
                        </a:rPr>
                        <a:t> method of this thread.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3" name="Table 2"/>
          <p:cNvGraphicFramePr>
            <a:graphicFrameLocks noGrp="1"/>
          </p:cNvGraphicFramePr>
          <p:nvPr/>
        </p:nvGraphicFramePr>
        <p:xfrm>
          <a:off x="130493" y="1629410"/>
          <a:ext cx="11928476" cy="640080"/>
        </p:xfrm>
        <a:graphic>
          <a:graphicData uri="http://schemas.openxmlformats.org/drawingml/2006/table">
            <a:tbl>
              <a:tblPr firstRow="1" bandRow="1">
                <a:tableStyleId>{5940675A-B579-460E-94D1-54222C63F5DA}</a:tableStyleId>
              </a:tblPr>
              <a:tblGrid>
                <a:gridCol w="2738437">
                  <a:extLst>
                    <a:ext uri="{9D8B030D-6E8A-4147-A177-3AD203B41FA5}">
                      <a16:colId xmlns:a16="http://schemas.microsoft.com/office/drawing/2014/main" val="20000"/>
                    </a:ext>
                  </a:extLst>
                </a:gridCol>
                <a:gridCol w="9190039">
                  <a:extLst>
                    <a:ext uri="{9D8B030D-6E8A-4147-A177-3AD203B41FA5}">
                      <a16:colId xmlns:a16="http://schemas.microsoft.com/office/drawing/2014/main" val="20001"/>
                    </a:ext>
                  </a:extLst>
                </a:gridCol>
              </a:tblGrid>
              <a:tr h="38449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public void</a:t>
                      </a:r>
                      <a:r>
                        <a:rPr lang="en-US" baseline="0" dirty="0"/>
                        <a:t> </a:t>
                      </a:r>
                      <a:r>
                        <a:rPr lang="en-US" dirty="0"/>
                        <a:t>run()</a:t>
                      </a:r>
                    </a:p>
                    <a:p>
                      <a:endParaRPr lang="en-IN" dirty="0"/>
                    </a:p>
                  </a:txBody>
                  <a:tcPr/>
                </a:tc>
                <a:tc>
                  <a:txBody>
                    <a:bodyPr/>
                    <a:lstStyle/>
                    <a:p>
                      <a:r>
                        <a:rPr lang="en-US" dirty="0"/>
                        <a:t>If this thread was constructed using a separate Runnable run object, then that Runnable object's run method is called.</a:t>
                      </a:r>
                      <a:endParaRPr lang="en-IN" dirty="0"/>
                    </a:p>
                  </a:txBody>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133984" y="2260917"/>
          <a:ext cx="11928476" cy="384498"/>
        </p:xfrm>
        <a:graphic>
          <a:graphicData uri="http://schemas.openxmlformats.org/drawingml/2006/table">
            <a:tbl>
              <a:tblPr firstRow="1" bandRow="1">
                <a:tableStyleId>{5940675A-B579-460E-94D1-54222C63F5DA}</a:tableStyleId>
              </a:tblPr>
              <a:tblGrid>
                <a:gridCol w="2738437">
                  <a:extLst>
                    <a:ext uri="{9D8B030D-6E8A-4147-A177-3AD203B41FA5}">
                      <a16:colId xmlns:a16="http://schemas.microsoft.com/office/drawing/2014/main" val="20000"/>
                    </a:ext>
                  </a:extLst>
                </a:gridCol>
                <a:gridCol w="9190039">
                  <a:extLst>
                    <a:ext uri="{9D8B030D-6E8A-4147-A177-3AD203B41FA5}">
                      <a16:colId xmlns:a16="http://schemas.microsoft.com/office/drawing/2014/main" val="20001"/>
                    </a:ext>
                  </a:extLst>
                </a:gridCol>
              </a:tblGrid>
              <a:tr h="384498">
                <a:tc>
                  <a:txBody>
                    <a:bodyPr/>
                    <a:lstStyle/>
                    <a:p>
                      <a:r>
                        <a:rPr lang="en-US" dirty="0"/>
                        <a:t>static void sleep(long </a:t>
                      </a:r>
                      <a:r>
                        <a:rPr lang="en-US" dirty="0" err="1"/>
                        <a:t>millis</a:t>
                      </a:r>
                      <a:r>
                        <a:rPr lang="en-US" dirty="0"/>
                        <a:t>)</a:t>
                      </a:r>
                    </a:p>
                  </a:txBody>
                  <a:tcPr/>
                </a:tc>
                <a:tc>
                  <a:txBody>
                    <a:bodyPr/>
                    <a:lstStyle/>
                    <a:p>
                      <a:r>
                        <a:rPr lang="en-US" sz="1800" b="0" i="0" kern="1200" dirty="0">
                          <a:solidFill>
                            <a:schemeClr val="tx1"/>
                          </a:solidFill>
                          <a:effectLst/>
                          <a:latin typeface="+mn-lt"/>
                          <a:ea typeface="+mn-ea"/>
                          <a:cs typeface="+mn-cs"/>
                        </a:rPr>
                        <a:t>Causes the currently executing thread to sleep for the specified number of milliseconds.</a:t>
                      </a:r>
                      <a:endParaRPr lang="en-IN" dirty="0"/>
                    </a:p>
                  </a:txBody>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133350" y="2651125"/>
          <a:ext cx="11928476" cy="640080"/>
        </p:xfrm>
        <a:graphic>
          <a:graphicData uri="http://schemas.openxmlformats.org/drawingml/2006/table">
            <a:tbl>
              <a:tblPr firstRow="1" bandRow="1">
                <a:tableStyleId>{5940675A-B579-460E-94D1-54222C63F5DA}</a:tableStyleId>
              </a:tblPr>
              <a:tblGrid>
                <a:gridCol w="2738437">
                  <a:extLst>
                    <a:ext uri="{9D8B030D-6E8A-4147-A177-3AD203B41FA5}">
                      <a16:colId xmlns:a16="http://schemas.microsoft.com/office/drawing/2014/main" val="20000"/>
                    </a:ext>
                  </a:extLst>
                </a:gridCol>
                <a:gridCol w="9190039">
                  <a:extLst>
                    <a:ext uri="{9D8B030D-6E8A-4147-A177-3AD203B41FA5}">
                      <a16:colId xmlns:a16="http://schemas.microsoft.com/office/drawing/2014/main" val="20001"/>
                    </a:ext>
                  </a:extLst>
                </a:gridCol>
              </a:tblGrid>
              <a:tr h="384498">
                <a:tc>
                  <a:txBody>
                    <a:bodyPr/>
                    <a:lstStyle/>
                    <a:p>
                      <a:r>
                        <a:rPr lang="en-IN" dirty="0"/>
                        <a:t>String</a:t>
                      </a:r>
                      <a:r>
                        <a:rPr lang="en-IN" baseline="0" dirty="0"/>
                        <a:t> </a:t>
                      </a:r>
                      <a:r>
                        <a:rPr lang="en-IN" dirty="0" err="1"/>
                        <a:t>toString</a:t>
                      </a:r>
                      <a:r>
                        <a:rPr lang="en-IN" dirty="0"/>
                        <a:t>()</a:t>
                      </a:r>
                    </a:p>
                  </a:txBody>
                  <a:tcPr/>
                </a:tc>
                <a:tc>
                  <a:txBody>
                    <a:bodyPr/>
                    <a:lstStyle/>
                    <a:p>
                      <a:r>
                        <a:rPr lang="en-US" sz="1800" b="0" i="0" kern="1200" dirty="0">
                          <a:solidFill>
                            <a:schemeClr val="tx1"/>
                          </a:solidFill>
                          <a:effectLst/>
                          <a:latin typeface="+mn-lt"/>
                          <a:ea typeface="+mn-ea"/>
                          <a:cs typeface="+mn-cs"/>
                        </a:rPr>
                        <a:t>Returns a string representation of this thread, including the thread's name, priority, and thread group.</a:t>
                      </a:r>
                      <a:endParaRPr lang="en-IN" dirty="0"/>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0223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Thread using Executor Framework</a:t>
            </a:r>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22424961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Thread using Executor Framework</a:t>
            </a:r>
            <a:endParaRPr lang="en-US" dirty="0"/>
          </a:p>
        </p:txBody>
      </p:sp>
      <p:sp>
        <p:nvSpPr>
          <p:cNvPr id="3" name="Content Placeholder 2"/>
          <p:cNvSpPr>
            <a:spLocks noGrp="1"/>
          </p:cNvSpPr>
          <p:nvPr>
            <p:ph idx="1"/>
          </p:nvPr>
        </p:nvSpPr>
        <p:spPr/>
        <p:txBody>
          <a:bodyPr/>
          <a:lstStyle/>
          <a:p>
            <a:r>
              <a:rPr lang="en-US" dirty="0"/>
              <a:t>The </a:t>
            </a:r>
            <a:r>
              <a:rPr lang="en-US" b="1" dirty="0" err="1">
                <a:solidFill>
                  <a:srgbClr val="002060"/>
                </a:solidFill>
              </a:rPr>
              <a:t>java.util.concurrent.Executors</a:t>
            </a:r>
            <a:r>
              <a:rPr lang="en-US" dirty="0"/>
              <a:t> class provides a set of methods for creating </a:t>
            </a:r>
            <a:r>
              <a:rPr lang="en-US" dirty="0" err="1"/>
              <a:t>ThreadPools</a:t>
            </a:r>
            <a:r>
              <a:rPr lang="en-US" dirty="0"/>
              <a:t> of worker threads.</a:t>
            </a:r>
            <a:endParaRPr lang="en-IN" dirty="0"/>
          </a:p>
          <a:p>
            <a:r>
              <a:rPr lang="en-IN" dirty="0"/>
              <a:t>Steps to execute thread using Executor Framework are as follows:</a:t>
            </a:r>
          </a:p>
          <a:p>
            <a:pPr marL="457200" indent="-457200">
              <a:buFont typeface="+mj-lt"/>
              <a:buAutoNum type="arabicPeriod"/>
            </a:pPr>
            <a:r>
              <a:rPr lang="en-US" dirty="0"/>
              <a:t>Create a task (Runnable Object) to execute</a:t>
            </a:r>
          </a:p>
          <a:p>
            <a:pPr marL="457200" indent="-457200">
              <a:buFont typeface="+mj-lt"/>
              <a:buAutoNum type="arabicPeriod"/>
            </a:pPr>
            <a:r>
              <a:rPr lang="en-US" dirty="0"/>
              <a:t>Create Executor Pool using Executors</a:t>
            </a:r>
          </a:p>
          <a:p>
            <a:pPr marL="457200" indent="-457200">
              <a:buFont typeface="+mj-lt"/>
              <a:buAutoNum type="arabicPeriod"/>
            </a:pPr>
            <a:r>
              <a:rPr lang="en-US" dirty="0"/>
              <a:t>Pass tasks to Executor Pool</a:t>
            </a:r>
          </a:p>
          <a:p>
            <a:pPr marL="457200" indent="-457200">
              <a:buFont typeface="+mj-lt"/>
              <a:buAutoNum type="arabicPeriod"/>
            </a:pPr>
            <a:r>
              <a:rPr lang="en-US" dirty="0"/>
              <a:t>Shutdown the Executor Pool</a:t>
            </a:r>
            <a:endParaRPr lang="en-IN" dirty="0"/>
          </a:p>
          <a:p>
            <a:r>
              <a:rPr lang="en-IN" b="1" dirty="0"/>
              <a:t>Java Executors Type: </a:t>
            </a:r>
            <a:r>
              <a:rPr lang="en-IN" dirty="0" err="1"/>
              <a:t>FixedThreadPool</a:t>
            </a:r>
            <a:r>
              <a:rPr lang="en-IN" dirty="0"/>
              <a:t>(n):</a:t>
            </a:r>
          </a:p>
          <a:p>
            <a:pPr marL="0" indent="0">
              <a:buNone/>
            </a:pPr>
            <a:r>
              <a:rPr lang="en-US" dirty="0"/>
              <a:t>	</a:t>
            </a:r>
            <a:r>
              <a:rPr lang="en-US" b="1" dirty="0"/>
              <a:t>Syntax</a:t>
            </a:r>
            <a:r>
              <a:rPr lang="en-US" dirty="0"/>
              <a:t>:</a:t>
            </a:r>
          </a:p>
          <a:p>
            <a:pPr marL="0" indent="0">
              <a:buNone/>
            </a:pPr>
            <a:r>
              <a:rPr lang="en-US" dirty="0"/>
              <a:t>	</a:t>
            </a:r>
            <a:r>
              <a:rPr lang="en-US" dirty="0" err="1">
                <a:solidFill>
                  <a:srgbClr val="002060"/>
                </a:solidFill>
              </a:rPr>
              <a:t>ExecutorService</a:t>
            </a:r>
            <a:r>
              <a:rPr lang="en-US" dirty="0">
                <a:solidFill>
                  <a:srgbClr val="002060"/>
                </a:solidFill>
              </a:rPr>
              <a:t> </a:t>
            </a:r>
            <a:r>
              <a:rPr lang="en-US" dirty="0" err="1">
                <a:solidFill>
                  <a:srgbClr val="002060"/>
                </a:solidFill>
              </a:rPr>
              <a:t>fixedPool</a:t>
            </a:r>
            <a:r>
              <a:rPr lang="en-US" dirty="0">
                <a:solidFill>
                  <a:srgbClr val="002060"/>
                </a:solidFill>
              </a:rPr>
              <a:t> = </a:t>
            </a:r>
            <a:r>
              <a:rPr lang="en-US" dirty="0" err="1">
                <a:solidFill>
                  <a:srgbClr val="002060"/>
                </a:solidFill>
              </a:rPr>
              <a:t>Executors.newFixedThreadPool</a:t>
            </a:r>
            <a:r>
              <a:rPr lang="en-US" dirty="0">
                <a:solidFill>
                  <a:srgbClr val="002060"/>
                </a:solidFill>
              </a:rPr>
              <a:t>(2); </a:t>
            </a:r>
          </a:p>
          <a:p>
            <a:pPr marL="0" indent="0">
              <a:buNone/>
            </a:pPr>
            <a:r>
              <a:rPr lang="en-US" dirty="0"/>
              <a:t>As the name indicates, it is a thread pool of a fixed number of threads. The tasks submitted to the executor are executed by the n threads and if there is more task they are stored on a LinkedBlockingQueue. </a:t>
            </a:r>
          </a:p>
        </p:txBody>
      </p:sp>
      <p:sp>
        <p:nvSpPr>
          <p:cNvPr id="5" name="Rectangle 2"/>
          <p:cNvSpPr>
            <a:spLocks noChangeArrowheads="1"/>
          </p:cNvSpPr>
          <p:nvPr/>
        </p:nvSpPr>
        <p:spPr bwMode="auto">
          <a:xfrm>
            <a:off x="131180" y="4502931"/>
            <a:ext cx="65" cy="3667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683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a:lstStyle/>
          <a:p>
            <a:r>
              <a:rPr lang="en-US" dirty="0"/>
              <a:t>Example Executable Framework</a:t>
            </a:r>
          </a:p>
        </p:txBody>
      </p:sp>
      <p:sp>
        <p:nvSpPr>
          <p:cNvPr id="4" name="Rectangle 3"/>
          <p:cNvSpPr/>
          <p:nvPr/>
        </p:nvSpPr>
        <p:spPr>
          <a:xfrm>
            <a:off x="30816" y="731447"/>
            <a:ext cx="9241771" cy="5016758"/>
          </a:xfrm>
          <a:prstGeom prst="rect">
            <a:avLst/>
          </a:prstGeom>
          <a:ln w="19050">
            <a:solidFill>
              <a:schemeClr val="accent1"/>
            </a:solidFill>
            <a:prstDash val="dash"/>
          </a:ln>
        </p:spPr>
        <p:txBody>
          <a:bodyPr wrap="square">
            <a:spAutoFit/>
          </a:bodyPr>
          <a:lstStyle/>
          <a:p>
            <a:r>
              <a:rPr lang="en-IN" sz="2000" b="1" dirty="0">
                <a:solidFill>
                  <a:srgbClr val="7F0055"/>
                </a:solidFill>
                <a:latin typeface="Consolas" panose="020B0609020204030204" pitchFamily="49" charset="0"/>
              </a:rPr>
              <a:t>class</a:t>
            </a:r>
            <a:r>
              <a:rPr lang="en-IN" sz="2000" b="1" dirty="0">
                <a:solidFill>
                  <a:srgbClr val="000000"/>
                </a:solidFill>
                <a:latin typeface="Consolas" panose="020B0609020204030204" pitchFamily="49" charset="0"/>
              </a:rPr>
              <a:t> Task </a:t>
            </a:r>
            <a:r>
              <a:rPr lang="en-IN" sz="2000" b="1" dirty="0">
                <a:solidFill>
                  <a:srgbClr val="7F0055"/>
                </a:solidFill>
                <a:latin typeface="Consolas" panose="020B0609020204030204" pitchFamily="49" charset="0"/>
              </a:rPr>
              <a:t>implements</a:t>
            </a:r>
            <a:r>
              <a:rPr lang="en-IN" sz="2000" b="1" dirty="0">
                <a:solidFill>
                  <a:srgbClr val="000000"/>
                </a:solidFill>
                <a:latin typeface="Consolas" panose="020B0609020204030204" pitchFamily="49" charset="0"/>
              </a:rPr>
              <a:t> Runnable { </a:t>
            </a:r>
          </a:p>
          <a:p>
            <a:pPr lvl="1"/>
            <a:r>
              <a:rPr lang="en-IN" sz="2000" b="1" dirty="0">
                <a:solidFill>
                  <a:srgbClr val="7F0055"/>
                </a:solidFill>
                <a:latin typeface="Consolas" panose="020B0609020204030204" pitchFamily="49" charset="0"/>
              </a:rPr>
              <a:t>private</a:t>
            </a:r>
            <a:r>
              <a:rPr lang="en-IN" sz="2000" b="1" dirty="0">
                <a:solidFill>
                  <a:srgbClr val="000000"/>
                </a:solidFill>
                <a:latin typeface="Consolas" panose="020B0609020204030204" pitchFamily="49" charset="0"/>
              </a:rPr>
              <a:t> String </a:t>
            </a:r>
            <a:r>
              <a:rPr lang="en-IN" sz="2000" b="1" dirty="0">
                <a:solidFill>
                  <a:srgbClr val="0000C0"/>
                </a:solidFill>
                <a:latin typeface="Consolas" panose="020B0609020204030204" pitchFamily="49" charset="0"/>
              </a:rPr>
              <a:t>name</a:t>
            </a:r>
            <a:r>
              <a:rPr lang="en-IN" sz="2000" b="1" dirty="0">
                <a:solidFill>
                  <a:srgbClr val="000000"/>
                </a:solidFill>
                <a:latin typeface="Consolas" panose="020B0609020204030204" pitchFamily="49" charset="0"/>
              </a:rPr>
              <a:t>; </a:t>
            </a:r>
          </a:p>
          <a:p>
            <a:pPr lvl="1"/>
            <a:r>
              <a:rPr lang="en-IN" sz="2000" b="1" dirty="0">
                <a:solidFill>
                  <a:srgbClr val="7F0055"/>
                </a:solidFill>
                <a:latin typeface="Consolas" panose="020B0609020204030204" pitchFamily="49" charset="0"/>
              </a:rPr>
              <a:t>public</a:t>
            </a:r>
            <a:r>
              <a:rPr lang="en-IN" sz="2000" b="1" dirty="0">
                <a:solidFill>
                  <a:srgbClr val="000000"/>
                </a:solidFill>
                <a:latin typeface="Consolas" panose="020B0609020204030204" pitchFamily="49" charset="0"/>
              </a:rPr>
              <a:t> Task(String </a:t>
            </a:r>
            <a:r>
              <a:rPr lang="en-IN" sz="2000" b="1" dirty="0">
                <a:solidFill>
                  <a:srgbClr val="6A3E3E"/>
                </a:solidFill>
                <a:latin typeface="Consolas" panose="020B0609020204030204" pitchFamily="49" charset="0"/>
              </a:rPr>
              <a:t>s</a:t>
            </a:r>
            <a:r>
              <a:rPr lang="en-IN" sz="2000" b="1" dirty="0">
                <a:solidFill>
                  <a:srgbClr val="000000"/>
                </a:solidFill>
                <a:latin typeface="Consolas" panose="020B0609020204030204" pitchFamily="49" charset="0"/>
              </a:rPr>
              <a:t>) { </a:t>
            </a:r>
          </a:p>
          <a:p>
            <a:pPr lvl="1"/>
            <a:r>
              <a:rPr lang="en-IN" sz="2000" dirty="0">
                <a:solidFill>
                  <a:srgbClr val="0000C0"/>
                </a:solidFill>
                <a:latin typeface="Consolas" panose="020B0609020204030204" pitchFamily="49" charset="0"/>
              </a:rPr>
              <a:t>	name</a:t>
            </a:r>
            <a:r>
              <a:rPr lang="en-IN" sz="2000" dirty="0">
                <a:solidFill>
                  <a:srgbClr val="000000"/>
                </a:solidFill>
                <a:latin typeface="Consolas" panose="020B0609020204030204" pitchFamily="49" charset="0"/>
              </a:rPr>
              <a:t> = </a:t>
            </a:r>
            <a:r>
              <a:rPr lang="en-IN" sz="2000" dirty="0">
                <a:solidFill>
                  <a:srgbClr val="6A3E3E"/>
                </a:solidFill>
                <a:latin typeface="Consolas" panose="020B0609020204030204" pitchFamily="49" charset="0"/>
              </a:rPr>
              <a:t>s</a:t>
            </a:r>
            <a:r>
              <a:rPr lang="en-IN" sz="2000" dirty="0">
                <a:solidFill>
                  <a:srgbClr val="000000"/>
                </a:solidFill>
                <a:latin typeface="Consolas" panose="020B0609020204030204" pitchFamily="49" charset="0"/>
              </a:rPr>
              <a:t>; </a:t>
            </a:r>
          </a:p>
          <a:p>
            <a:pPr lvl="1"/>
            <a:r>
              <a:rPr lang="en-IN" sz="2000" dirty="0">
                <a:solidFill>
                  <a:srgbClr val="000000"/>
                </a:solidFill>
                <a:latin typeface="Consolas" panose="020B0609020204030204" pitchFamily="49" charset="0"/>
              </a:rPr>
              <a:t>} </a:t>
            </a:r>
          </a:p>
          <a:p>
            <a:pPr lvl="1"/>
            <a:r>
              <a:rPr lang="en-IN" sz="2000" b="1" dirty="0">
                <a:solidFill>
                  <a:srgbClr val="7F0055"/>
                </a:solidFill>
                <a:latin typeface="Consolas" panose="020B0609020204030204" pitchFamily="49" charset="0"/>
              </a:rPr>
              <a:t>public</a:t>
            </a:r>
            <a:r>
              <a:rPr lang="en-IN" sz="2000" b="1" dirty="0">
                <a:solidFill>
                  <a:srgbClr val="000000"/>
                </a:solidFill>
                <a:latin typeface="Consolas" panose="020B0609020204030204" pitchFamily="49" charset="0"/>
              </a:rPr>
              <a:t> </a:t>
            </a:r>
            <a:r>
              <a:rPr lang="en-IN" sz="2000" b="1" dirty="0">
                <a:solidFill>
                  <a:srgbClr val="7F0055"/>
                </a:solidFill>
                <a:latin typeface="Consolas" panose="020B0609020204030204" pitchFamily="49" charset="0"/>
              </a:rPr>
              <a:t>void</a:t>
            </a:r>
            <a:r>
              <a:rPr lang="en-IN" sz="2000" b="1" dirty="0">
                <a:solidFill>
                  <a:srgbClr val="000000"/>
                </a:solidFill>
                <a:latin typeface="Consolas" panose="020B0609020204030204" pitchFamily="49" charset="0"/>
              </a:rPr>
              <a:t> run() { </a:t>
            </a:r>
          </a:p>
          <a:p>
            <a:pPr lvl="2"/>
            <a:r>
              <a:rPr lang="en-IN" sz="2000" b="1" dirty="0">
                <a:solidFill>
                  <a:srgbClr val="7F0055"/>
                </a:solidFill>
                <a:latin typeface="Consolas" panose="020B0609020204030204" pitchFamily="49" charset="0"/>
              </a:rPr>
              <a:t>try</a:t>
            </a:r>
            <a:r>
              <a:rPr lang="en-IN" sz="2000" b="1" dirty="0">
                <a:solidFill>
                  <a:srgbClr val="000000"/>
                </a:solidFill>
                <a:latin typeface="Consolas" panose="020B0609020204030204" pitchFamily="49" charset="0"/>
              </a:rPr>
              <a:t> { </a:t>
            </a:r>
          </a:p>
          <a:p>
            <a:pPr lvl="3"/>
            <a:r>
              <a:rPr lang="nn-NO" sz="2000" b="1" dirty="0">
                <a:solidFill>
                  <a:srgbClr val="7F0055"/>
                </a:solidFill>
                <a:latin typeface="Consolas" panose="020B0609020204030204" pitchFamily="49" charset="0"/>
              </a:rPr>
              <a:t>for</a:t>
            </a:r>
            <a:r>
              <a:rPr lang="nn-NO" sz="2000" b="1" dirty="0">
                <a:solidFill>
                  <a:srgbClr val="000000"/>
                </a:solidFill>
                <a:latin typeface="Consolas" panose="020B0609020204030204" pitchFamily="49" charset="0"/>
              </a:rPr>
              <a:t> (</a:t>
            </a:r>
            <a:r>
              <a:rPr lang="nn-NO" sz="2000" b="1" dirty="0">
                <a:solidFill>
                  <a:srgbClr val="7F0055"/>
                </a:solidFill>
                <a:latin typeface="Consolas" panose="020B0609020204030204" pitchFamily="49" charset="0"/>
              </a:rPr>
              <a:t>int</a:t>
            </a:r>
            <a:r>
              <a:rPr lang="nn-NO" sz="2000" b="1" dirty="0">
                <a:solidFill>
                  <a:srgbClr val="000000"/>
                </a:solidFill>
                <a:latin typeface="Consolas" panose="020B0609020204030204" pitchFamily="49" charset="0"/>
              </a:rPr>
              <a:t> </a:t>
            </a:r>
            <a:r>
              <a:rPr lang="nn-NO" sz="2000" b="1" dirty="0">
                <a:solidFill>
                  <a:srgbClr val="6A3E3E"/>
                </a:solidFill>
                <a:latin typeface="Consolas" panose="020B0609020204030204" pitchFamily="49" charset="0"/>
              </a:rPr>
              <a:t>i</a:t>
            </a:r>
            <a:r>
              <a:rPr lang="nn-NO" sz="2000" b="1" dirty="0">
                <a:solidFill>
                  <a:srgbClr val="000000"/>
                </a:solidFill>
                <a:latin typeface="Consolas" panose="020B0609020204030204" pitchFamily="49" charset="0"/>
              </a:rPr>
              <a:t> = 1; </a:t>
            </a:r>
            <a:r>
              <a:rPr lang="nn-NO" sz="2000" b="1" dirty="0">
                <a:solidFill>
                  <a:srgbClr val="6A3E3E"/>
                </a:solidFill>
                <a:latin typeface="Consolas" panose="020B0609020204030204" pitchFamily="49" charset="0"/>
              </a:rPr>
              <a:t>i</a:t>
            </a:r>
            <a:r>
              <a:rPr lang="nn-NO" sz="2000" b="1" dirty="0">
                <a:solidFill>
                  <a:srgbClr val="000000"/>
                </a:solidFill>
                <a:latin typeface="Consolas" panose="020B0609020204030204" pitchFamily="49" charset="0"/>
              </a:rPr>
              <a:t>&lt;=5; </a:t>
            </a:r>
            <a:r>
              <a:rPr lang="nn-NO" sz="2000" b="1" dirty="0">
                <a:solidFill>
                  <a:srgbClr val="6A3E3E"/>
                </a:solidFill>
                <a:latin typeface="Consolas" panose="020B0609020204030204" pitchFamily="49" charset="0"/>
              </a:rPr>
              <a:t>i</a:t>
            </a:r>
            <a:r>
              <a:rPr lang="nn-NO" sz="2000" b="1" dirty="0">
                <a:solidFill>
                  <a:srgbClr val="000000"/>
                </a:solidFill>
                <a:latin typeface="Consolas" panose="020B0609020204030204" pitchFamily="49" charset="0"/>
              </a:rPr>
              <a:t>++) { </a:t>
            </a:r>
          </a:p>
          <a:p>
            <a:pPr lvl="4"/>
            <a:r>
              <a:rPr lang="en-IN" sz="2000" dirty="0" err="1">
                <a:solidFill>
                  <a:srgbClr val="000000"/>
                </a:solidFill>
                <a:latin typeface="Consolas" panose="020B0609020204030204" pitchFamily="49" charset="0"/>
              </a:rPr>
              <a:t>System.</a:t>
            </a:r>
            <a:r>
              <a:rPr lang="en-IN" sz="2000" b="1" i="1" dirty="0" err="1">
                <a:solidFill>
                  <a:srgbClr val="0000C0"/>
                </a:solidFill>
                <a:latin typeface="Consolas" panose="020B0609020204030204" pitchFamily="49" charset="0"/>
              </a:rPr>
              <a:t>out</a:t>
            </a:r>
            <a:r>
              <a:rPr lang="en-IN" sz="2000" b="1" i="1" dirty="0" err="1">
                <a:solidFill>
                  <a:srgbClr val="000000"/>
                </a:solidFill>
                <a:latin typeface="Consolas" panose="020B0609020204030204" pitchFamily="49" charset="0"/>
              </a:rPr>
              <a:t>.println</a:t>
            </a:r>
            <a:r>
              <a:rPr lang="en-IN" sz="2000" b="1" i="1" dirty="0">
                <a:solidFill>
                  <a:srgbClr val="000000"/>
                </a:solidFill>
                <a:latin typeface="Consolas" panose="020B0609020204030204" pitchFamily="49" charset="0"/>
              </a:rPr>
              <a:t>(</a:t>
            </a:r>
            <a:r>
              <a:rPr lang="en-IN" sz="2000" b="1" i="1" dirty="0">
                <a:solidFill>
                  <a:srgbClr val="0000C0"/>
                </a:solidFill>
                <a:latin typeface="Consolas" panose="020B0609020204030204" pitchFamily="49" charset="0"/>
              </a:rPr>
              <a:t>name</a:t>
            </a:r>
            <a:r>
              <a:rPr lang="en-IN" sz="2000" b="1" i="1" dirty="0">
                <a:solidFill>
                  <a:srgbClr val="000000"/>
                </a:solidFill>
                <a:latin typeface="Consolas" panose="020B0609020204030204" pitchFamily="49" charset="0"/>
              </a:rPr>
              <a:t>+</a:t>
            </a:r>
            <a:r>
              <a:rPr lang="en-IN" sz="2000" b="1" i="1" dirty="0">
                <a:solidFill>
                  <a:srgbClr val="2A00FF"/>
                </a:solidFill>
                <a:latin typeface="Consolas" panose="020B0609020204030204" pitchFamily="49" charset="0"/>
              </a:rPr>
              <a:t>" - task number - "</a:t>
            </a:r>
            <a:r>
              <a:rPr lang="en-IN" sz="2000" b="1" i="1" dirty="0">
                <a:solidFill>
                  <a:srgbClr val="000000"/>
                </a:solidFill>
                <a:latin typeface="Consolas" panose="020B0609020204030204" pitchFamily="49" charset="0"/>
              </a:rPr>
              <a:t>+</a:t>
            </a:r>
            <a:r>
              <a:rPr lang="en-IN" sz="2000" b="1" i="1" dirty="0" err="1">
                <a:solidFill>
                  <a:srgbClr val="6A3E3E"/>
                </a:solidFill>
                <a:latin typeface="Consolas" panose="020B0609020204030204" pitchFamily="49" charset="0"/>
              </a:rPr>
              <a:t>i</a:t>
            </a:r>
            <a:r>
              <a:rPr lang="en-IN" sz="2000" b="1" i="1" dirty="0">
                <a:solidFill>
                  <a:srgbClr val="000000"/>
                </a:solidFill>
                <a:latin typeface="Consolas" panose="020B0609020204030204" pitchFamily="49" charset="0"/>
              </a:rPr>
              <a:t>);</a:t>
            </a:r>
          </a:p>
          <a:p>
            <a:pPr lvl="4"/>
            <a:r>
              <a:rPr lang="en-IN" sz="2000" dirty="0" err="1">
                <a:solidFill>
                  <a:srgbClr val="000000"/>
                </a:solidFill>
                <a:latin typeface="Consolas" panose="020B0609020204030204" pitchFamily="49" charset="0"/>
              </a:rPr>
              <a:t>Thread.</a:t>
            </a:r>
            <a:r>
              <a:rPr lang="en-IN" sz="2000" i="1" dirty="0" err="1">
                <a:solidFill>
                  <a:srgbClr val="000000"/>
                </a:solidFill>
                <a:latin typeface="Consolas" panose="020B0609020204030204" pitchFamily="49" charset="0"/>
              </a:rPr>
              <a:t>sleep</a:t>
            </a:r>
            <a:r>
              <a:rPr lang="en-IN" sz="2000" i="1" dirty="0">
                <a:solidFill>
                  <a:srgbClr val="000000"/>
                </a:solidFill>
                <a:latin typeface="Consolas" panose="020B0609020204030204" pitchFamily="49" charset="0"/>
              </a:rPr>
              <a:t>(1000); </a:t>
            </a:r>
          </a:p>
          <a:p>
            <a:pPr lvl="3"/>
            <a:r>
              <a:rPr lang="en-IN" sz="2000" dirty="0">
                <a:solidFill>
                  <a:srgbClr val="000000"/>
                </a:solidFill>
                <a:latin typeface="Consolas" panose="020B0609020204030204" pitchFamily="49" charset="0"/>
              </a:rPr>
              <a:t>} </a:t>
            </a:r>
          </a:p>
          <a:p>
            <a:pPr lvl="3"/>
            <a:r>
              <a:rPr lang="en-IN" sz="2000" dirty="0" err="1">
                <a:solidFill>
                  <a:srgbClr val="000000"/>
                </a:solidFill>
                <a:latin typeface="Consolas" panose="020B0609020204030204" pitchFamily="49" charset="0"/>
              </a:rPr>
              <a:t>System.</a:t>
            </a:r>
            <a:r>
              <a:rPr lang="en-IN" sz="2000" b="1" i="1" dirty="0" err="1">
                <a:solidFill>
                  <a:srgbClr val="0000C0"/>
                </a:solidFill>
                <a:latin typeface="Consolas" panose="020B0609020204030204" pitchFamily="49" charset="0"/>
              </a:rPr>
              <a:t>out</a:t>
            </a:r>
            <a:r>
              <a:rPr lang="en-IN" sz="2000" b="1" i="1" dirty="0" err="1">
                <a:solidFill>
                  <a:srgbClr val="000000"/>
                </a:solidFill>
                <a:latin typeface="Consolas" panose="020B0609020204030204" pitchFamily="49" charset="0"/>
              </a:rPr>
              <a:t>.println</a:t>
            </a:r>
            <a:r>
              <a:rPr lang="en-IN" sz="2000" b="1" i="1" dirty="0">
                <a:solidFill>
                  <a:srgbClr val="000000"/>
                </a:solidFill>
                <a:latin typeface="Consolas" panose="020B0609020204030204" pitchFamily="49" charset="0"/>
              </a:rPr>
              <a:t>(</a:t>
            </a:r>
            <a:r>
              <a:rPr lang="en-IN" sz="2000" b="1" i="1" dirty="0">
                <a:solidFill>
                  <a:srgbClr val="0000C0"/>
                </a:solidFill>
                <a:latin typeface="Consolas" panose="020B0609020204030204" pitchFamily="49" charset="0"/>
              </a:rPr>
              <a:t>name</a:t>
            </a:r>
            <a:r>
              <a:rPr lang="en-IN" sz="2000" b="1" i="1" dirty="0">
                <a:solidFill>
                  <a:srgbClr val="000000"/>
                </a:solidFill>
                <a:latin typeface="Consolas" panose="020B0609020204030204" pitchFamily="49" charset="0"/>
              </a:rPr>
              <a:t>+</a:t>
            </a:r>
            <a:r>
              <a:rPr lang="en-IN" sz="2000" b="1" i="1" dirty="0">
                <a:solidFill>
                  <a:srgbClr val="2A00FF"/>
                </a:solidFill>
                <a:latin typeface="Consolas" panose="020B0609020204030204" pitchFamily="49" charset="0"/>
              </a:rPr>
              <a:t>" complete"</a:t>
            </a:r>
            <a:r>
              <a:rPr lang="en-IN" sz="2000" b="1" i="1" dirty="0">
                <a:solidFill>
                  <a:srgbClr val="000000"/>
                </a:solidFill>
                <a:latin typeface="Consolas" panose="020B0609020204030204" pitchFamily="49" charset="0"/>
              </a:rPr>
              <a:t>); </a:t>
            </a:r>
          </a:p>
          <a:p>
            <a:pPr lvl="2"/>
            <a:r>
              <a:rPr lang="en-IN" sz="2000" dirty="0">
                <a:solidFill>
                  <a:srgbClr val="000000"/>
                </a:solidFill>
                <a:latin typeface="Consolas" panose="020B0609020204030204" pitchFamily="49" charset="0"/>
              </a:rPr>
              <a:t>} </a:t>
            </a:r>
          </a:p>
          <a:p>
            <a:pPr lvl="2"/>
            <a:r>
              <a:rPr lang="en-IN" sz="2000" b="1" dirty="0">
                <a:solidFill>
                  <a:srgbClr val="7F0055"/>
                </a:solidFill>
                <a:latin typeface="Consolas" panose="020B0609020204030204" pitchFamily="49" charset="0"/>
              </a:rPr>
              <a:t>catch</a:t>
            </a:r>
            <a:r>
              <a:rPr lang="en-IN" sz="2000" b="1" dirty="0">
                <a:solidFill>
                  <a:srgbClr val="000000"/>
                </a:solidFill>
                <a:latin typeface="Consolas" panose="020B0609020204030204" pitchFamily="49" charset="0"/>
              </a:rPr>
              <a:t>(</a:t>
            </a:r>
            <a:r>
              <a:rPr lang="en-IN" sz="2000" b="1" dirty="0" err="1">
                <a:solidFill>
                  <a:srgbClr val="000000"/>
                </a:solidFill>
                <a:latin typeface="Consolas" panose="020B0609020204030204" pitchFamily="49" charset="0"/>
              </a:rPr>
              <a:t>InterruptedException</a:t>
            </a:r>
            <a:r>
              <a:rPr lang="en-IN" sz="2000" b="1" dirty="0">
                <a:solidFill>
                  <a:srgbClr val="000000"/>
                </a:solidFill>
                <a:latin typeface="Consolas" panose="020B0609020204030204" pitchFamily="49" charset="0"/>
              </a:rPr>
              <a:t> </a:t>
            </a:r>
            <a:r>
              <a:rPr lang="en-IN" sz="2000" b="1" dirty="0">
                <a:solidFill>
                  <a:srgbClr val="6A3E3E"/>
                </a:solidFill>
                <a:latin typeface="Consolas" panose="020B0609020204030204" pitchFamily="49" charset="0"/>
              </a:rPr>
              <a:t>e</a:t>
            </a:r>
            <a:r>
              <a:rPr lang="en-IN" sz="2000" b="1" dirty="0">
                <a:solidFill>
                  <a:srgbClr val="000000"/>
                </a:solidFill>
                <a:latin typeface="Consolas" panose="020B0609020204030204" pitchFamily="49" charset="0"/>
              </a:rPr>
              <a:t>) { </a:t>
            </a:r>
          </a:p>
          <a:p>
            <a:pPr lvl="2"/>
            <a:r>
              <a:rPr lang="en-IN" sz="2000" dirty="0">
                <a:solidFill>
                  <a:srgbClr val="6A3E3E"/>
                </a:solidFill>
                <a:latin typeface="Consolas" panose="020B0609020204030204" pitchFamily="49" charset="0"/>
              </a:rPr>
              <a:t>      </a:t>
            </a:r>
            <a:r>
              <a:rPr lang="en-IN" sz="2000" dirty="0" err="1">
                <a:solidFill>
                  <a:srgbClr val="6A3E3E"/>
                </a:solidFill>
                <a:latin typeface="Consolas" panose="020B0609020204030204" pitchFamily="49" charset="0"/>
              </a:rPr>
              <a:t>e</a:t>
            </a:r>
            <a:r>
              <a:rPr lang="en-IN" sz="2000" dirty="0" err="1">
                <a:solidFill>
                  <a:srgbClr val="000000"/>
                </a:solidFill>
                <a:latin typeface="Consolas" panose="020B0609020204030204" pitchFamily="49" charset="0"/>
              </a:rPr>
              <a:t>.printStackTrace</a:t>
            </a:r>
            <a:r>
              <a:rPr lang="en-IN" sz="2000" dirty="0">
                <a:solidFill>
                  <a:srgbClr val="000000"/>
                </a:solidFill>
                <a:latin typeface="Consolas" panose="020B0609020204030204" pitchFamily="49" charset="0"/>
              </a:rPr>
              <a:t>(); </a:t>
            </a:r>
          </a:p>
          <a:p>
            <a:pPr lvl="2"/>
            <a:r>
              <a:rPr lang="en-IN" sz="2000"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367818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a:lstStyle/>
          <a:p>
            <a:r>
              <a:rPr lang="en-US" dirty="0"/>
              <a:t>Example Executable Framework</a:t>
            </a:r>
          </a:p>
        </p:txBody>
      </p:sp>
      <p:sp>
        <p:nvSpPr>
          <p:cNvPr id="6" name="Rectangle 5"/>
          <p:cNvSpPr/>
          <p:nvPr/>
        </p:nvSpPr>
        <p:spPr>
          <a:xfrm>
            <a:off x="114301" y="760023"/>
            <a:ext cx="9444038" cy="5786199"/>
          </a:xfrm>
          <a:prstGeom prst="rect">
            <a:avLst/>
          </a:prstGeom>
          <a:ln w="19050">
            <a:solidFill>
              <a:schemeClr val="accent1"/>
            </a:solidFill>
            <a:prstDash val="dash"/>
          </a:ln>
        </p:spPr>
        <p:txBody>
          <a:bodyPr wrap="square">
            <a:spAutoFit/>
          </a:bodyPr>
          <a:lstStyle/>
          <a:p>
            <a:r>
              <a:rPr lang="en-IN" sz="2000" b="1" dirty="0">
                <a:solidFill>
                  <a:srgbClr val="7F0055"/>
                </a:solidFill>
                <a:latin typeface="Consolas" panose="020B0609020204030204" pitchFamily="49" charset="0"/>
              </a:rPr>
              <a:t>import</a:t>
            </a:r>
            <a:r>
              <a:rPr lang="en-IN" sz="2000" b="1" dirty="0">
                <a:solidFill>
                  <a:srgbClr val="000000"/>
                </a:solidFill>
                <a:latin typeface="Consolas" panose="020B0609020204030204" pitchFamily="49" charset="0"/>
              </a:rPr>
              <a:t> </a:t>
            </a:r>
            <a:r>
              <a:rPr lang="en-IN" sz="2000" b="1" dirty="0" err="1">
                <a:solidFill>
                  <a:srgbClr val="000000"/>
                </a:solidFill>
                <a:latin typeface="Consolas" panose="020B0609020204030204" pitchFamily="49" charset="0"/>
              </a:rPr>
              <a:t>java.util.concurrent</a:t>
            </a:r>
            <a:r>
              <a:rPr lang="en-IN" sz="2000" b="1" dirty="0">
                <a:solidFill>
                  <a:srgbClr val="000000"/>
                </a:solidFill>
                <a:latin typeface="Consolas" panose="020B0609020204030204" pitchFamily="49" charset="0"/>
              </a:rPr>
              <a:t>.*; </a:t>
            </a:r>
            <a:endParaRPr lang="en-IN" sz="2000" b="1" dirty="0">
              <a:solidFill>
                <a:srgbClr val="7F0055"/>
              </a:solidFill>
              <a:latin typeface="Consolas" panose="020B0609020204030204" pitchFamily="49" charset="0"/>
            </a:endParaRPr>
          </a:p>
          <a:p>
            <a:r>
              <a:rPr lang="en-IN" sz="2000" b="1" dirty="0">
                <a:solidFill>
                  <a:srgbClr val="7F0055"/>
                </a:solidFill>
                <a:latin typeface="Consolas" panose="020B0609020204030204" pitchFamily="49" charset="0"/>
              </a:rPr>
              <a:t>public</a:t>
            </a:r>
            <a:r>
              <a:rPr lang="en-IN" sz="2000" b="1" dirty="0">
                <a:solidFill>
                  <a:srgbClr val="000000"/>
                </a:solidFill>
                <a:latin typeface="Consolas" panose="020B0609020204030204" pitchFamily="49" charset="0"/>
              </a:rPr>
              <a:t> </a:t>
            </a:r>
            <a:r>
              <a:rPr lang="en-IN" sz="2000" b="1" dirty="0">
                <a:solidFill>
                  <a:srgbClr val="7F0055"/>
                </a:solidFill>
                <a:latin typeface="Consolas" panose="020B0609020204030204" pitchFamily="49" charset="0"/>
              </a:rPr>
              <a:t>class</a:t>
            </a:r>
            <a:r>
              <a:rPr lang="en-IN" sz="2000" b="1" dirty="0">
                <a:solidFill>
                  <a:srgbClr val="000000"/>
                </a:solidFill>
                <a:latin typeface="Consolas" panose="020B0609020204030204" pitchFamily="49" charset="0"/>
              </a:rPr>
              <a:t> </a:t>
            </a:r>
            <a:r>
              <a:rPr lang="en-IN" sz="2000" b="1" dirty="0" err="1">
                <a:solidFill>
                  <a:srgbClr val="000000"/>
                </a:solidFill>
                <a:latin typeface="Consolas" panose="020B0609020204030204" pitchFamily="49" charset="0"/>
              </a:rPr>
              <a:t>ExecutorThreadDemo</a:t>
            </a:r>
            <a:r>
              <a:rPr lang="en-IN" sz="2000" b="1" dirty="0">
                <a:solidFill>
                  <a:srgbClr val="000000"/>
                </a:solidFill>
                <a:latin typeface="Consolas" panose="020B0609020204030204" pitchFamily="49" charset="0"/>
              </a:rPr>
              <a:t> { </a:t>
            </a:r>
          </a:p>
          <a:p>
            <a:pPr lvl="1"/>
            <a:r>
              <a:rPr lang="en-US" sz="2000" b="1" dirty="0">
                <a:solidFill>
                  <a:srgbClr val="7F0055"/>
                </a:solidFill>
                <a:latin typeface="Consolas" panose="020B0609020204030204" pitchFamily="49" charset="0"/>
              </a:rPr>
              <a:t>public</a:t>
            </a:r>
            <a:r>
              <a:rPr lang="en-US" sz="2000" b="1" dirty="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static</a:t>
            </a:r>
            <a:r>
              <a:rPr lang="en-US" sz="2000" b="1" dirty="0">
                <a:solidFill>
                  <a:srgbClr val="000000"/>
                </a:solidFill>
                <a:latin typeface="Consolas" panose="020B0609020204030204" pitchFamily="49" charset="0"/>
              </a:rPr>
              <a:t> </a:t>
            </a:r>
            <a:r>
              <a:rPr lang="en-US" sz="2000" b="1" dirty="0">
                <a:solidFill>
                  <a:srgbClr val="7F0055"/>
                </a:solidFill>
                <a:latin typeface="Consolas" panose="020B0609020204030204" pitchFamily="49" charset="0"/>
              </a:rPr>
              <a:t>void</a:t>
            </a:r>
            <a:r>
              <a:rPr lang="en-US" sz="2000" b="1" dirty="0">
                <a:solidFill>
                  <a:srgbClr val="000000"/>
                </a:solidFill>
                <a:latin typeface="Consolas" panose="020B0609020204030204" pitchFamily="49" charset="0"/>
              </a:rPr>
              <a:t> main(String[] </a:t>
            </a:r>
            <a:r>
              <a:rPr lang="en-US" sz="2000" b="1" dirty="0" err="1">
                <a:solidFill>
                  <a:srgbClr val="6A3E3E"/>
                </a:solidFill>
                <a:latin typeface="Consolas" panose="020B0609020204030204" pitchFamily="49" charset="0"/>
              </a:rPr>
              <a:t>args</a:t>
            </a:r>
            <a:r>
              <a:rPr lang="en-US" sz="2000" b="1" dirty="0">
                <a:solidFill>
                  <a:srgbClr val="000000"/>
                </a:solidFill>
                <a:latin typeface="Consolas" panose="020B0609020204030204" pitchFamily="49" charset="0"/>
              </a:rPr>
              <a:t>) { </a:t>
            </a:r>
          </a:p>
          <a:p>
            <a:pPr lvl="2"/>
            <a:r>
              <a:rPr lang="en-US" sz="2000" dirty="0">
                <a:solidFill>
                  <a:srgbClr val="000000"/>
                </a:solidFill>
                <a:latin typeface="Consolas" panose="020B0609020204030204" pitchFamily="49" charset="0"/>
              </a:rPr>
              <a:t>Runnable </a:t>
            </a:r>
            <a:r>
              <a:rPr lang="en-US" sz="2000" dirty="0">
                <a:solidFill>
                  <a:srgbClr val="6A3E3E"/>
                </a:solidFill>
                <a:latin typeface="Consolas" panose="020B0609020204030204" pitchFamily="49" charset="0"/>
              </a:rPr>
              <a:t>r1</a:t>
            </a:r>
            <a:r>
              <a:rPr lang="en-US" sz="2000" dirty="0">
                <a:solidFill>
                  <a:srgbClr val="000000"/>
                </a:solidFill>
                <a:latin typeface="Consolas" panose="020B0609020204030204" pitchFamily="49" charset="0"/>
              </a:rPr>
              <a:t> = </a:t>
            </a:r>
            <a:r>
              <a:rPr lang="en-US" sz="2000" b="1" dirty="0">
                <a:solidFill>
                  <a:srgbClr val="7F0055"/>
                </a:solidFill>
                <a:latin typeface="Consolas" panose="020B0609020204030204" pitchFamily="49" charset="0"/>
              </a:rPr>
              <a:t>new</a:t>
            </a:r>
            <a:r>
              <a:rPr lang="en-US" sz="2000" b="1" dirty="0">
                <a:solidFill>
                  <a:srgbClr val="000000"/>
                </a:solidFill>
                <a:latin typeface="Consolas" panose="020B0609020204030204" pitchFamily="49" charset="0"/>
              </a:rPr>
              <a:t> Task(</a:t>
            </a:r>
            <a:r>
              <a:rPr lang="en-US" sz="2000" b="1" dirty="0">
                <a:solidFill>
                  <a:srgbClr val="2A00FF"/>
                </a:solidFill>
                <a:latin typeface="Consolas" panose="020B0609020204030204" pitchFamily="49" charset="0"/>
              </a:rPr>
              <a:t>"task 1"</a:t>
            </a:r>
            <a:r>
              <a:rPr lang="en-US" sz="2000" b="1" dirty="0">
                <a:solidFill>
                  <a:srgbClr val="000000"/>
                </a:solidFill>
                <a:latin typeface="Consolas" panose="020B0609020204030204" pitchFamily="49" charset="0"/>
              </a:rPr>
              <a:t>); </a:t>
            </a:r>
          </a:p>
          <a:p>
            <a:pPr lvl="2"/>
            <a:r>
              <a:rPr lang="en-US" sz="2000" dirty="0">
                <a:solidFill>
                  <a:srgbClr val="000000"/>
                </a:solidFill>
                <a:latin typeface="Consolas" panose="020B0609020204030204" pitchFamily="49" charset="0"/>
              </a:rPr>
              <a:t>Runnable </a:t>
            </a:r>
            <a:r>
              <a:rPr lang="en-US" sz="2000" dirty="0">
                <a:solidFill>
                  <a:srgbClr val="6A3E3E"/>
                </a:solidFill>
                <a:latin typeface="Consolas" panose="020B0609020204030204" pitchFamily="49" charset="0"/>
              </a:rPr>
              <a:t>r2</a:t>
            </a:r>
            <a:r>
              <a:rPr lang="en-US" sz="2000" dirty="0">
                <a:solidFill>
                  <a:srgbClr val="000000"/>
                </a:solidFill>
                <a:latin typeface="Consolas" panose="020B0609020204030204" pitchFamily="49" charset="0"/>
              </a:rPr>
              <a:t> = </a:t>
            </a:r>
            <a:r>
              <a:rPr lang="en-US" sz="2000" b="1" dirty="0">
                <a:solidFill>
                  <a:srgbClr val="7F0055"/>
                </a:solidFill>
                <a:latin typeface="Consolas" panose="020B0609020204030204" pitchFamily="49" charset="0"/>
              </a:rPr>
              <a:t>new</a:t>
            </a:r>
            <a:r>
              <a:rPr lang="en-US" sz="2000" b="1" dirty="0">
                <a:solidFill>
                  <a:srgbClr val="000000"/>
                </a:solidFill>
                <a:latin typeface="Consolas" panose="020B0609020204030204" pitchFamily="49" charset="0"/>
              </a:rPr>
              <a:t> Task(</a:t>
            </a:r>
            <a:r>
              <a:rPr lang="en-US" sz="2000" b="1" dirty="0">
                <a:solidFill>
                  <a:srgbClr val="2A00FF"/>
                </a:solidFill>
                <a:latin typeface="Consolas" panose="020B0609020204030204" pitchFamily="49" charset="0"/>
              </a:rPr>
              <a:t>"task 2"</a:t>
            </a:r>
            <a:r>
              <a:rPr lang="en-US" sz="2000" b="1" dirty="0">
                <a:solidFill>
                  <a:srgbClr val="000000"/>
                </a:solidFill>
                <a:latin typeface="Consolas" panose="020B0609020204030204" pitchFamily="49" charset="0"/>
              </a:rPr>
              <a:t>); </a:t>
            </a:r>
          </a:p>
          <a:p>
            <a:pPr lvl="2"/>
            <a:r>
              <a:rPr lang="en-US" sz="2000" dirty="0">
                <a:solidFill>
                  <a:srgbClr val="000000"/>
                </a:solidFill>
                <a:latin typeface="Consolas" panose="020B0609020204030204" pitchFamily="49" charset="0"/>
              </a:rPr>
              <a:t>Runnable </a:t>
            </a:r>
            <a:r>
              <a:rPr lang="en-US" sz="2000" dirty="0">
                <a:solidFill>
                  <a:srgbClr val="6A3E3E"/>
                </a:solidFill>
                <a:latin typeface="Consolas" panose="020B0609020204030204" pitchFamily="49" charset="0"/>
              </a:rPr>
              <a:t>r3</a:t>
            </a:r>
            <a:r>
              <a:rPr lang="en-US" sz="2000" dirty="0">
                <a:solidFill>
                  <a:srgbClr val="000000"/>
                </a:solidFill>
                <a:latin typeface="Consolas" panose="020B0609020204030204" pitchFamily="49" charset="0"/>
              </a:rPr>
              <a:t> = </a:t>
            </a:r>
            <a:r>
              <a:rPr lang="en-US" sz="2000" b="1" dirty="0">
                <a:solidFill>
                  <a:srgbClr val="7F0055"/>
                </a:solidFill>
                <a:latin typeface="Consolas" panose="020B0609020204030204" pitchFamily="49" charset="0"/>
              </a:rPr>
              <a:t>new</a:t>
            </a:r>
            <a:r>
              <a:rPr lang="en-US" sz="2000" b="1" dirty="0">
                <a:solidFill>
                  <a:srgbClr val="000000"/>
                </a:solidFill>
                <a:latin typeface="Consolas" panose="020B0609020204030204" pitchFamily="49" charset="0"/>
              </a:rPr>
              <a:t> Task(</a:t>
            </a:r>
            <a:r>
              <a:rPr lang="en-US" sz="2000" b="1" dirty="0">
                <a:solidFill>
                  <a:srgbClr val="2A00FF"/>
                </a:solidFill>
                <a:latin typeface="Consolas" panose="020B0609020204030204" pitchFamily="49" charset="0"/>
              </a:rPr>
              <a:t>"task 3"</a:t>
            </a:r>
            <a:r>
              <a:rPr lang="en-US" sz="2000" b="1" dirty="0">
                <a:solidFill>
                  <a:srgbClr val="000000"/>
                </a:solidFill>
                <a:latin typeface="Consolas" panose="020B0609020204030204" pitchFamily="49" charset="0"/>
              </a:rPr>
              <a:t>); </a:t>
            </a:r>
          </a:p>
          <a:p>
            <a:pPr lvl="2"/>
            <a:r>
              <a:rPr lang="en-US" sz="2000" dirty="0">
                <a:solidFill>
                  <a:srgbClr val="000000"/>
                </a:solidFill>
                <a:latin typeface="Consolas" panose="020B0609020204030204" pitchFamily="49" charset="0"/>
              </a:rPr>
              <a:t>Runnable </a:t>
            </a:r>
            <a:r>
              <a:rPr lang="en-US" sz="2000" dirty="0">
                <a:solidFill>
                  <a:srgbClr val="6A3E3E"/>
                </a:solidFill>
                <a:latin typeface="Consolas" panose="020B0609020204030204" pitchFamily="49" charset="0"/>
              </a:rPr>
              <a:t>r4</a:t>
            </a:r>
            <a:r>
              <a:rPr lang="en-US" sz="2000" dirty="0">
                <a:solidFill>
                  <a:srgbClr val="000000"/>
                </a:solidFill>
                <a:latin typeface="Consolas" panose="020B0609020204030204" pitchFamily="49" charset="0"/>
              </a:rPr>
              <a:t> = </a:t>
            </a:r>
            <a:r>
              <a:rPr lang="en-US" sz="2000" b="1" dirty="0">
                <a:solidFill>
                  <a:srgbClr val="7F0055"/>
                </a:solidFill>
                <a:latin typeface="Consolas" panose="020B0609020204030204" pitchFamily="49" charset="0"/>
              </a:rPr>
              <a:t>new</a:t>
            </a:r>
            <a:r>
              <a:rPr lang="en-US" sz="2000" b="1" dirty="0">
                <a:solidFill>
                  <a:srgbClr val="000000"/>
                </a:solidFill>
                <a:latin typeface="Consolas" panose="020B0609020204030204" pitchFamily="49" charset="0"/>
              </a:rPr>
              <a:t> Task(</a:t>
            </a:r>
            <a:r>
              <a:rPr lang="en-US" sz="2000" b="1" dirty="0">
                <a:solidFill>
                  <a:srgbClr val="2A00FF"/>
                </a:solidFill>
                <a:latin typeface="Consolas" panose="020B0609020204030204" pitchFamily="49" charset="0"/>
              </a:rPr>
              <a:t>"task 4"</a:t>
            </a:r>
            <a:r>
              <a:rPr lang="en-US" sz="2000" b="1" dirty="0">
                <a:solidFill>
                  <a:srgbClr val="000000"/>
                </a:solidFill>
                <a:latin typeface="Consolas" panose="020B0609020204030204" pitchFamily="49" charset="0"/>
              </a:rPr>
              <a:t>); </a:t>
            </a:r>
          </a:p>
          <a:p>
            <a:pPr lvl="2"/>
            <a:r>
              <a:rPr lang="en-US" sz="2000" dirty="0">
                <a:solidFill>
                  <a:srgbClr val="000000"/>
                </a:solidFill>
                <a:latin typeface="Consolas" panose="020B0609020204030204" pitchFamily="49" charset="0"/>
              </a:rPr>
              <a:t>Runnable </a:t>
            </a:r>
            <a:r>
              <a:rPr lang="en-US" sz="2000" dirty="0">
                <a:solidFill>
                  <a:srgbClr val="6A3E3E"/>
                </a:solidFill>
                <a:latin typeface="Consolas" panose="020B0609020204030204" pitchFamily="49" charset="0"/>
              </a:rPr>
              <a:t>r5</a:t>
            </a:r>
            <a:r>
              <a:rPr lang="en-US" sz="2000" dirty="0">
                <a:solidFill>
                  <a:srgbClr val="000000"/>
                </a:solidFill>
                <a:latin typeface="Consolas" panose="020B0609020204030204" pitchFamily="49" charset="0"/>
              </a:rPr>
              <a:t> = </a:t>
            </a:r>
            <a:r>
              <a:rPr lang="en-US" sz="2000" b="1" dirty="0">
                <a:solidFill>
                  <a:srgbClr val="7F0055"/>
                </a:solidFill>
                <a:latin typeface="Consolas" panose="020B0609020204030204" pitchFamily="49" charset="0"/>
              </a:rPr>
              <a:t>new</a:t>
            </a:r>
            <a:r>
              <a:rPr lang="en-US" sz="2000" b="1" dirty="0">
                <a:solidFill>
                  <a:srgbClr val="000000"/>
                </a:solidFill>
                <a:latin typeface="Consolas" panose="020B0609020204030204" pitchFamily="49" charset="0"/>
              </a:rPr>
              <a:t> Task(</a:t>
            </a:r>
            <a:r>
              <a:rPr lang="en-US" sz="2000" b="1" dirty="0">
                <a:solidFill>
                  <a:srgbClr val="2A00FF"/>
                </a:solidFill>
                <a:latin typeface="Consolas" panose="020B0609020204030204" pitchFamily="49" charset="0"/>
              </a:rPr>
              <a:t>"task 5"</a:t>
            </a:r>
            <a:r>
              <a:rPr lang="en-US" sz="2000" b="1" dirty="0">
                <a:solidFill>
                  <a:srgbClr val="000000"/>
                </a:solidFill>
                <a:latin typeface="Consolas" panose="020B0609020204030204" pitchFamily="49" charset="0"/>
              </a:rPr>
              <a:t>); </a:t>
            </a:r>
          </a:p>
          <a:p>
            <a:pPr lvl="2"/>
            <a:r>
              <a:rPr lang="en-IN" sz="2000" dirty="0" err="1">
                <a:solidFill>
                  <a:srgbClr val="000000"/>
                </a:solidFill>
                <a:latin typeface="Consolas" panose="020B0609020204030204" pitchFamily="49" charset="0"/>
              </a:rPr>
              <a:t>ExecutorService</a:t>
            </a:r>
            <a:r>
              <a:rPr lang="en-IN" sz="2000" dirty="0">
                <a:solidFill>
                  <a:srgbClr val="000000"/>
                </a:solidFill>
                <a:latin typeface="Consolas" panose="020B0609020204030204" pitchFamily="49" charset="0"/>
              </a:rPr>
              <a:t> </a:t>
            </a:r>
            <a:r>
              <a:rPr lang="en-IN" sz="2000" dirty="0">
                <a:solidFill>
                  <a:srgbClr val="6A3E3E"/>
                </a:solidFill>
                <a:latin typeface="Consolas" panose="020B0609020204030204" pitchFamily="49" charset="0"/>
              </a:rPr>
              <a:t>pool</a:t>
            </a:r>
            <a:r>
              <a:rPr lang="en-IN" sz="2000" dirty="0">
                <a:solidFill>
                  <a:srgbClr val="000000"/>
                </a:solidFill>
                <a:latin typeface="Consolas" panose="020B0609020204030204" pitchFamily="49" charset="0"/>
              </a:rPr>
              <a:t> = </a:t>
            </a:r>
            <a:r>
              <a:rPr lang="en-IN" sz="2000" dirty="0" err="1">
                <a:solidFill>
                  <a:srgbClr val="000000"/>
                </a:solidFill>
                <a:latin typeface="Consolas" panose="020B0609020204030204" pitchFamily="49" charset="0"/>
              </a:rPr>
              <a:t>Executors.</a:t>
            </a:r>
            <a:r>
              <a:rPr lang="en-IN" sz="2000" i="1" dirty="0" err="1">
                <a:solidFill>
                  <a:srgbClr val="000000"/>
                </a:solidFill>
                <a:latin typeface="Consolas" panose="020B0609020204030204" pitchFamily="49" charset="0"/>
              </a:rPr>
              <a:t>newFixedThreadPool</a:t>
            </a:r>
            <a:r>
              <a:rPr lang="en-IN" sz="2000" i="1" dirty="0">
                <a:solidFill>
                  <a:srgbClr val="000000"/>
                </a:solidFill>
                <a:latin typeface="Consolas" panose="020B0609020204030204" pitchFamily="49" charset="0"/>
              </a:rPr>
              <a:t>(</a:t>
            </a:r>
            <a:r>
              <a:rPr lang="en-IN" sz="2000" b="1" i="1" dirty="0">
                <a:solidFill>
                  <a:srgbClr val="0000C0"/>
                </a:solidFill>
                <a:latin typeface="Consolas" panose="020B0609020204030204" pitchFamily="49" charset="0"/>
              </a:rPr>
              <a:t>3</a:t>
            </a:r>
            <a:r>
              <a:rPr lang="en-IN" sz="2000" b="1" i="1" dirty="0">
                <a:solidFill>
                  <a:srgbClr val="000000"/>
                </a:solidFill>
                <a:latin typeface="Consolas" panose="020B0609020204030204" pitchFamily="49" charset="0"/>
              </a:rPr>
              <a:t>); </a:t>
            </a:r>
          </a:p>
          <a:p>
            <a:pPr lvl="2"/>
            <a:r>
              <a:rPr lang="en-IN" sz="2000" dirty="0" err="1">
                <a:solidFill>
                  <a:srgbClr val="6A3E3E"/>
                </a:solidFill>
                <a:latin typeface="Consolas" panose="020B0609020204030204" pitchFamily="49" charset="0"/>
              </a:rPr>
              <a:t>pool</a:t>
            </a:r>
            <a:r>
              <a:rPr lang="en-IN" sz="2000" dirty="0" err="1">
                <a:solidFill>
                  <a:srgbClr val="000000"/>
                </a:solidFill>
                <a:latin typeface="Consolas" panose="020B0609020204030204" pitchFamily="49" charset="0"/>
              </a:rPr>
              <a:t>.execute</a:t>
            </a:r>
            <a:r>
              <a:rPr lang="en-IN" sz="2000" dirty="0">
                <a:solidFill>
                  <a:srgbClr val="000000"/>
                </a:solidFill>
                <a:latin typeface="Consolas" panose="020B0609020204030204" pitchFamily="49" charset="0"/>
              </a:rPr>
              <a:t>(</a:t>
            </a:r>
            <a:r>
              <a:rPr lang="en-IN" sz="2000" dirty="0">
                <a:solidFill>
                  <a:srgbClr val="6A3E3E"/>
                </a:solidFill>
                <a:latin typeface="Consolas" panose="020B0609020204030204" pitchFamily="49" charset="0"/>
              </a:rPr>
              <a:t>r1</a:t>
            </a:r>
            <a:r>
              <a:rPr lang="en-IN" sz="2000" dirty="0">
                <a:solidFill>
                  <a:srgbClr val="000000"/>
                </a:solidFill>
                <a:latin typeface="Consolas" panose="020B0609020204030204" pitchFamily="49" charset="0"/>
              </a:rPr>
              <a:t>); </a:t>
            </a:r>
          </a:p>
          <a:p>
            <a:pPr lvl="2"/>
            <a:r>
              <a:rPr lang="en-IN" sz="2000" dirty="0" err="1">
                <a:solidFill>
                  <a:srgbClr val="6A3E3E"/>
                </a:solidFill>
                <a:latin typeface="Consolas" panose="020B0609020204030204" pitchFamily="49" charset="0"/>
              </a:rPr>
              <a:t>pool</a:t>
            </a:r>
            <a:r>
              <a:rPr lang="en-IN" sz="2000" dirty="0" err="1">
                <a:solidFill>
                  <a:srgbClr val="000000"/>
                </a:solidFill>
                <a:latin typeface="Consolas" panose="020B0609020204030204" pitchFamily="49" charset="0"/>
              </a:rPr>
              <a:t>.execute</a:t>
            </a:r>
            <a:r>
              <a:rPr lang="en-IN" sz="2000" dirty="0">
                <a:solidFill>
                  <a:srgbClr val="000000"/>
                </a:solidFill>
                <a:latin typeface="Consolas" panose="020B0609020204030204" pitchFamily="49" charset="0"/>
              </a:rPr>
              <a:t>(</a:t>
            </a:r>
            <a:r>
              <a:rPr lang="en-IN" sz="2000" dirty="0">
                <a:solidFill>
                  <a:srgbClr val="6A3E3E"/>
                </a:solidFill>
                <a:latin typeface="Consolas" panose="020B0609020204030204" pitchFamily="49" charset="0"/>
              </a:rPr>
              <a:t>r2</a:t>
            </a:r>
            <a:r>
              <a:rPr lang="en-IN" sz="2000" dirty="0">
                <a:solidFill>
                  <a:srgbClr val="000000"/>
                </a:solidFill>
                <a:latin typeface="Consolas" panose="020B0609020204030204" pitchFamily="49" charset="0"/>
              </a:rPr>
              <a:t>); </a:t>
            </a:r>
          </a:p>
          <a:p>
            <a:pPr lvl="2"/>
            <a:r>
              <a:rPr lang="en-IN" sz="2000" dirty="0" err="1">
                <a:solidFill>
                  <a:srgbClr val="6A3E3E"/>
                </a:solidFill>
                <a:latin typeface="Consolas" panose="020B0609020204030204" pitchFamily="49" charset="0"/>
              </a:rPr>
              <a:t>pool</a:t>
            </a:r>
            <a:r>
              <a:rPr lang="en-IN" sz="2000" dirty="0" err="1">
                <a:solidFill>
                  <a:srgbClr val="000000"/>
                </a:solidFill>
                <a:latin typeface="Consolas" panose="020B0609020204030204" pitchFamily="49" charset="0"/>
              </a:rPr>
              <a:t>.execute</a:t>
            </a:r>
            <a:r>
              <a:rPr lang="en-IN" sz="2000" dirty="0">
                <a:solidFill>
                  <a:srgbClr val="000000"/>
                </a:solidFill>
                <a:latin typeface="Consolas" panose="020B0609020204030204" pitchFamily="49" charset="0"/>
              </a:rPr>
              <a:t>(</a:t>
            </a:r>
            <a:r>
              <a:rPr lang="en-IN" sz="2000" dirty="0">
                <a:solidFill>
                  <a:srgbClr val="6A3E3E"/>
                </a:solidFill>
                <a:latin typeface="Consolas" panose="020B0609020204030204" pitchFamily="49" charset="0"/>
              </a:rPr>
              <a:t>r3</a:t>
            </a:r>
            <a:r>
              <a:rPr lang="en-IN" sz="2000" dirty="0">
                <a:solidFill>
                  <a:srgbClr val="000000"/>
                </a:solidFill>
                <a:latin typeface="Consolas" panose="020B0609020204030204" pitchFamily="49" charset="0"/>
              </a:rPr>
              <a:t>); </a:t>
            </a:r>
          </a:p>
          <a:p>
            <a:pPr lvl="2"/>
            <a:r>
              <a:rPr lang="en-IN" sz="2000" dirty="0" err="1">
                <a:solidFill>
                  <a:srgbClr val="6A3E3E"/>
                </a:solidFill>
                <a:latin typeface="Consolas" panose="020B0609020204030204" pitchFamily="49" charset="0"/>
              </a:rPr>
              <a:t>pool</a:t>
            </a:r>
            <a:r>
              <a:rPr lang="en-IN" sz="2000" dirty="0" err="1">
                <a:solidFill>
                  <a:srgbClr val="000000"/>
                </a:solidFill>
                <a:latin typeface="Consolas" panose="020B0609020204030204" pitchFamily="49" charset="0"/>
              </a:rPr>
              <a:t>.execute</a:t>
            </a:r>
            <a:r>
              <a:rPr lang="en-IN" sz="2000" dirty="0">
                <a:solidFill>
                  <a:srgbClr val="000000"/>
                </a:solidFill>
                <a:latin typeface="Consolas" panose="020B0609020204030204" pitchFamily="49" charset="0"/>
              </a:rPr>
              <a:t>(</a:t>
            </a:r>
            <a:r>
              <a:rPr lang="en-IN" sz="2000" dirty="0">
                <a:solidFill>
                  <a:srgbClr val="6A3E3E"/>
                </a:solidFill>
                <a:latin typeface="Consolas" panose="020B0609020204030204" pitchFamily="49" charset="0"/>
              </a:rPr>
              <a:t>r4</a:t>
            </a:r>
            <a:r>
              <a:rPr lang="en-IN" sz="2000" dirty="0">
                <a:solidFill>
                  <a:srgbClr val="000000"/>
                </a:solidFill>
                <a:latin typeface="Consolas" panose="020B0609020204030204" pitchFamily="49" charset="0"/>
              </a:rPr>
              <a:t>); </a:t>
            </a:r>
          </a:p>
          <a:p>
            <a:pPr lvl="2"/>
            <a:r>
              <a:rPr lang="en-IN" sz="2000" dirty="0" err="1">
                <a:solidFill>
                  <a:srgbClr val="6A3E3E"/>
                </a:solidFill>
                <a:latin typeface="Consolas" panose="020B0609020204030204" pitchFamily="49" charset="0"/>
              </a:rPr>
              <a:t>pool</a:t>
            </a:r>
            <a:r>
              <a:rPr lang="en-IN" sz="2000" dirty="0" err="1">
                <a:solidFill>
                  <a:srgbClr val="000000"/>
                </a:solidFill>
                <a:latin typeface="Consolas" panose="020B0609020204030204" pitchFamily="49" charset="0"/>
              </a:rPr>
              <a:t>.execute</a:t>
            </a:r>
            <a:r>
              <a:rPr lang="en-IN" sz="2000" dirty="0">
                <a:solidFill>
                  <a:srgbClr val="000000"/>
                </a:solidFill>
                <a:latin typeface="Consolas" panose="020B0609020204030204" pitchFamily="49" charset="0"/>
              </a:rPr>
              <a:t>(</a:t>
            </a:r>
            <a:r>
              <a:rPr lang="en-IN" sz="2000" dirty="0">
                <a:solidFill>
                  <a:srgbClr val="6A3E3E"/>
                </a:solidFill>
                <a:latin typeface="Consolas" panose="020B0609020204030204" pitchFamily="49" charset="0"/>
              </a:rPr>
              <a:t>r5</a:t>
            </a:r>
            <a:r>
              <a:rPr lang="en-IN" sz="2000" dirty="0">
                <a:solidFill>
                  <a:srgbClr val="000000"/>
                </a:solidFill>
                <a:latin typeface="Consolas" panose="020B0609020204030204" pitchFamily="49" charset="0"/>
              </a:rPr>
              <a:t>); </a:t>
            </a:r>
          </a:p>
          <a:p>
            <a:pPr lvl="2"/>
            <a:r>
              <a:rPr lang="en-IN" sz="2000" dirty="0" err="1">
                <a:solidFill>
                  <a:srgbClr val="6A3E3E"/>
                </a:solidFill>
                <a:latin typeface="Consolas" panose="020B0609020204030204" pitchFamily="49" charset="0"/>
              </a:rPr>
              <a:t>pool</a:t>
            </a:r>
            <a:r>
              <a:rPr lang="en-IN" sz="2000" dirty="0" err="1">
                <a:solidFill>
                  <a:srgbClr val="000000"/>
                </a:solidFill>
                <a:latin typeface="Consolas" panose="020B0609020204030204" pitchFamily="49" charset="0"/>
              </a:rPr>
              <a:t>.shutdown</a:t>
            </a:r>
            <a:r>
              <a:rPr lang="en-IN" sz="2000" dirty="0">
                <a:solidFill>
                  <a:srgbClr val="000000"/>
                </a:solidFill>
                <a:latin typeface="Consolas" panose="020B0609020204030204" pitchFamily="49" charset="0"/>
              </a:rPr>
              <a:t>(); </a:t>
            </a:r>
          </a:p>
          <a:p>
            <a:pPr lvl="1"/>
            <a:r>
              <a:rPr lang="en-IN" sz="2000" dirty="0">
                <a:solidFill>
                  <a:srgbClr val="000000"/>
                </a:solidFill>
                <a:latin typeface="Consolas" panose="020B0609020204030204" pitchFamily="49" charset="0"/>
              </a:rPr>
              <a:t>} </a:t>
            </a:r>
          </a:p>
          <a:p>
            <a:r>
              <a:rPr lang="en-IN" sz="2000" dirty="0">
                <a:solidFill>
                  <a:srgbClr val="000000"/>
                </a:solidFill>
                <a:latin typeface="Consolas" panose="020B0609020204030204" pitchFamily="49" charset="0"/>
              </a:rPr>
              <a:t>}</a:t>
            </a:r>
          </a:p>
          <a:p>
            <a:endParaRPr lang="en-IN" sz="1600" dirty="0">
              <a:solidFill>
                <a:srgbClr val="000000"/>
              </a:solidFill>
              <a:latin typeface="Consolas" panose="020B0609020204030204" pitchFamily="49" charset="0"/>
            </a:endParaRPr>
          </a:p>
          <a:p>
            <a:endParaRPr lang="en-US" sz="1600" dirty="0">
              <a:solidFill>
                <a:srgbClr val="000000"/>
              </a:solidFill>
              <a:latin typeface="Consolas" panose="020B0609020204030204" pitchFamily="49" charset="0"/>
            </a:endParaRPr>
          </a:p>
        </p:txBody>
      </p:sp>
      <p:pic>
        <p:nvPicPr>
          <p:cNvPr id="8" name="Picture 7"/>
          <p:cNvPicPr>
            <a:picLocks noChangeAspect="1"/>
          </p:cNvPicPr>
          <p:nvPr/>
        </p:nvPicPr>
        <p:blipFill rotWithShape="1">
          <a:blip r:embed="rId2"/>
          <a:srcRect t="4090"/>
          <a:stretch/>
        </p:blipFill>
        <p:spPr>
          <a:xfrm>
            <a:off x="9410700" y="109814"/>
            <a:ext cx="2781300" cy="6448494"/>
          </a:xfrm>
          <a:prstGeom prst="rect">
            <a:avLst/>
          </a:prstGeom>
        </p:spPr>
      </p:pic>
    </p:spTree>
    <p:extLst>
      <p:ext uri="{BB962C8B-B14F-4D97-AF65-F5344CB8AC3E}">
        <p14:creationId xmlns:p14="http://schemas.microsoft.com/office/powerpoint/2010/main" val="338258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Synchronization</a:t>
            </a:r>
          </a:p>
        </p:txBody>
      </p:sp>
      <p:sp>
        <p:nvSpPr>
          <p:cNvPr id="3" name="Content Placeholder 2"/>
          <p:cNvSpPr>
            <a:spLocks noGrp="1"/>
          </p:cNvSpPr>
          <p:nvPr>
            <p:ph idx="1"/>
          </p:nvPr>
        </p:nvSpPr>
        <p:spPr/>
        <p:txBody>
          <a:bodyPr/>
          <a:lstStyle/>
          <a:p>
            <a:r>
              <a:rPr lang="en-US" dirty="0"/>
              <a:t>When we start </a:t>
            </a:r>
            <a:r>
              <a:rPr lang="en-US" i="1" dirty="0">
                <a:solidFill>
                  <a:schemeClr val="tx2"/>
                </a:solidFill>
              </a:rPr>
              <a:t>two or more threads</a:t>
            </a:r>
            <a:r>
              <a:rPr lang="en-US" dirty="0"/>
              <a:t> within a program, there may be a situation when multiple threads try to </a:t>
            </a:r>
            <a:r>
              <a:rPr lang="en-US" i="1" dirty="0">
                <a:solidFill>
                  <a:schemeClr val="tx2"/>
                </a:solidFill>
              </a:rPr>
              <a:t>access the same resource </a:t>
            </a:r>
            <a:r>
              <a:rPr lang="en-US" dirty="0"/>
              <a:t>and finally they can produce unforeseen result due to concurrency issues.</a:t>
            </a:r>
          </a:p>
          <a:p>
            <a:r>
              <a:rPr lang="en-US" dirty="0"/>
              <a:t>For example, if multiple threads try to write within a same file then they may corrupt the data because one of the threads can override data or while one thread is opening the same file at the same time another thread might be closing the same file.</a:t>
            </a:r>
          </a:p>
          <a:p>
            <a:r>
              <a:rPr lang="en-US" dirty="0"/>
              <a:t>So there is a need to synchronize the action of multiple threads and make sure that only one thread can access the resource at a given point in time. </a:t>
            </a:r>
          </a:p>
          <a:p>
            <a:r>
              <a:rPr lang="en-US" dirty="0"/>
              <a:t>Java programming language provides a very handy way of creating threads and synchronizing their task by using </a:t>
            </a:r>
            <a:r>
              <a:rPr lang="en-US" i="1" dirty="0">
                <a:solidFill>
                  <a:schemeClr val="tx2"/>
                </a:solidFill>
              </a:rPr>
              <a:t>synchronized methods &amp; synchronized blocks.</a:t>
            </a:r>
          </a:p>
          <a:p>
            <a:endParaRPr lang="en-US" dirty="0"/>
          </a:p>
        </p:txBody>
      </p:sp>
    </p:spTree>
    <p:extLst>
      <p:ext uri="{BB962C8B-B14F-4D97-AF65-F5344CB8AC3E}">
        <p14:creationId xmlns:p14="http://schemas.microsoft.com/office/powerpoint/2010/main" val="187286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without synchronization (Example)</a:t>
            </a:r>
          </a:p>
        </p:txBody>
      </p:sp>
      <p:sp>
        <p:nvSpPr>
          <p:cNvPr id="4" name="Rectangle 3"/>
          <p:cNvSpPr/>
          <p:nvPr/>
        </p:nvSpPr>
        <p:spPr>
          <a:xfrm>
            <a:off x="190500" y="838200"/>
            <a:ext cx="4876800" cy="3046988"/>
          </a:xfrm>
          <a:prstGeom prst="rect">
            <a:avLst/>
          </a:prstGeom>
          <a:ln w="19050">
            <a:solidFill>
              <a:schemeClr val="accent1"/>
            </a:solidFill>
            <a:prstDash val="dash"/>
          </a:ln>
        </p:spPr>
        <p:txBody>
          <a:bodyPr wrap="square">
            <a:spAutoFit/>
          </a:bodyPr>
          <a:lstStyle/>
          <a:p>
            <a:r>
              <a:rPr lang="en-US" sz="1600" b="1" dirty="0">
                <a:solidFill>
                  <a:srgbClr val="7F0055"/>
                </a:solidFill>
                <a:latin typeface="Consolas"/>
              </a:rPr>
              <a:t>class</a:t>
            </a:r>
            <a:r>
              <a:rPr lang="en-US" sz="1600" b="1" dirty="0">
                <a:solidFill>
                  <a:srgbClr val="000000"/>
                </a:solidFill>
                <a:latin typeface="Consolas"/>
              </a:rPr>
              <a:t> Table {</a:t>
            </a:r>
          </a:p>
          <a:p>
            <a:r>
              <a:rPr lang="en-US" sz="1600" b="1" dirty="0">
                <a:solidFill>
                  <a:srgbClr val="000000"/>
                </a:solidFill>
                <a:latin typeface="Consolas"/>
              </a:rPr>
              <a:t>  </a:t>
            </a:r>
            <a:r>
              <a:rPr lang="en-US" sz="1600" b="1" dirty="0">
                <a:solidFill>
                  <a:srgbClr val="7F0055"/>
                </a:solidFill>
                <a:latin typeface="Consolas"/>
              </a:rPr>
              <a:t>void</a:t>
            </a:r>
            <a:r>
              <a:rPr lang="en-US" sz="1600" b="1" dirty="0">
                <a:solidFill>
                  <a:srgbClr val="000000"/>
                </a:solidFill>
                <a:latin typeface="Consolas"/>
              </a:rPr>
              <a:t> </a:t>
            </a:r>
            <a:r>
              <a:rPr lang="en-US" sz="1600" b="1" dirty="0" err="1">
                <a:solidFill>
                  <a:srgbClr val="000000"/>
                </a:solidFill>
                <a:latin typeface="Consolas"/>
              </a:rPr>
              <a:t>printTable</a:t>
            </a:r>
            <a:r>
              <a:rPr lang="en-US" sz="1600" b="1" dirty="0">
                <a:solidFill>
                  <a:srgbClr val="000000"/>
                </a:solidFill>
                <a:latin typeface="Consolas"/>
              </a:rPr>
              <a:t>(</a:t>
            </a:r>
            <a:r>
              <a:rPr lang="en-US" sz="1600" b="1" dirty="0" err="1">
                <a:solidFill>
                  <a:srgbClr val="7F0055"/>
                </a:solidFill>
                <a:latin typeface="Consolas"/>
              </a:rPr>
              <a:t>int</a:t>
            </a:r>
            <a:r>
              <a:rPr lang="en-US" sz="1600" b="1" dirty="0">
                <a:solidFill>
                  <a:srgbClr val="000000"/>
                </a:solidFill>
                <a:latin typeface="Consolas"/>
              </a:rPr>
              <a:t> </a:t>
            </a:r>
            <a:r>
              <a:rPr lang="en-US" sz="1600" b="1" dirty="0">
                <a:solidFill>
                  <a:srgbClr val="6A3E3E"/>
                </a:solidFill>
                <a:latin typeface="Consolas"/>
              </a:rPr>
              <a:t>n</a:t>
            </a:r>
            <a:r>
              <a:rPr lang="en-US" sz="1600" b="1" dirty="0">
                <a:solidFill>
                  <a:srgbClr val="000000"/>
                </a:solidFill>
                <a:latin typeface="Consolas"/>
              </a:rPr>
              <a:t>) {</a:t>
            </a:r>
            <a:br>
              <a:rPr lang="en-US" sz="1600" b="1" dirty="0">
                <a:solidFill>
                  <a:srgbClr val="000000"/>
                </a:solidFill>
                <a:latin typeface="Consolas"/>
              </a:rPr>
            </a:br>
            <a:r>
              <a:rPr lang="en-US" sz="1600" b="1" dirty="0">
                <a:solidFill>
                  <a:srgbClr val="000000"/>
                </a:solidFill>
                <a:latin typeface="Consolas"/>
              </a:rPr>
              <a:t>    </a:t>
            </a:r>
            <a:r>
              <a:rPr lang="nn-NO" sz="1600" b="1" dirty="0">
                <a:solidFill>
                  <a:srgbClr val="7F0055"/>
                </a:solidFill>
                <a:latin typeface="Consolas"/>
              </a:rPr>
              <a:t>for</a:t>
            </a:r>
            <a:r>
              <a:rPr lang="nn-NO" sz="1600" b="1" dirty="0">
                <a:solidFill>
                  <a:srgbClr val="000000"/>
                </a:solidFill>
                <a:latin typeface="Consolas"/>
              </a:rPr>
              <a:t> (</a:t>
            </a:r>
            <a:r>
              <a:rPr lang="nn-NO" sz="1600" b="1" dirty="0">
                <a:solidFill>
                  <a:srgbClr val="7F0055"/>
                </a:solidFill>
                <a:latin typeface="Consolas"/>
              </a:rPr>
              <a:t>int</a:t>
            </a:r>
            <a:r>
              <a:rPr lang="nn-NO" sz="1600" b="1" dirty="0">
                <a:solidFill>
                  <a:srgbClr val="000000"/>
                </a:solidFill>
                <a:latin typeface="Consolas"/>
              </a:rPr>
              <a:t> </a:t>
            </a:r>
            <a:r>
              <a:rPr lang="nn-NO" sz="1600" b="1" dirty="0">
                <a:solidFill>
                  <a:srgbClr val="6A3E3E"/>
                </a:solidFill>
                <a:latin typeface="Consolas"/>
              </a:rPr>
              <a:t>i</a:t>
            </a:r>
            <a:r>
              <a:rPr lang="nn-NO" sz="1600" b="1" dirty="0">
                <a:solidFill>
                  <a:srgbClr val="000000"/>
                </a:solidFill>
                <a:latin typeface="Consolas"/>
              </a:rPr>
              <a:t> = 1; </a:t>
            </a:r>
            <a:r>
              <a:rPr lang="nn-NO" sz="1600" b="1" dirty="0">
                <a:solidFill>
                  <a:srgbClr val="6A3E3E"/>
                </a:solidFill>
                <a:latin typeface="Consolas"/>
              </a:rPr>
              <a:t>i</a:t>
            </a:r>
            <a:r>
              <a:rPr lang="nn-NO" sz="1600" b="1" dirty="0">
                <a:solidFill>
                  <a:srgbClr val="000000"/>
                </a:solidFill>
                <a:latin typeface="Consolas"/>
              </a:rPr>
              <a:t> &lt;= 5; </a:t>
            </a:r>
            <a:r>
              <a:rPr lang="nn-NO" sz="1600" b="1" dirty="0">
                <a:solidFill>
                  <a:srgbClr val="6A3E3E"/>
                </a:solidFill>
                <a:latin typeface="Consolas"/>
              </a:rPr>
              <a:t>i</a:t>
            </a:r>
            <a:r>
              <a:rPr lang="nn-NO" sz="1600" b="1" dirty="0">
                <a:solidFill>
                  <a:srgbClr val="000000"/>
                </a:solidFill>
                <a:latin typeface="Consolas"/>
              </a:rPr>
              <a:t>++) {</a:t>
            </a:r>
          </a:p>
          <a:p>
            <a:r>
              <a:rPr lang="nn-NO" sz="1600" b="1" dirty="0">
                <a:solidFill>
                  <a:srgbClr val="000000"/>
                </a:solidFill>
                <a:latin typeface="Consolas"/>
              </a:rPr>
              <a:t>      </a:t>
            </a:r>
            <a:r>
              <a:rPr lang="en-US" sz="1600" dirty="0" err="1">
                <a:solidFill>
                  <a:srgbClr val="000000"/>
                </a:solidFill>
                <a:latin typeface="Consolas"/>
              </a:rPr>
              <a:t>System.</a:t>
            </a:r>
            <a:r>
              <a:rPr lang="en-US" sz="1600" b="1" i="1" dirty="0" err="1">
                <a:solidFill>
                  <a:srgbClr val="0000C0"/>
                </a:solidFill>
                <a:latin typeface="Consolas"/>
              </a:rPr>
              <a:t>out</a:t>
            </a:r>
            <a:r>
              <a:rPr lang="en-US" sz="1600" b="1" i="1" dirty="0" err="1">
                <a:solidFill>
                  <a:srgbClr val="000000"/>
                </a:solidFill>
                <a:latin typeface="Consolas"/>
              </a:rPr>
              <a:t>.print</a:t>
            </a:r>
            <a:r>
              <a:rPr lang="en-US" sz="1600" b="1" i="1" dirty="0">
                <a:solidFill>
                  <a:srgbClr val="000000"/>
                </a:solidFill>
                <a:latin typeface="Consolas"/>
              </a:rPr>
              <a:t>(</a:t>
            </a:r>
            <a:r>
              <a:rPr lang="en-US" sz="1600" b="1" i="1" dirty="0">
                <a:solidFill>
                  <a:srgbClr val="6A3E3E"/>
                </a:solidFill>
                <a:latin typeface="Consolas"/>
              </a:rPr>
              <a:t>n</a:t>
            </a:r>
            <a:r>
              <a:rPr lang="en-US" sz="1600" b="1" i="1" dirty="0">
                <a:solidFill>
                  <a:srgbClr val="000000"/>
                </a:solidFill>
                <a:latin typeface="Consolas"/>
              </a:rPr>
              <a:t> * </a:t>
            </a:r>
            <a:r>
              <a:rPr lang="en-US" sz="1600" b="1" i="1" dirty="0" err="1">
                <a:solidFill>
                  <a:srgbClr val="6A3E3E"/>
                </a:solidFill>
                <a:latin typeface="Consolas"/>
              </a:rPr>
              <a:t>i</a:t>
            </a:r>
            <a:r>
              <a:rPr lang="en-US" sz="1600" b="1" i="1" dirty="0">
                <a:solidFill>
                  <a:srgbClr val="6A3E3E"/>
                </a:solidFill>
                <a:latin typeface="Consolas"/>
              </a:rPr>
              <a:t> </a:t>
            </a:r>
            <a:r>
              <a:rPr lang="en-US" sz="1600" dirty="0">
                <a:solidFill>
                  <a:srgbClr val="000000"/>
                </a:solidFill>
                <a:latin typeface="Consolas"/>
              </a:rPr>
              <a:t>+ </a:t>
            </a:r>
            <a:r>
              <a:rPr lang="en-US" sz="1600" dirty="0">
                <a:solidFill>
                  <a:srgbClr val="2A00FF"/>
                </a:solidFill>
                <a:latin typeface="Consolas"/>
              </a:rPr>
              <a:t>" "</a:t>
            </a:r>
            <a:r>
              <a:rPr lang="en-US" sz="1600" b="1" i="1" dirty="0">
                <a:solidFill>
                  <a:srgbClr val="000000"/>
                </a:solidFill>
                <a:latin typeface="Consolas"/>
              </a:rPr>
              <a:t>);</a:t>
            </a:r>
          </a:p>
          <a:p>
            <a:r>
              <a:rPr lang="en-US" sz="1600" b="1" i="1" dirty="0">
                <a:solidFill>
                  <a:srgbClr val="000000"/>
                </a:solidFill>
                <a:latin typeface="Consolas"/>
              </a:rPr>
              <a:t>      </a:t>
            </a:r>
            <a:r>
              <a:rPr lang="en-US" sz="1600" b="1" dirty="0">
                <a:solidFill>
                  <a:srgbClr val="7F0055"/>
                </a:solidFill>
                <a:latin typeface="Consolas"/>
              </a:rPr>
              <a:t>try</a:t>
            </a:r>
            <a:r>
              <a:rPr lang="en-US" sz="1600" b="1" dirty="0">
                <a:solidFill>
                  <a:srgbClr val="000000"/>
                </a:solidFill>
                <a:latin typeface="Consolas"/>
              </a:rPr>
              <a:t> {</a:t>
            </a:r>
          </a:p>
          <a:p>
            <a:r>
              <a:rPr lang="en-US" sz="1600" b="1" dirty="0">
                <a:solidFill>
                  <a:srgbClr val="000000"/>
                </a:solidFill>
                <a:latin typeface="Consolas"/>
              </a:rPr>
              <a:t>        </a:t>
            </a:r>
            <a:r>
              <a:rPr lang="en-US" sz="1600" dirty="0" err="1">
                <a:solidFill>
                  <a:srgbClr val="000000"/>
                </a:solidFill>
                <a:latin typeface="Consolas"/>
              </a:rPr>
              <a:t>Thread.</a:t>
            </a:r>
            <a:r>
              <a:rPr lang="en-US" sz="1600" i="1" dirty="0" err="1">
                <a:solidFill>
                  <a:srgbClr val="000000"/>
                </a:solidFill>
                <a:latin typeface="Consolas"/>
              </a:rPr>
              <a:t>sleep</a:t>
            </a:r>
            <a:r>
              <a:rPr lang="en-US" sz="1600" i="1" dirty="0">
                <a:solidFill>
                  <a:srgbClr val="000000"/>
                </a:solidFill>
                <a:latin typeface="Consolas"/>
              </a:rPr>
              <a:t>(400);</a:t>
            </a:r>
          </a:p>
          <a:p>
            <a:r>
              <a:rPr lang="en-US" sz="1600" i="1" dirty="0">
                <a:solidFill>
                  <a:srgbClr val="000000"/>
                </a:solidFill>
                <a:latin typeface="Consolas"/>
              </a:rPr>
              <a:t>      </a:t>
            </a:r>
            <a:r>
              <a:rPr lang="en-US" sz="1600" dirty="0">
                <a:solidFill>
                  <a:srgbClr val="000000"/>
                </a:solidFill>
                <a:latin typeface="Consolas"/>
              </a:rPr>
              <a:t>} </a:t>
            </a:r>
            <a:r>
              <a:rPr lang="en-US" sz="1600" b="1" dirty="0">
                <a:solidFill>
                  <a:srgbClr val="7F0055"/>
                </a:solidFill>
                <a:latin typeface="Consolas"/>
              </a:rPr>
              <a:t>catch</a:t>
            </a:r>
            <a:r>
              <a:rPr lang="en-US" sz="1600" b="1" dirty="0">
                <a:solidFill>
                  <a:srgbClr val="000000"/>
                </a:solidFill>
                <a:latin typeface="Consolas"/>
              </a:rPr>
              <a:t> (Exception </a:t>
            </a:r>
            <a:r>
              <a:rPr lang="en-US" sz="1600" b="1" dirty="0">
                <a:solidFill>
                  <a:srgbClr val="6A3E3E"/>
                </a:solidFill>
                <a:latin typeface="Consolas"/>
              </a:rPr>
              <a:t>e</a:t>
            </a:r>
            <a:r>
              <a:rPr lang="en-US" sz="1600" b="1" dirty="0">
                <a:solidFill>
                  <a:srgbClr val="000000"/>
                </a:solidFill>
                <a:latin typeface="Consolas"/>
              </a:rPr>
              <a:t>) {</a:t>
            </a:r>
          </a:p>
          <a:p>
            <a:r>
              <a:rPr lang="en-US" sz="1600" b="1" dirty="0">
                <a:solidFill>
                  <a:srgbClr val="000000"/>
                </a:solidFill>
                <a:latin typeface="Consolas"/>
              </a:rPr>
              <a:t>        </a:t>
            </a:r>
            <a:r>
              <a:rPr lang="en-US" sz="1600" dirty="0" err="1">
                <a:solidFill>
                  <a:srgbClr val="000000"/>
                </a:solidFill>
                <a:latin typeface="Consolas"/>
              </a:rPr>
              <a:t>System.</a:t>
            </a:r>
            <a:r>
              <a:rPr lang="en-US" sz="1600" b="1" i="1" dirty="0" err="1">
                <a:solidFill>
                  <a:srgbClr val="0000C0"/>
                </a:solidFill>
                <a:latin typeface="Consolas"/>
              </a:rPr>
              <a:t>out</a:t>
            </a:r>
            <a:r>
              <a:rPr lang="en-US" sz="1600" b="1" i="1" dirty="0" err="1">
                <a:solidFill>
                  <a:srgbClr val="000000"/>
                </a:solidFill>
                <a:latin typeface="Consolas"/>
              </a:rPr>
              <a:t>.println</a:t>
            </a:r>
            <a:r>
              <a:rPr lang="en-US" sz="1600" b="1" i="1" dirty="0">
                <a:solidFill>
                  <a:srgbClr val="000000"/>
                </a:solidFill>
                <a:latin typeface="Consolas"/>
              </a:rPr>
              <a:t>(</a:t>
            </a:r>
            <a:r>
              <a:rPr lang="en-US" sz="1600" b="1" i="1" dirty="0">
                <a:solidFill>
                  <a:srgbClr val="6A3E3E"/>
                </a:solidFill>
                <a:latin typeface="Consolas"/>
              </a:rPr>
              <a:t>e</a:t>
            </a:r>
            <a:r>
              <a:rPr lang="en-US" sz="1600" b="1" i="1" dirty="0">
                <a:solidFill>
                  <a:srgbClr val="000000"/>
                </a:solidFill>
                <a:latin typeface="Consolas"/>
              </a:rPr>
              <a:t>);</a:t>
            </a:r>
          </a:p>
          <a:p>
            <a:r>
              <a:rPr lang="en-US" sz="1600" b="1" i="1" dirty="0">
                <a:solidFill>
                  <a:srgbClr val="000000"/>
                </a:solidFill>
                <a:latin typeface="Consolas"/>
              </a:rPr>
              <a:t>      </a:t>
            </a:r>
            <a:r>
              <a:rPr lang="en-US" sz="1600" dirty="0">
                <a:solidFill>
                  <a:srgbClr val="000000"/>
                </a:solidFill>
                <a:latin typeface="Consolas"/>
              </a:rPr>
              <a:t>}</a:t>
            </a:r>
          </a:p>
          <a:p>
            <a:r>
              <a:rPr lang="en-US" sz="1600" dirty="0">
                <a:solidFill>
                  <a:srgbClr val="000000"/>
                </a:solidFill>
                <a:latin typeface="Consolas"/>
              </a:rPr>
              <a:t>    }</a:t>
            </a:r>
          </a:p>
          <a:p>
            <a:r>
              <a:rPr lang="en-US" sz="1600" dirty="0">
                <a:solidFill>
                  <a:srgbClr val="000000"/>
                </a:solidFill>
                <a:latin typeface="Consolas"/>
              </a:rPr>
              <a:t>  }</a:t>
            </a:r>
          </a:p>
          <a:p>
            <a:r>
              <a:rPr lang="en-US" sz="1600" dirty="0">
                <a:solidFill>
                  <a:srgbClr val="000000"/>
                </a:solidFill>
                <a:latin typeface="Consolas"/>
              </a:rPr>
              <a:t>}</a:t>
            </a:r>
            <a:endParaRPr lang="en-US" sz="1600" dirty="0"/>
          </a:p>
        </p:txBody>
      </p:sp>
      <p:sp>
        <p:nvSpPr>
          <p:cNvPr id="5" name="Rectangle 4"/>
          <p:cNvSpPr/>
          <p:nvPr/>
        </p:nvSpPr>
        <p:spPr>
          <a:xfrm>
            <a:off x="5534025" y="838200"/>
            <a:ext cx="3810000" cy="2308324"/>
          </a:xfrm>
          <a:prstGeom prst="rect">
            <a:avLst/>
          </a:prstGeom>
          <a:ln w="19050">
            <a:solidFill>
              <a:schemeClr val="accent1"/>
            </a:solidFill>
            <a:prstDash val="dash"/>
          </a:ln>
        </p:spPr>
        <p:txBody>
          <a:bodyPr wrap="square">
            <a:spAutoFit/>
          </a:bodyPr>
          <a:lstStyle/>
          <a:p>
            <a:r>
              <a:rPr lang="en-US" sz="1600" b="1" dirty="0">
                <a:solidFill>
                  <a:srgbClr val="7F0055"/>
                </a:solidFill>
                <a:latin typeface="Consolas"/>
              </a:rPr>
              <a:t>class</a:t>
            </a:r>
            <a:r>
              <a:rPr lang="en-US" sz="1600" b="1" dirty="0">
                <a:solidFill>
                  <a:srgbClr val="000000"/>
                </a:solidFill>
                <a:latin typeface="Consolas"/>
              </a:rPr>
              <a:t> MyThread1 </a:t>
            </a:r>
            <a:r>
              <a:rPr lang="en-US" sz="1600" b="1" dirty="0">
                <a:solidFill>
                  <a:srgbClr val="7F0055"/>
                </a:solidFill>
                <a:latin typeface="Consolas"/>
              </a:rPr>
              <a:t>extends</a:t>
            </a:r>
            <a:r>
              <a:rPr lang="en-US" sz="1600" b="1" dirty="0">
                <a:solidFill>
                  <a:srgbClr val="000000"/>
                </a:solidFill>
                <a:latin typeface="Consolas"/>
              </a:rPr>
              <a:t> Thread {</a:t>
            </a:r>
          </a:p>
          <a:p>
            <a:r>
              <a:rPr lang="en-US" sz="1600" dirty="0">
                <a:solidFill>
                  <a:srgbClr val="000000"/>
                </a:solidFill>
                <a:latin typeface="Consolas"/>
              </a:rPr>
              <a:t>  Table </a:t>
            </a:r>
            <a:r>
              <a:rPr lang="en-US" sz="1600" dirty="0">
                <a:solidFill>
                  <a:srgbClr val="0000C0"/>
                </a:solidFill>
                <a:latin typeface="Consolas"/>
              </a:rPr>
              <a:t>t</a:t>
            </a:r>
            <a:r>
              <a:rPr lang="en-US" sz="1600" dirty="0">
                <a:solidFill>
                  <a:srgbClr val="000000"/>
                </a:solidFill>
                <a:latin typeface="Consolas"/>
              </a:rPr>
              <a:t>;</a:t>
            </a:r>
            <a:endParaRPr lang="en-US" sz="1600" dirty="0">
              <a:latin typeface="Consolas"/>
            </a:endParaRPr>
          </a:p>
          <a:p>
            <a:r>
              <a:rPr lang="en-US" sz="1600" dirty="0">
                <a:solidFill>
                  <a:srgbClr val="000000"/>
                </a:solidFill>
                <a:latin typeface="Consolas"/>
              </a:rPr>
              <a:t>  MyThread1(Table </a:t>
            </a:r>
            <a:r>
              <a:rPr lang="en-US" sz="1600" dirty="0">
                <a:solidFill>
                  <a:srgbClr val="6A3E3E"/>
                </a:solidFill>
                <a:latin typeface="Consolas"/>
              </a:rPr>
              <a:t>t</a:t>
            </a:r>
            <a:r>
              <a:rPr lang="en-US" sz="1600" dirty="0">
                <a:solidFill>
                  <a:srgbClr val="000000"/>
                </a:solidFill>
                <a:latin typeface="Consolas"/>
              </a:rPr>
              <a:t>) {</a:t>
            </a:r>
          </a:p>
          <a:p>
            <a:r>
              <a:rPr lang="en-US" sz="1600" b="1" dirty="0">
                <a:solidFill>
                  <a:srgbClr val="7F0055"/>
                </a:solidFill>
                <a:latin typeface="Consolas"/>
              </a:rPr>
              <a:t>    </a:t>
            </a:r>
            <a:r>
              <a:rPr lang="en-US" sz="1600" b="1" dirty="0" err="1">
                <a:solidFill>
                  <a:srgbClr val="7F0055"/>
                </a:solidFill>
                <a:latin typeface="Consolas"/>
              </a:rPr>
              <a:t>this</a:t>
            </a:r>
            <a:r>
              <a:rPr lang="en-US" sz="1600" b="1" dirty="0" err="1">
                <a:solidFill>
                  <a:srgbClr val="000000"/>
                </a:solidFill>
                <a:latin typeface="Consolas"/>
              </a:rPr>
              <a:t>.</a:t>
            </a:r>
            <a:r>
              <a:rPr lang="en-US" sz="1600" b="1" dirty="0" err="1">
                <a:solidFill>
                  <a:srgbClr val="0000C0"/>
                </a:solidFill>
                <a:latin typeface="Consolas"/>
              </a:rPr>
              <a:t>t</a:t>
            </a:r>
            <a:r>
              <a:rPr lang="en-US" sz="1600" b="1" dirty="0">
                <a:solidFill>
                  <a:srgbClr val="000000"/>
                </a:solidFill>
                <a:latin typeface="Consolas"/>
              </a:rPr>
              <a:t> = </a:t>
            </a:r>
            <a:r>
              <a:rPr lang="en-US" sz="1600" b="1" dirty="0">
                <a:solidFill>
                  <a:srgbClr val="6A3E3E"/>
                </a:solidFill>
                <a:latin typeface="Consolas"/>
              </a:rPr>
              <a:t>t</a:t>
            </a:r>
            <a:r>
              <a:rPr lang="en-US" sz="1600" b="1" dirty="0">
                <a:solidFill>
                  <a:srgbClr val="000000"/>
                </a:solidFill>
                <a:latin typeface="Consolas"/>
              </a:rPr>
              <a:t>;</a:t>
            </a:r>
          </a:p>
          <a:p>
            <a:r>
              <a:rPr lang="en-US" sz="1600" dirty="0">
                <a:solidFill>
                  <a:srgbClr val="000000"/>
                </a:solidFill>
                <a:latin typeface="Consolas"/>
              </a:rPr>
              <a:t>  }</a:t>
            </a:r>
            <a:endParaRPr lang="en-US" sz="1600" dirty="0">
              <a:latin typeface="Consolas"/>
            </a:endParaRPr>
          </a:p>
          <a:p>
            <a:r>
              <a:rPr lang="en-US" sz="1600" b="1" dirty="0">
                <a:solidFill>
                  <a:srgbClr val="7F0055"/>
                </a:solidFill>
                <a:latin typeface="Consolas"/>
              </a:rPr>
              <a:t>  public</a:t>
            </a:r>
            <a:r>
              <a:rPr lang="en-US" sz="1600" b="1" dirty="0">
                <a:solidFill>
                  <a:srgbClr val="000000"/>
                </a:solidFill>
                <a:latin typeface="Consolas"/>
              </a:rPr>
              <a:t> </a:t>
            </a:r>
            <a:r>
              <a:rPr lang="en-US" sz="1600" b="1" dirty="0">
                <a:solidFill>
                  <a:srgbClr val="7F0055"/>
                </a:solidFill>
                <a:latin typeface="Consolas"/>
              </a:rPr>
              <a:t>void</a:t>
            </a:r>
            <a:r>
              <a:rPr lang="en-US" sz="1600" b="1" dirty="0">
                <a:solidFill>
                  <a:srgbClr val="000000"/>
                </a:solidFill>
                <a:latin typeface="Consolas"/>
              </a:rPr>
              <a:t> run() {</a:t>
            </a:r>
          </a:p>
          <a:p>
            <a:r>
              <a:rPr lang="en-US" sz="1600" dirty="0">
                <a:solidFill>
                  <a:srgbClr val="0000C0"/>
                </a:solidFill>
                <a:latin typeface="Consolas"/>
              </a:rPr>
              <a:t>    </a:t>
            </a:r>
            <a:r>
              <a:rPr lang="en-US" sz="1600" dirty="0" err="1">
                <a:solidFill>
                  <a:srgbClr val="0000C0"/>
                </a:solidFill>
                <a:latin typeface="Consolas"/>
              </a:rPr>
              <a:t>t</a:t>
            </a:r>
            <a:r>
              <a:rPr lang="en-US" sz="1600" dirty="0" err="1">
                <a:solidFill>
                  <a:srgbClr val="000000"/>
                </a:solidFill>
                <a:latin typeface="Consolas"/>
              </a:rPr>
              <a:t>.printTable</a:t>
            </a:r>
            <a:r>
              <a:rPr lang="en-US" sz="1600" dirty="0">
                <a:solidFill>
                  <a:srgbClr val="000000"/>
                </a:solidFill>
                <a:latin typeface="Consolas"/>
              </a:rPr>
              <a:t>(5);</a:t>
            </a:r>
          </a:p>
          <a:p>
            <a:r>
              <a:rPr lang="en-US" sz="1600" dirty="0">
                <a:solidFill>
                  <a:srgbClr val="000000"/>
                </a:solidFill>
                <a:latin typeface="Consolas"/>
              </a:rPr>
              <a:t>  }</a:t>
            </a:r>
            <a:endParaRPr lang="en-US" sz="1600" dirty="0">
              <a:latin typeface="Consolas"/>
            </a:endParaRPr>
          </a:p>
          <a:p>
            <a:r>
              <a:rPr lang="en-US" sz="1600" dirty="0">
                <a:solidFill>
                  <a:srgbClr val="000000"/>
                </a:solidFill>
                <a:latin typeface="Consolas"/>
              </a:rPr>
              <a:t>}</a:t>
            </a:r>
            <a:endParaRPr lang="en-US" sz="1600" dirty="0"/>
          </a:p>
        </p:txBody>
      </p:sp>
      <p:sp>
        <p:nvSpPr>
          <p:cNvPr id="6" name="Rectangle 5"/>
          <p:cNvSpPr/>
          <p:nvPr/>
        </p:nvSpPr>
        <p:spPr>
          <a:xfrm>
            <a:off x="190500" y="4202687"/>
            <a:ext cx="3810000" cy="2308324"/>
          </a:xfrm>
          <a:prstGeom prst="rect">
            <a:avLst/>
          </a:prstGeom>
          <a:ln w="19050">
            <a:solidFill>
              <a:schemeClr val="accent1"/>
            </a:solidFill>
            <a:prstDash val="dash"/>
          </a:ln>
        </p:spPr>
        <p:txBody>
          <a:bodyPr wrap="square">
            <a:spAutoFit/>
          </a:bodyPr>
          <a:lstStyle/>
          <a:p>
            <a:r>
              <a:rPr lang="en-US" sz="1600" b="1" dirty="0">
                <a:solidFill>
                  <a:srgbClr val="7F0055"/>
                </a:solidFill>
                <a:latin typeface="Consolas"/>
              </a:rPr>
              <a:t>class</a:t>
            </a:r>
            <a:r>
              <a:rPr lang="en-US" sz="1600" b="1" dirty="0">
                <a:solidFill>
                  <a:srgbClr val="000000"/>
                </a:solidFill>
                <a:latin typeface="Consolas"/>
              </a:rPr>
              <a:t> MyThread2 </a:t>
            </a:r>
            <a:r>
              <a:rPr lang="en-US" sz="1600" b="1" dirty="0">
                <a:solidFill>
                  <a:srgbClr val="7F0055"/>
                </a:solidFill>
                <a:latin typeface="Consolas"/>
              </a:rPr>
              <a:t>extends</a:t>
            </a:r>
            <a:r>
              <a:rPr lang="en-US" sz="1600" b="1" dirty="0">
                <a:solidFill>
                  <a:srgbClr val="000000"/>
                </a:solidFill>
                <a:latin typeface="Consolas"/>
              </a:rPr>
              <a:t> Thread {</a:t>
            </a:r>
          </a:p>
          <a:p>
            <a:r>
              <a:rPr lang="en-US" sz="1600" dirty="0">
                <a:solidFill>
                  <a:srgbClr val="000000"/>
                </a:solidFill>
                <a:latin typeface="Consolas"/>
              </a:rPr>
              <a:t>  Table </a:t>
            </a:r>
            <a:r>
              <a:rPr lang="en-US" sz="1600" dirty="0">
                <a:solidFill>
                  <a:srgbClr val="0000C0"/>
                </a:solidFill>
                <a:latin typeface="Consolas"/>
              </a:rPr>
              <a:t>t</a:t>
            </a:r>
            <a:r>
              <a:rPr lang="en-US" sz="1600" dirty="0">
                <a:solidFill>
                  <a:srgbClr val="000000"/>
                </a:solidFill>
                <a:latin typeface="Consolas"/>
              </a:rPr>
              <a:t>;</a:t>
            </a:r>
          </a:p>
          <a:p>
            <a:r>
              <a:rPr lang="en-US" sz="1600" dirty="0">
                <a:solidFill>
                  <a:srgbClr val="000000"/>
                </a:solidFill>
                <a:latin typeface="Consolas"/>
              </a:rPr>
              <a:t>  MyThread2(Table </a:t>
            </a:r>
            <a:r>
              <a:rPr lang="en-US" sz="1600" dirty="0">
                <a:solidFill>
                  <a:srgbClr val="6A3E3E"/>
                </a:solidFill>
                <a:latin typeface="Consolas"/>
              </a:rPr>
              <a:t>t</a:t>
            </a:r>
            <a:r>
              <a:rPr lang="en-US" sz="1600" dirty="0">
                <a:solidFill>
                  <a:srgbClr val="000000"/>
                </a:solidFill>
                <a:latin typeface="Consolas"/>
              </a:rPr>
              <a:t>) {</a:t>
            </a:r>
          </a:p>
          <a:p>
            <a:r>
              <a:rPr lang="en-US" sz="1600" b="1" dirty="0">
                <a:solidFill>
                  <a:srgbClr val="7F0055"/>
                </a:solidFill>
                <a:latin typeface="Consolas"/>
              </a:rPr>
              <a:t>    </a:t>
            </a:r>
            <a:r>
              <a:rPr lang="en-US" sz="1600" b="1" dirty="0" err="1">
                <a:solidFill>
                  <a:srgbClr val="7F0055"/>
                </a:solidFill>
                <a:latin typeface="Consolas"/>
              </a:rPr>
              <a:t>this</a:t>
            </a:r>
            <a:r>
              <a:rPr lang="en-US" sz="1600" b="1" dirty="0" err="1">
                <a:solidFill>
                  <a:srgbClr val="000000"/>
                </a:solidFill>
                <a:latin typeface="Consolas"/>
              </a:rPr>
              <a:t>.</a:t>
            </a:r>
            <a:r>
              <a:rPr lang="en-US" sz="1600" b="1" dirty="0" err="1">
                <a:solidFill>
                  <a:srgbClr val="0000C0"/>
                </a:solidFill>
                <a:latin typeface="Consolas"/>
              </a:rPr>
              <a:t>t</a:t>
            </a:r>
            <a:r>
              <a:rPr lang="en-US" sz="1600" b="1" dirty="0">
                <a:solidFill>
                  <a:srgbClr val="000000"/>
                </a:solidFill>
                <a:latin typeface="Consolas"/>
              </a:rPr>
              <a:t> = </a:t>
            </a:r>
            <a:r>
              <a:rPr lang="en-US" sz="1600" b="1" dirty="0">
                <a:solidFill>
                  <a:srgbClr val="6A3E3E"/>
                </a:solidFill>
                <a:latin typeface="Consolas"/>
              </a:rPr>
              <a:t>t</a:t>
            </a:r>
            <a:r>
              <a:rPr lang="en-US" sz="1600" b="1" dirty="0">
                <a:solidFill>
                  <a:srgbClr val="000000"/>
                </a:solidFill>
                <a:latin typeface="Consolas"/>
              </a:rPr>
              <a:t>;</a:t>
            </a:r>
          </a:p>
          <a:p>
            <a:r>
              <a:rPr lang="en-US" sz="1600" dirty="0">
                <a:solidFill>
                  <a:srgbClr val="000000"/>
                </a:solidFill>
                <a:latin typeface="Consolas"/>
              </a:rPr>
              <a:t>  }</a:t>
            </a:r>
          </a:p>
          <a:p>
            <a:r>
              <a:rPr lang="en-US" sz="1600" b="1" dirty="0">
                <a:solidFill>
                  <a:srgbClr val="7F0055"/>
                </a:solidFill>
                <a:latin typeface="Consolas"/>
              </a:rPr>
              <a:t>  public</a:t>
            </a:r>
            <a:r>
              <a:rPr lang="en-US" sz="1600" b="1" dirty="0">
                <a:solidFill>
                  <a:srgbClr val="000000"/>
                </a:solidFill>
                <a:latin typeface="Consolas"/>
              </a:rPr>
              <a:t> </a:t>
            </a:r>
            <a:r>
              <a:rPr lang="en-US" sz="1600" b="1" dirty="0">
                <a:solidFill>
                  <a:srgbClr val="7F0055"/>
                </a:solidFill>
                <a:latin typeface="Consolas"/>
              </a:rPr>
              <a:t>void</a:t>
            </a:r>
            <a:r>
              <a:rPr lang="en-US" sz="1600" b="1" dirty="0">
                <a:solidFill>
                  <a:srgbClr val="000000"/>
                </a:solidFill>
                <a:latin typeface="Consolas"/>
              </a:rPr>
              <a:t> run() {</a:t>
            </a:r>
          </a:p>
          <a:p>
            <a:r>
              <a:rPr lang="en-US" sz="1600" dirty="0">
                <a:solidFill>
                  <a:srgbClr val="0000C0"/>
                </a:solidFill>
                <a:latin typeface="Consolas"/>
              </a:rPr>
              <a:t>    </a:t>
            </a:r>
            <a:r>
              <a:rPr lang="en-US" sz="1600" dirty="0" err="1">
                <a:solidFill>
                  <a:srgbClr val="0000C0"/>
                </a:solidFill>
                <a:latin typeface="Consolas"/>
              </a:rPr>
              <a:t>t</a:t>
            </a:r>
            <a:r>
              <a:rPr lang="en-US" sz="1600" dirty="0" err="1">
                <a:solidFill>
                  <a:srgbClr val="000000"/>
                </a:solidFill>
                <a:latin typeface="Consolas"/>
              </a:rPr>
              <a:t>.printTable</a:t>
            </a:r>
            <a:r>
              <a:rPr lang="en-US" sz="1600" dirty="0">
                <a:solidFill>
                  <a:srgbClr val="000000"/>
                </a:solidFill>
                <a:latin typeface="Consolas"/>
              </a:rPr>
              <a:t>(100);</a:t>
            </a:r>
          </a:p>
          <a:p>
            <a:r>
              <a:rPr lang="en-US" sz="1600" dirty="0">
                <a:solidFill>
                  <a:srgbClr val="000000"/>
                </a:solidFill>
                <a:latin typeface="Consolas"/>
              </a:rPr>
              <a:t>  }</a:t>
            </a:r>
          </a:p>
          <a:p>
            <a:r>
              <a:rPr lang="en-US" sz="1600" dirty="0">
                <a:solidFill>
                  <a:srgbClr val="000000"/>
                </a:solidFill>
                <a:latin typeface="Consolas"/>
              </a:rPr>
              <a:t>}</a:t>
            </a:r>
            <a:endParaRPr lang="en-US" sz="1600" dirty="0"/>
          </a:p>
        </p:txBody>
      </p:sp>
      <p:sp>
        <p:nvSpPr>
          <p:cNvPr id="7" name="Rectangle 6"/>
          <p:cNvSpPr/>
          <p:nvPr/>
        </p:nvSpPr>
        <p:spPr>
          <a:xfrm>
            <a:off x="4467225" y="4209643"/>
            <a:ext cx="4876800" cy="2308324"/>
          </a:xfrm>
          <a:prstGeom prst="rect">
            <a:avLst/>
          </a:prstGeom>
          <a:ln w="19050">
            <a:solidFill>
              <a:schemeClr val="accent1"/>
            </a:solidFill>
            <a:prstDash val="dash"/>
          </a:ln>
        </p:spPr>
        <p:txBody>
          <a:bodyPr wrap="square">
            <a:spAutoFit/>
          </a:bodyPr>
          <a:lstStyle/>
          <a:p>
            <a:r>
              <a:rPr lang="en-US" sz="1600" b="1" dirty="0">
                <a:solidFill>
                  <a:srgbClr val="7F0055"/>
                </a:solidFill>
                <a:latin typeface="Consolas"/>
              </a:rPr>
              <a:t>public</a:t>
            </a:r>
            <a:r>
              <a:rPr lang="en-US" sz="1600" b="1" dirty="0">
                <a:solidFill>
                  <a:srgbClr val="000000"/>
                </a:solidFill>
                <a:latin typeface="Consolas"/>
              </a:rPr>
              <a:t> </a:t>
            </a:r>
            <a:r>
              <a:rPr lang="en-US" sz="1600" b="1" dirty="0">
                <a:solidFill>
                  <a:srgbClr val="7F0055"/>
                </a:solidFill>
                <a:latin typeface="Consolas"/>
              </a:rPr>
              <a:t>class</a:t>
            </a:r>
            <a:r>
              <a:rPr lang="en-US" sz="1600" b="1" dirty="0">
                <a:solidFill>
                  <a:srgbClr val="000000"/>
                </a:solidFill>
                <a:latin typeface="Consolas"/>
              </a:rPr>
              <a:t> </a:t>
            </a:r>
            <a:r>
              <a:rPr lang="en-US" sz="1600" b="1" dirty="0" err="1">
                <a:solidFill>
                  <a:srgbClr val="000000"/>
                </a:solidFill>
                <a:latin typeface="Consolas"/>
              </a:rPr>
              <a:t>TestSynchronization</a:t>
            </a:r>
            <a:r>
              <a:rPr lang="en-US" sz="1600" b="1" dirty="0">
                <a:solidFill>
                  <a:srgbClr val="000000"/>
                </a:solidFill>
                <a:latin typeface="Consolas"/>
              </a:rPr>
              <a:t> {</a:t>
            </a:r>
          </a:p>
          <a:p>
            <a:r>
              <a:rPr lang="en-US" sz="1600" b="1" dirty="0">
                <a:solidFill>
                  <a:srgbClr val="7F0055"/>
                </a:solidFill>
                <a:latin typeface="Consolas"/>
              </a:rPr>
              <a:t>  public</a:t>
            </a:r>
            <a:r>
              <a:rPr lang="en-US" sz="1600" b="1" dirty="0">
                <a:solidFill>
                  <a:srgbClr val="000000"/>
                </a:solidFill>
                <a:latin typeface="Consolas"/>
              </a:rPr>
              <a:t> </a:t>
            </a:r>
            <a:r>
              <a:rPr lang="en-US" sz="1600" b="1" dirty="0">
                <a:solidFill>
                  <a:srgbClr val="7F0055"/>
                </a:solidFill>
                <a:latin typeface="Consolas"/>
              </a:rPr>
              <a:t>static</a:t>
            </a:r>
            <a:r>
              <a:rPr lang="en-US" sz="1600" b="1" dirty="0">
                <a:solidFill>
                  <a:srgbClr val="000000"/>
                </a:solidFill>
                <a:latin typeface="Consolas"/>
              </a:rPr>
              <a:t> </a:t>
            </a:r>
            <a:r>
              <a:rPr lang="en-US" sz="1600" b="1" dirty="0">
                <a:solidFill>
                  <a:srgbClr val="7F0055"/>
                </a:solidFill>
                <a:latin typeface="Consolas"/>
              </a:rPr>
              <a:t>void</a:t>
            </a:r>
            <a:r>
              <a:rPr lang="en-US" sz="1600" b="1" dirty="0">
                <a:solidFill>
                  <a:srgbClr val="000000"/>
                </a:solidFill>
                <a:latin typeface="Consolas"/>
              </a:rPr>
              <a:t> main(String </a:t>
            </a:r>
            <a:r>
              <a:rPr lang="en-US" sz="1600" b="1" dirty="0" err="1">
                <a:solidFill>
                  <a:srgbClr val="6A3E3E"/>
                </a:solidFill>
                <a:latin typeface="Consolas"/>
              </a:rPr>
              <a:t>args</a:t>
            </a:r>
            <a:r>
              <a:rPr lang="en-US" sz="1600" b="1" dirty="0">
                <a:solidFill>
                  <a:srgbClr val="000000"/>
                </a:solidFill>
                <a:latin typeface="Consolas"/>
              </a:rPr>
              <a:t>[]){</a:t>
            </a:r>
          </a:p>
          <a:p>
            <a:r>
              <a:rPr lang="en-US" sz="1600" dirty="0">
                <a:solidFill>
                  <a:srgbClr val="000000"/>
                </a:solidFill>
                <a:latin typeface="Consolas"/>
              </a:rPr>
              <a:t>    Table </a:t>
            </a:r>
            <a:r>
              <a:rPr lang="en-US" sz="1600" dirty="0" err="1">
                <a:solidFill>
                  <a:srgbClr val="6A3E3E"/>
                </a:solidFill>
                <a:latin typeface="Consolas"/>
              </a:rPr>
              <a:t>obj</a:t>
            </a:r>
            <a:r>
              <a:rPr lang="en-US" sz="1600" dirty="0">
                <a:solidFill>
                  <a:srgbClr val="000000"/>
                </a:solidFill>
                <a:latin typeface="Consolas"/>
              </a:rPr>
              <a:t> = </a:t>
            </a:r>
            <a:r>
              <a:rPr lang="en-US" sz="1600" b="1" dirty="0">
                <a:solidFill>
                  <a:srgbClr val="7F0055"/>
                </a:solidFill>
                <a:latin typeface="Consolas"/>
              </a:rPr>
              <a:t>new</a:t>
            </a:r>
            <a:r>
              <a:rPr lang="en-US" sz="1600" b="1" dirty="0">
                <a:solidFill>
                  <a:srgbClr val="000000"/>
                </a:solidFill>
                <a:latin typeface="Consolas"/>
              </a:rPr>
              <a:t> Table();</a:t>
            </a:r>
            <a:endParaRPr lang="en-US" sz="1600" b="1" dirty="0">
              <a:solidFill>
                <a:srgbClr val="3F7F5F"/>
              </a:solidFill>
              <a:latin typeface="Consolas"/>
            </a:endParaRPr>
          </a:p>
          <a:p>
            <a:r>
              <a:rPr lang="en-US" sz="1600" dirty="0">
                <a:solidFill>
                  <a:srgbClr val="000000"/>
                </a:solidFill>
                <a:latin typeface="Consolas"/>
              </a:rPr>
              <a:t>    MyThread1 </a:t>
            </a:r>
            <a:r>
              <a:rPr lang="en-US" sz="1600" dirty="0">
                <a:solidFill>
                  <a:srgbClr val="6A3E3E"/>
                </a:solidFill>
                <a:latin typeface="Consolas"/>
              </a:rPr>
              <a:t>t1</a:t>
            </a:r>
            <a:r>
              <a:rPr lang="en-US" sz="1600" dirty="0">
                <a:solidFill>
                  <a:srgbClr val="000000"/>
                </a:solidFill>
                <a:latin typeface="Consolas"/>
              </a:rPr>
              <a:t> = </a:t>
            </a:r>
            <a:r>
              <a:rPr lang="en-US" sz="1600" b="1" dirty="0">
                <a:solidFill>
                  <a:srgbClr val="7F0055"/>
                </a:solidFill>
                <a:latin typeface="Consolas"/>
              </a:rPr>
              <a:t>new</a:t>
            </a:r>
            <a:r>
              <a:rPr lang="en-US" sz="1600" b="1" dirty="0">
                <a:solidFill>
                  <a:srgbClr val="000000"/>
                </a:solidFill>
                <a:latin typeface="Consolas"/>
              </a:rPr>
              <a:t> MyThread1(</a:t>
            </a:r>
            <a:r>
              <a:rPr lang="en-US" sz="1600" b="1" dirty="0" err="1">
                <a:solidFill>
                  <a:srgbClr val="6A3E3E"/>
                </a:solidFill>
                <a:latin typeface="Consolas"/>
              </a:rPr>
              <a:t>obj</a:t>
            </a:r>
            <a:r>
              <a:rPr lang="en-US" sz="1600" b="1" dirty="0">
                <a:solidFill>
                  <a:srgbClr val="000000"/>
                </a:solidFill>
                <a:latin typeface="Consolas"/>
              </a:rPr>
              <a:t>);</a:t>
            </a:r>
          </a:p>
          <a:p>
            <a:r>
              <a:rPr lang="en-US" sz="1600" dirty="0">
                <a:solidFill>
                  <a:srgbClr val="000000"/>
                </a:solidFill>
                <a:latin typeface="Consolas"/>
              </a:rPr>
              <a:t>    MyThread2 </a:t>
            </a:r>
            <a:r>
              <a:rPr lang="en-US" sz="1600" dirty="0">
                <a:solidFill>
                  <a:srgbClr val="6A3E3E"/>
                </a:solidFill>
                <a:latin typeface="Consolas"/>
              </a:rPr>
              <a:t>t2</a:t>
            </a:r>
            <a:r>
              <a:rPr lang="en-US" sz="1600" dirty="0">
                <a:solidFill>
                  <a:srgbClr val="000000"/>
                </a:solidFill>
                <a:latin typeface="Consolas"/>
              </a:rPr>
              <a:t> = </a:t>
            </a:r>
            <a:r>
              <a:rPr lang="en-US" sz="1600" b="1" dirty="0">
                <a:solidFill>
                  <a:srgbClr val="7F0055"/>
                </a:solidFill>
                <a:latin typeface="Consolas"/>
              </a:rPr>
              <a:t>new</a:t>
            </a:r>
            <a:r>
              <a:rPr lang="en-US" sz="1600" b="1" dirty="0">
                <a:solidFill>
                  <a:srgbClr val="000000"/>
                </a:solidFill>
                <a:latin typeface="Consolas"/>
              </a:rPr>
              <a:t> MyThread2(</a:t>
            </a:r>
            <a:r>
              <a:rPr lang="en-US" sz="1600" b="1" dirty="0" err="1">
                <a:solidFill>
                  <a:srgbClr val="6A3E3E"/>
                </a:solidFill>
                <a:latin typeface="Consolas"/>
              </a:rPr>
              <a:t>obj</a:t>
            </a:r>
            <a:r>
              <a:rPr lang="en-US" sz="1600" b="1" dirty="0">
                <a:solidFill>
                  <a:srgbClr val="000000"/>
                </a:solidFill>
                <a:latin typeface="Consolas"/>
              </a:rPr>
              <a:t>);</a:t>
            </a:r>
          </a:p>
          <a:p>
            <a:r>
              <a:rPr lang="en-US" sz="1600" dirty="0">
                <a:solidFill>
                  <a:srgbClr val="6A3E3E"/>
                </a:solidFill>
                <a:latin typeface="Consolas"/>
              </a:rPr>
              <a:t>    t1</a:t>
            </a:r>
            <a:r>
              <a:rPr lang="en-US" sz="1600" dirty="0">
                <a:solidFill>
                  <a:srgbClr val="000000"/>
                </a:solidFill>
                <a:latin typeface="Consolas"/>
              </a:rPr>
              <a:t>.start();</a:t>
            </a:r>
          </a:p>
          <a:p>
            <a:r>
              <a:rPr lang="en-US" sz="1600" dirty="0">
                <a:solidFill>
                  <a:srgbClr val="6A3E3E"/>
                </a:solidFill>
                <a:latin typeface="Consolas"/>
              </a:rPr>
              <a:t>    t2</a:t>
            </a:r>
            <a:r>
              <a:rPr lang="en-US" sz="1600" dirty="0">
                <a:solidFill>
                  <a:srgbClr val="000000"/>
                </a:solidFill>
                <a:latin typeface="Consolas"/>
              </a:rPr>
              <a:t>.start();</a:t>
            </a:r>
          </a:p>
          <a:p>
            <a:r>
              <a:rPr lang="en-US" sz="1600" dirty="0">
                <a:solidFill>
                  <a:srgbClr val="000000"/>
                </a:solidFill>
                <a:latin typeface="Consolas"/>
              </a:rPr>
              <a:t>  }</a:t>
            </a:r>
          </a:p>
          <a:p>
            <a:r>
              <a:rPr lang="en-US" sz="1600" dirty="0">
                <a:solidFill>
                  <a:srgbClr val="000000"/>
                </a:solidFill>
                <a:latin typeface="Consolas"/>
              </a:rPr>
              <a:t>}</a:t>
            </a:r>
            <a:endParaRPr lang="en-US" sz="1600" dirty="0"/>
          </a:p>
        </p:txBody>
      </p:sp>
      <p:pic>
        <p:nvPicPr>
          <p:cNvPr id="8" name="Picture 2"/>
          <p:cNvPicPr>
            <a:picLocks noChangeAspect="1" noChangeArrowheads="1"/>
          </p:cNvPicPr>
          <p:nvPr/>
        </p:nvPicPr>
        <p:blipFill>
          <a:blip r:embed="rId2" cstate="print"/>
          <a:srcRect/>
          <a:stretch>
            <a:fillRect/>
          </a:stretch>
        </p:blipFill>
        <p:spPr bwMode="auto">
          <a:xfrm>
            <a:off x="5067300" y="3146524"/>
            <a:ext cx="7042150" cy="1047750"/>
          </a:xfrm>
          <a:prstGeom prst="rect">
            <a:avLst/>
          </a:prstGeom>
          <a:noFill/>
          <a:ln w="9525">
            <a:noFill/>
            <a:miter lim="800000"/>
            <a:headEnd/>
            <a:tailEnd/>
          </a:ln>
        </p:spPr>
      </p:pic>
    </p:spTree>
    <p:extLst>
      <p:ext uri="{BB962C8B-B14F-4D97-AF65-F5344CB8AC3E}">
        <p14:creationId xmlns:p14="http://schemas.microsoft.com/office/powerpoint/2010/main" val="2450120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bg/>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bg/>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
                                            <p:txEl>
                                              <p:pRg st="0" end="0"/>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
                                            <p:txEl>
                                              <p:pRg st="1" end="1"/>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
                                            <p:txEl>
                                              <p:pRg st="2" end="2"/>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
                                            <p:txEl>
                                              <p:pRg st="3" end="3"/>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
                                            <p:txEl>
                                              <p:pRg st="4" end="4"/>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
                                            <p:txEl>
                                              <p:pRg st="5" end="5"/>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xEl>
                                              <p:pRg st="6" end="6"/>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
                                            <p:txEl>
                                              <p:pRg st="7" end="7"/>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
                                            <p:bg/>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
                                            <p:txEl>
                                              <p:pRg st="0" end="0"/>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
                                            <p:txEl>
                                              <p:pRg st="1" end="1"/>
                                            </p:tx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
                                            <p:txEl>
                                              <p:pRg st="2" end="2"/>
                                            </p:txEl>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
                                            <p:txEl>
                                              <p:pRg st="3" end="3"/>
                                            </p:tx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
                                            <p:txEl>
                                              <p:pRg st="4" end="4"/>
                                            </p:txEl>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
                                            <p:txEl>
                                              <p:pRg st="5" end="5"/>
                                            </p:txEl>
                                          </p:spTgt>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
                                            <p:txEl>
                                              <p:pRg st="6" end="6"/>
                                            </p:txEl>
                                          </p:spTgt>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
                                            <p:txEl>
                                              <p:pRg st="7" end="7"/>
                                            </p:txEl>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P spid="5" grpId="0" build="p" bldLvl="5" animBg="1"/>
      <p:bldP spid="6" grpId="0" build="p" bldLvl="5" animBg="1"/>
      <p:bldP spid="7" grpId="0" build="p" bldLvl="5"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with synchronized method</a:t>
            </a:r>
          </a:p>
        </p:txBody>
      </p:sp>
      <p:sp>
        <p:nvSpPr>
          <p:cNvPr id="4" name="Rectangle 3"/>
          <p:cNvSpPr/>
          <p:nvPr/>
        </p:nvSpPr>
        <p:spPr>
          <a:xfrm>
            <a:off x="190500" y="838200"/>
            <a:ext cx="4876800" cy="3046988"/>
          </a:xfrm>
          <a:prstGeom prst="rect">
            <a:avLst/>
          </a:prstGeom>
          <a:ln w="19050">
            <a:solidFill>
              <a:schemeClr val="accent1"/>
            </a:solidFill>
            <a:prstDash val="dash"/>
          </a:ln>
        </p:spPr>
        <p:txBody>
          <a:bodyPr wrap="square">
            <a:spAutoFit/>
          </a:bodyPr>
          <a:lstStyle/>
          <a:p>
            <a:r>
              <a:rPr lang="en-US" sz="1600" b="1" dirty="0">
                <a:solidFill>
                  <a:srgbClr val="7F0055"/>
                </a:solidFill>
                <a:latin typeface="Consolas"/>
              </a:rPr>
              <a:t>class</a:t>
            </a:r>
            <a:r>
              <a:rPr lang="en-US" sz="1600" b="1" dirty="0">
                <a:solidFill>
                  <a:srgbClr val="000000"/>
                </a:solidFill>
                <a:latin typeface="Consolas"/>
              </a:rPr>
              <a:t> Table {</a:t>
            </a:r>
          </a:p>
          <a:p>
            <a:r>
              <a:rPr lang="en-US" sz="1600" b="1" dirty="0">
                <a:solidFill>
                  <a:srgbClr val="000000"/>
                </a:solidFill>
                <a:latin typeface="Consolas"/>
              </a:rPr>
              <a:t> </a:t>
            </a:r>
            <a:r>
              <a:rPr lang="en-US" sz="1600" b="1" dirty="0">
                <a:solidFill>
                  <a:srgbClr val="7F0055"/>
                </a:solidFill>
                <a:latin typeface="Consolas"/>
              </a:rPr>
              <a:t>synchronized void</a:t>
            </a:r>
            <a:r>
              <a:rPr lang="en-US" sz="1600" b="1" dirty="0">
                <a:solidFill>
                  <a:srgbClr val="000000"/>
                </a:solidFill>
                <a:latin typeface="Consolas"/>
              </a:rPr>
              <a:t> </a:t>
            </a:r>
            <a:r>
              <a:rPr lang="en-US" sz="1600" b="1" dirty="0" err="1">
                <a:solidFill>
                  <a:srgbClr val="000000"/>
                </a:solidFill>
                <a:latin typeface="Consolas"/>
              </a:rPr>
              <a:t>printTable</a:t>
            </a:r>
            <a:r>
              <a:rPr lang="en-US" sz="1600" b="1" dirty="0">
                <a:solidFill>
                  <a:srgbClr val="000000"/>
                </a:solidFill>
                <a:latin typeface="Consolas"/>
              </a:rPr>
              <a:t>(</a:t>
            </a:r>
            <a:r>
              <a:rPr lang="en-US" sz="1600" b="1" dirty="0" err="1">
                <a:solidFill>
                  <a:srgbClr val="7F0055"/>
                </a:solidFill>
                <a:latin typeface="Consolas"/>
              </a:rPr>
              <a:t>int</a:t>
            </a:r>
            <a:r>
              <a:rPr lang="en-US" sz="1600" b="1" dirty="0">
                <a:solidFill>
                  <a:srgbClr val="000000"/>
                </a:solidFill>
                <a:latin typeface="Consolas"/>
              </a:rPr>
              <a:t> </a:t>
            </a:r>
            <a:r>
              <a:rPr lang="en-US" sz="1600" b="1" dirty="0">
                <a:solidFill>
                  <a:srgbClr val="6A3E3E"/>
                </a:solidFill>
                <a:latin typeface="Consolas"/>
              </a:rPr>
              <a:t>n</a:t>
            </a:r>
            <a:r>
              <a:rPr lang="en-US" sz="1600" b="1" dirty="0">
                <a:solidFill>
                  <a:srgbClr val="000000"/>
                </a:solidFill>
                <a:latin typeface="Consolas"/>
              </a:rPr>
              <a:t>) {</a:t>
            </a:r>
            <a:br>
              <a:rPr lang="en-US" sz="1600" b="1" dirty="0">
                <a:solidFill>
                  <a:srgbClr val="000000"/>
                </a:solidFill>
                <a:latin typeface="Consolas"/>
              </a:rPr>
            </a:br>
            <a:r>
              <a:rPr lang="en-US" sz="1600" b="1" dirty="0">
                <a:solidFill>
                  <a:srgbClr val="000000"/>
                </a:solidFill>
                <a:latin typeface="Consolas"/>
              </a:rPr>
              <a:t>    </a:t>
            </a:r>
            <a:r>
              <a:rPr lang="nn-NO" sz="1600" b="1" dirty="0">
                <a:solidFill>
                  <a:srgbClr val="7F0055"/>
                </a:solidFill>
                <a:latin typeface="Consolas"/>
              </a:rPr>
              <a:t>for</a:t>
            </a:r>
            <a:r>
              <a:rPr lang="nn-NO" sz="1600" b="1" dirty="0">
                <a:solidFill>
                  <a:srgbClr val="000000"/>
                </a:solidFill>
                <a:latin typeface="Consolas"/>
              </a:rPr>
              <a:t> (</a:t>
            </a:r>
            <a:r>
              <a:rPr lang="nn-NO" sz="1600" b="1" dirty="0">
                <a:solidFill>
                  <a:srgbClr val="7F0055"/>
                </a:solidFill>
                <a:latin typeface="Consolas"/>
              </a:rPr>
              <a:t>int</a:t>
            </a:r>
            <a:r>
              <a:rPr lang="nn-NO" sz="1600" b="1" dirty="0">
                <a:solidFill>
                  <a:srgbClr val="000000"/>
                </a:solidFill>
                <a:latin typeface="Consolas"/>
              </a:rPr>
              <a:t> </a:t>
            </a:r>
            <a:r>
              <a:rPr lang="nn-NO" sz="1600" b="1" dirty="0">
                <a:solidFill>
                  <a:srgbClr val="6A3E3E"/>
                </a:solidFill>
                <a:latin typeface="Consolas"/>
              </a:rPr>
              <a:t>i</a:t>
            </a:r>
            <a:r>
              <a:rPr lang="nn-NO" sz="1600" b="1" dirty="0">
                <a:solidFill>
                  <a:srgbClr val="000000"/>
                </a:solidFill>
                <a:latin typeface="Consolas"/>
              </a:rPr>
              <a:t> = 1; </a:t>
            </a:r>
            <a:r>
              <a:rPr lang="nn-NO" sz="1600" b="1" dirty="0">
                <a:solidFill>
                  <a:srgbClr val="6A3E3E"/>
                </a:solidFill>
                <a:latin typeface="Consolas"/>
              </a:rPr>
              <a:t>i</a:t>
            </a:r>
            <a:r>
              <a:rPr lang="nn-NO" sz="1600" b="1" dirty="0">
                <a:solidFill>
                  <a:srgbClr val="000000"/>
                </a:solidFill>
                <a:latin typeface="Consolas"/>
              </a:rPr>
              <a:t> &lt;= 5; </a:t>
            </a:r>
            <a:r>
              <a:rPr lang="nn-NO" sz="1600" b="1" dirty="0">
                <a:solidFill>
                  <a:srgbClr val="6A3E3E"/>
                </a:solidFill>
                <a:latin typeface="Consolas"/>
              </a:rPr>
              <a:t>i</a:t>
            </a:r>
            <a:r>
              <a:rPr lang="nn-NO" sz="1600" b="1" dirty="0">
                <a:solidFill>
                  <a:srgbClr val="000000"/>
                </a:solidFill>
                <a:latin typeface="Consolas"/>
              </a:rPr>
              <a:t>++) {</a:t>
            </a:r>
          </a:p>
          <a:p>
            <a:r>
              <a:rPr lang="nn-NO" sz="1600" b="1" dirty="0">
                <a:solidFill>
                  <a:srgbClr val="000000"/>
                </a:solidFill>
                <a:latin typeface="Consolas"/>
              </a:rPr>
              <a:t>      </a:t>
            </a:r>
            <a:r>
              <a:rPr lang="en-US" sz="1600" dirty="0" err="1">
                <a:solidFill>
                  <a:srgbClr val="000000"/>
                </a:solidFill>
                <a:latin typeface="Consolas"/>
              </a:rPr>
              <a:t>System.</a:t>
            </a:r>
            <a:r>
              <a:rPr lang="en-US" sz="1600" b="1" i="1" dirty="0" err="1">
                <a:solidFill>
                  <a:srgbClr val="0000C0"/>
                </a:solidFill>
                <a:latin typeface="Consolas"/>
              </a:rPr>
              <a:t>out</a:t>
            </a:r>
            <a:r>
              <a:rPr lang="en-US" sz="1600" b="1" i="1" dirty="0" err="1">
                <a:solidFill>
                  <a:srgbClr val="000000"/>
                </a:solidFill>
                <a:latin typeface="Consolas"/>
              </a:rPr>
              <a:t>.print</a:t>
            </a:r>
            <a:r>
              <a:rPr lang="en-US" sz="1600" b="1" i="1" dirty="0">
                <a:solidFill>
                  <a:srgbClr val="000000"/>
                </a:solidFill>
                <a:latin typeface="Consolas"/>
              </a:rPr>
              <a:t>(</a:t>
            </a:r>
            <a:r>
              <a:rPr lang="en-US" sz="1600" b="1" i="1" dirty="0">
                <a:solidFill>
                  <a:srgbClr val="6A3E3E"/>
                </a:solidFill>
                <a:latin typeface="Consolas"/>
              </a:rPr>
              <a:t>n</a:t>
            </a:r>
            <a:r>
              <a:rPr lang="en-US" sz="1600" b="1" i="1" dirty="0">
                <a:solidFill>
                  <a:srgbClr val="000000"/>
                </a:solidFill>
                <a:latin typeface="Consolas"/>
              </a:rPr>
              <a:t> * </a:t>
            </a:r>
            <a:r>
              <a:rPr lang="en-US" sz="1600" b="1" i="1" dirty="0" err="1">
                <a:solidFill>
                  <a:srgbClr val="6A3E3E"/>
                </a:solidFill>
                <a:latin typeface="Consolas"/>
              </a:rPr>
              <a:t>i</a:t>
            </a:r>
            <a:r>
              <a:rPr lang="en-US" sz="1600" b="1" i="1" dirty="0">
                <a:solidFill>
                  <a:srgbClr val="6A3E3E"/>
                </a:solidFill>
                <a:latin typeface="Consolas"/>
              </a:rPr>
              <a:t> </a:t>
            </a:r>
            <a:r>
              <a:rPr lang="en-US" sz="1600" dirty="0">
                <a:solidFill>
                  <a:srgbClr val="000000"/>
                </a:solidFill>
                <a:latin typeface="Consolas"/>
              </a:rPr>
              <a:t>+ </a:t>
            </a:r>
            <a:r>
              <a:rPr lang="en-US" sz="1600" dirty="0">
                <a:solidFill>
                  <a:srgbClr val="2A00FF"/>
                </a:solidFill>
                <a:latin typeface="Consolas"/>
              </a:rPr>
              <a:t>" "</a:t>
            </a:r>
            <a:r>
              <a:rPr lang="en-US" sz="1600" b="1" i="1" dirty="0">
                <a:solidFill>
                  <a:srgbClr val="000000"/>
                </a:solidFill>
                <a:latin typeface="Consolas"/>
              </a:rPr>
              <a:t>);</a:t>
            </a:r>
          </a:p>
          <a:p>
            <a:r>
              <a:rPr lang="en-US" sz="1600" b="1" i="1" dirty="0">
                <a:solidFill>
                  <a:srgbClr val="000000"/>
                </a:solidFill>
                <a:latin typeface="Consolas"/>
              </a:rPr>
              <a:t>      </a:t>
            </a:r>
            <a:r>
              <a:rPr lang="en-US" sz="1600" b="1" dirty="0">
                <a:solidFill>
                  <a:srgbClr val="7F0055"/>
                </a:solidFill>
                <a:latin typeface="Consolas"/>
              </a:rPr>
              <a:t>try</a:t>
            </a:r>
            <a:r>
              <a:rPr lang="en-US" sz="1600" b="1" dirty="0">
                <a:solidFill>
                  <a:srgbClr val="000000"/>
                </a:solidFill>
                <a:latin typeface="Consolas"/>
              </a:rPr>
              <a:t> {</a:t>
            </a:r>
          </a:p>
          <a:p>
            <a:r>
              <a:rPr lang="en-US" sz="1600" b="1" dirty="0">
                <a:solidFill>
                  <a:srgbClr val="000000"/>
                </a:solidFill>
                <a:latin typeface="Consolas"/>
              </a:rPr>
              <a:t>        </a:t>
            </a:r>
            <a:r>
              <a:rPr lang="en-US" sz="1600" dirty="0" err="1">
                <a:solidFill>
                  <a:srgbClr val="000000"/>
                </a:solidFill>
                <a:latin typeface="Consolas"/>
              </a:rPr>
              <a:t>Thread.</a:t>
            </a:r>
            <a:r>
              <a:rPr lang="en-US" sz="1600" i="1" dirty="0" err="1">
                <a:solidFill>
                  <a:srgbClr val="000000"/>
                </a:solidFill>
                <a:latin typeface="Consolas"/>
              </a:rPr>
              <a:t>sleep</a:t>
            </a:r>
            <a:r>
              <a:rPr lang="en-US" sz="1600" i="1" dirty="0">
                <a:solidFill>
                  <a:srgbClr val="000000"/>
                </a:solidFill>
                <a:latin typeface="Consolas"/>
              </a:rPr>
              <a:t>(400);</a:t>
            </a:r>
          </a:p>
          <a:p>
            <a:r>
              <a:rPr lang="en-US" sz="1600" i="1" dirty="0">
                <a:solidFill>
                  <a:srgbClr val="000000"/>
                </a:solidFill>
                <a:latin typeface="Consolas"/>
              </a:rPr>
              <a:t>      </a:t>
            </a:r>
            <a:r>
              <a:rPr lang="en-US" sz="1600" dirty="0">
                <a:solidFill>
                  <a:srgbClr val="000000"/>
                </a:solidFill>
                <a:latin typeface="Consolas"/>
              </a:rPr>
              <a:t>} </a:t>
            </a:r>
            <a:r>
              <a:rPr lang="en-US" sz="1600" b="1" dirty="0">
                <a:solidFill>
                  <a:srgbClr val="7F0055"/>
                </a:solidFill>
                <a:latin typeface="Consolas"/>
              </a:rPr>
              <a:t>catch</a:t>
            </a:r>
            <a:r>
              <a:rPr lang="en-US" sz="1600" b="1" dirty="0">
                <a:solidFill>
                  <a:srgbClr val="000000"/>
                </a:solidFill>
                <a:latin typeface="Consolas"/>
              </a:rPr>
              <a:t> (Exception </a:t>
            </a:r>
            <a:r>
              <a:rPr lang="en-US" sz="1600" b="1" dirty="0">
                <a:solidFill>
                  <a:srgbClr val="6A3E3E"/>
                </a:solidFill>
                <a:latin typeface="Consolas"/>
              </a:rPr>
              <a:t>e</a:t>
            </a:r>
            <a:r>
              <a:rPr lang="en-US" sz="1600" b="1" dirty="0">
                <a:solidFill>
                  <a:srgbClr val="000000"/>
                </a:solidFill>
                <a:latin typeface="Consolas"/>
              </a:rPr>
              <a:t>) {</a:t>
            </a:r>
          </a:p>
          <a:p>
            <a:r>
              <a:rPr lang="en-US" sz="1600" b="1" dirty="0">
                <a:solidFill>
                  <a:srgbClr val="000000"/>
                </a:solidFill>
                <a:latin typeface="Consolas"/>
              </a:rPr>
              <a:t>        </a:t>
            </a:r>
            <a:r>
              <a:rPr lang="en-US" sz="1600" dirty="0" err="1">
                <a:solidFill>
                  <a:srgbClr val="000000"/>
                </a:solidFill>
                <a:latin typeface="Consolas"/>
              </a:rPr>
              <a:t>System.</a:t>
            </a:r>
            <a:r>
              <a:rPr lang="en-US" sz="1600" b="1" i="1" dirty="0" err="1">
                <a:solidFill>
                  <a:srgbClr val="0000C0"/>
                </a:solidFill>
                <a:latin typeface="Consolas"/>
              </a:rPr>
              <a:t>out</a:t>
            </a:r>
            <a:r>
              <a:rPr lang="en-US" sz="1600" b="1" i="1" dirty="0" err="1">
                <a:solidFill>
                  <a:srgbClr val="000000"/>
                </a:solidFill>
                <a:latin typeface="Consolas"/>
              </a:rPr>
              <a:t>.println</a:t>
            </a:r>
            <a:r>
              <a:rPr lang="en-US" sz="1600" b="1" i="1" dirty="0">
                <a:solidFill>
                  <a:srgbClr val="000000"/>
                </a:solidFill>
                <a:latin typeface="Consolas"/>
              </a:rPr>
              <a:t>(</a:t>
            </a:r>
            <a:r>
              <a:rPr lang="en-US" sz="1600" b="1" i="1" dirty="0">
                <a:solidFill>
                  <a:srgbClr val="6A3E3E"/>
                </a:solidFill>
                <a:latin typeface="Consolas"/>
              </a:rPr>
              <a:t>e</a:t>
            </a:r>
            <a:r>
              <a:rPr lang="en-US" sz="1600" b="1" i="1" dirty="0">
                <a:solidFill>
                  <a:srgbClr val="000000"/>
                </a:solidFill>
                <a:latin typeface="Consolas"/>
              </a:rPr>
              <a:t>);</a:t>
            </a:r>
          </a:p>
          <a:p>
            <a:r>
              <a:rPr lang="en-US" sz="1600" b="1" i="1" dirty="0">
                <a:solidFill>
                  <a:srgbClr val="000000"/>
                </a:solidFill>
                <a:latin typeface="Consolas"/>
              </a:rPr>
              <a:t>      </a:t>
            </a:r>
            <a:r>
              <a:rPr lang="en-US" sz="1600" dirty="0">
                <a:solidFill>
                  <a:srgbClr val="000000"/>
                </a:solidFill>
                <a:latin typeface="Consolas"/>
              </a:rPr>
              <a:t>}</a:t>
            </a:r>
          </a:p>
          <a:p>
            <a:r>
              <a:rPr lang="en-US" sz="1600" dirty="0">
                <a:solidFill>
                  <a:srgbClr val="000000"/>
                </a:solidFill>
                <a:latin typeface="Consolas"/>
              </a:rPr>
              <a:t>    }</a:t>
            </a:r>
          </a:p>
          <a:p>
            <a:r>
              <a:rPr lang="en-US" sz="1600" dirty="0">
                <a:solidFill>
                  <a:srgbClr val="000000"/>
                </a:solidFill>
                <a:latin typeface="Consolas"/>
              </a:rPr>
              <a:t>  }</a:t>
            </a:r>
          </a:p>
          <a:p>
            <a:r>
              <a:rPr lang="en-US" sz="1600" dirty="0">
                <a:solidFill>
                  <a:srgbClr val="000000"/>
                </a:solidFill>
                <a:latin typeface="Consolas"/>
              </a:rPr>
              <a:t>}</a:t>
            </a:r>
            <a:endParaRPr lang="en-US" sz="1600" dirty="0"/>
          </a:p>
        </p:txBody>
      </p:sp>
      <p:sp>
        <p:nvSpPr>
          <p:cNvPr id="5" name="Rectangle 4"/>
          <p:cNvSpPr/>
          <p:nvPr/>
        </p:nvSpPr>
        <p:spPr>
          <a:xfrm>
            <a:off x="5534025" y="838200"/>
            <a:ext cx="3810000" cy="2308324"/>
          </a:xfrm>
          <a:prstGeom prst="rect">
            <a:avLst/>
          </a:prstGeom>
          <a:ln w="19050">
            <a:solidFill>
              <a:schemeClr val="accent1"/>
            </a:solidFill>
            <a:prstDash val="dash"/>
          </a:ln>
        </p:spPr>
        <p:txBody>
          <a:bodyPr wrap="square">
            <a:spAutoFit/>
          </a:bodyPr>
          <a:lstStyle/>
          <a:p>
            <a:r>
              <a:rPr lang="en-US" sz="1600" b="1" dirty="0">
                <a:solidFill>
                  <a:srgbClr val="7F0055"/>
                </a:solidFill>
                <a:latin typeface="Consolas"/>
              </a:rPr>
              <a:t>class</a:t>
            </a:r>
            <a:r>
              <a:rPr lang="en-US" sz="1600" b="1" dirty="0">
                <a:solidFill>
                  <a:srgbClr val="000000"/>
                </a:solidFill>
                <a:latin typeface="Consolas"/>
              </a:rPr>
              <a:t> MyThread1 </a:t>
            </a:r>
            <a:r>
              <a:rPr lang="en-US" sz="1600" b="1" dirty="0">
                <a:solidFill>
                  <a:srgbClr val="7F0055"/>
                </a:solidFill>
                <a:latin typeface="Consolas"/>
              </a:rPr>
              <a:t>extends</a:t>
            </a:r>
            <a:r>
              <a:rPr lang="en-US" sz="1600" b="1" dirty="0">
                <a:solidFill>
                  <a:srgbClr val="000000"/>
                </a:solidFill>
                <a:latin typeface="Consolas"/>
              </a:rPr>
              <a:t> Thread {</a:t>
            </a:r>
          </a:p>
          <a:p>
            <a:r>
              <a:rPr lang="en-US" sz="1600" dirty="0">
                <a:solidFill>
                  <a:srgbClr val="000000"/>
                </a:solidFill>
                <a:latin typeface="Consolas"/>
              </a:rPr>
              <a:t>  Table </a:t>
            </a:r>
            <a:r>
              <a:rPr lang="en-US" sz="1600" dirty="0">
                <a:solidFill>
                  <a:srgbClr val="0000C0"/>
                </a:solidFill>
                <a:latin typeface="Consolas"/>
              </a:rPr>
              <a:t>t</a:t>
            </a:r>
            <a:r>
              <a:rPr lang="en-US" sz="1600" dirty="0">
                <a:solidFill>
                  <a:srgbClr val="000000"/>
                </a:solidFill>
                <a:latin typeface="Consolas"/>
              </a:rPr>
              <a:t>;</a:t>
            </a:r>
            <a:endParaRPr lang="en-US" sz="1600" dirty="0">
              <a:latin typeface="Consolas"/>
            </a:endParaRPr>
          </a:p>
          <a:p>
            <a:r>
              <a:rPr lang="en-US" sz="1600" dirty="0">
                <a:solidFill>
                  <a:srgbClr val="000000"/>
                </a:solidFill>
                <a:latin typeface="Consolas"/>
              </a:rPr>
              <a:t>  MyThread1(Table </a:t>
            </a:r>
            <a:r>
              <a:rPr lang="en-US" sz="1600" dirty="0">
                <a:solidFill>
                  <a:srgbClr val="6A3E3E"/>
                </a:solidFill>
                <a:latin typeface="Consolas"/>
              </a:rPr>
              <a:t>t</a:t>
            </a:r>
            <a:r>
              <a:rPr lang="en-US" sz="1600" dirty="0">
                <a:solidFill>
                  <a:srgbClr val="000000"/>
                </a:solidFill>
                <a:latin typeface="Consolas"/>
              </a:rPr>
              <a:t>) {</a:t>
            </a:r>
          </a:p>
          <a:p>
            <a:r>
              <a:rPr lang="en-US" sz="1600" b="1" dirty="0">
                <a:solidFill>
                  <a:srgbClr val="7F0055"/>
                </a:solidFill>
                <a:latin typeface="Consolas"/>
              </a:rPr>
              <a:t>    </a:t>
            </a:r>
            <a:r>
              <a:rPr lang="en-US" sz="1600" b="1" dirty="0" err="1">
                <a:solidFill>
                  <a:srgbClr val="7F0055"/>
                </a:solidFill>
                <a:latin typeface="Consolas"/>
              </a:rPr>
              <a:t>this</a:t>
            </a:r>
            <a:r>
              <a:rPr lang="en-US" sz="1600" b="1" dirty="0" err="1">
                <a:solidFill>
                  <a:srgbClr val="000000"/>
                </a:solidFill>
                <a:latin typeface="Consolas"/>
              </a:rPr>
              <a:t>.</a:t>
            </a:r>
            <a:r>
              <a:rPr lang="en-US" sz="1600" b="1" dirty="0" err="1">
                <a:solidFill>
                  <a:srgbClr val="0000C0"/>
                </a:solidFill>
                <a:latin typeface="Consolas"/>
              </a:rPr>
              <a:t>t</a:t>
            </a:r>
            <a:r>
              <a:rPr lang="en-US" sz="1600" b="1" dirty="0">
                <a:solidFill>
                  <a:srgbClr val="000000"/>
                </a:solidFill>
                <a:latin typeface="Consolas"/>
              </a:rPr>
              <a:t> = </a:t>
            </a:r>
            <a:r>
              <a:rPr lang="en-US" sz="1600" b="1" dirty="0">
                <a:solidFill>
                  <a:srgbClr val="6A3E3E"/>
                </a:solidFill>
                <a:latin typeface="Consolas"/>
              </a:rPr>
              <a:t>t</a:t>
            </a:r>
            <a:r>
              <a:rPr lang="en-US" sz="1600" b="1" dirty="0">
                <a:solidFill>
                  <a:srgbClr val="000000"/>
                </a:solidFill>
                <a:latin typeface="Consolas"/>
              </a:rPr>
              <a:t>;</a:t>
            </a:r>
          </a:p>
          <a:p>
            <a:r>
              <a:rPr lang="en-US" sz="1600" dirty="0">
                <a:solidFill>
                  <a:srgbClr val="000000"/>
                </a:solidFill>
                <a:latin typeface="Consolas"/>
              </a:rPr>
              <a:t>  }</a:t>
            </a:r>
            <a:endParaRPr lang="en-US" sz="1600" dirty="0">
              <a:latin typeface="Consolas"/>
            </a:endParaRPr>
          </a:p>
          <a:p>
            <a:r>
              <a:rPr lang="en-US" sz="1600" b="1" dirty="0">
                <a:solidFill>
                  <a:srgbClr val="7F0055"/>
                </a:solidFill>
                <a:latin typeface="Consolas"/>
              </a:rPr>
              <a:t>  public</a:t>
            </a:r>
            <a:r>
              <a:rPr lang="en-US" sz="1600" b="1" dirty="0">
                <a:solidFill>
                  <a:srgbClr val="000000"/>
                </a:solidFill>
                <a:latin typeface="Consolas"/>
              </a:rPr>
              <a:t> </a:t>
            </a:r>
            <a:r>
              <a:rPr lang="en-US" sz="1600" b="1" dirty="0">
                <a:solidFill>
                  <a:srgbClr val="7F0055"/>
                </a:solidFill>
                <a:latin typeface="Consolas"/>
              </a:rPr>
              <a:t>void</a:t>
            </a:r>
            <a:r>
              <a:rPr lang="en-US" sz="1600" b="1" dirty="0">
                <a:solidFill>
                  <a:srgbClr val="000000"/>
                </a:solidFill>
                <a:latin typeface="Consolas"/>
              </a:rPr>
              <a:t> run() {</a:t>
            </a:r>
          </a:p>
          <a:p>
            <a:r>
              <a:rPr lang="en-US" sz="1600" dirty="0">
                <a:solidFill>
                  <a:srgbClr val="0000C0"/>
                </a:solidFill>
                <a:latin typeface="Consolas"/>
              </a:rPr>
              <a:t>    </a:t>
            </a:r>
            <a:r>
              <a:rPr lang="en-US" sz="1600" dirty="0" err="1">
                <a:solidFill>
                  <a:srgbClr val="0000C0"/>
                </a:solidFill>
                <a:latin typeface="Consolas"/>
              </a:rPr>
              <a:t>t</a:t>
            </a:r>
            <a:r>
              <a:rPr lang="en-US" sz="1600" dirty="0" err="1">
                <a:solidFill>
                  <a:srgbClr val="000000"/>
                </a:solidFill>
                <a:latin typeface="Consolas"/>
              </a:rPr>
              <a:t>.printTable</a:t>
            </a:r>
            <a:r>
              <a:rPr lang="en-US" sz="1600" dirty="0">
                <a:solidFill>
                  <a:srgbClr val="000000"/>
                </a:solidFill>
                <a:latin typeface="Consolas"/>
              </a:rPr>
              <a:t>(5);</a:t>
            </a:r>
          </a:p>
          <a:p>
            <a:r>
              <a:rPr lang="en-US" sz="1600" dirty="0">
                <a:solidFill>
                  <a:srgbClr val="000000"/>
                </a:solidFill>
                <a:latin typeface="Consolas"/>
              </a:rPr>
              <a:t>  }</a:t>
            </a:r>
            <a:endParaRPr lang="en-US" sz="1600" dirty="0">
              <a:latin typeface="Consolas"/>
            </a:endParaRPr>
          </a:p>
          <a:p>
            <a:r>
              <a:rPr lang="en-US" sz="1600" dirty="0">
                <a:solidFill>
                  <a:srgbClr val="000000"/>
                </a:solidFill>
                <a:latin typeface="Consolas"/>
              </a:rPr>
              <a:t>}</a:t>
            </a:r>
            <a:endParaRPr lang="en-US" sz="1600" dirty="0"/>
          </a:p>
        </p:txBody>
      </p:sp>
      <p:sp>
        <p:nvSpPr>
          <p:cNvPr id="6" name="Rectangle 5"/>
          <p:cNvSpPr/>
          <p:nvPr/>
        </p:nvSpPr>
        <p:spPr>
          <a:xfrm>
            <a:off x="190500" y="4202687"/>
            <a:ext cx="3810000" cy="2308324"/>
          </a:xfrm>
          <a:prstGeom prst="rect">
            <a:avLst/>
          </a:prstGeom>
          <a:ln w="19050">
            <a:solidFill>
              <a:schemeClr val="accent1"/>
            </a:solidFill>
            <a:prstDash val="dash"/>
          </a:ln>
        </p:spPr>
        <p:txBody>
          <a:bodyPr wrap="square">
            <a:spAutoFit/>
          </a:bodyPr>
          <a:lstStyle/>
          <a:p>
            <a:r>
              <a:rPr lang="en-US" sz="1600" b="1" dirty="0">
                <a:solidFill>
                  <a:srgbClr val="7F0055"/>
                </a:solidFill>
                <a:latin typeface="Consolas"/>
              </a:rPr>
              <a:t>class</a:t>
            </a:r>
            <a:r>
              <a:rPr lang="en-US" sz="1600" b="1" dirty="0">
                <a:solidFill>
                  <a:srgbClr val="000000"/>
                </a:solidFill>
                <a:latin typeface="Consolas"/>
              </a:rPr>
              <a:t> MyThread2 </a:t>
            </a:r>
            <a:r>
              <a:rPr lang="en-US" sz="1600" b="1" dirty="0">
                <a:solidFill>
                  <a:srgbClr val="7F0055"/>
                </a:solidFill>
                <a:latin typeface="Consolas"/>
              </a:rPr>
              <a:t>extends</a:t>
            </a:r>
            <a:r>
              <a:rPr lang="en-US" sz="1600" b="1" dirty="0">
                <a:solidFill>
                  <a:srgbClr val="000000"/>
                </a:solidFill>
                <a:latin typeface="Consolas"/>
              </a:rPr>
              <a:t> Thread {</a:t>
            </a:r>
          </a:p>
          <a:p>
            <a:r>
              <a:rPr lang="en-US" sz="1600" dirty="0">
                <a:solidFill>
                  <a:srgbClr val="000000"/>
                </a:solidFill>
                <a:latin typeface="Consolas"/>
              </a:rPr>
              <a:t>  Table </a:t>
            </a:r>
            <a:r>
              <a:rPr lang="en-US" sz="1600" dirty="0">
                <a:solidFill>
                  <a:srgbClr val="0000C0"/>
                </a:solidFill>
                <a:latin typeface="Consolas"/>
              </a:rPr>
              <a:t>t</a:t>
            </a:r>
            <a:r>
              <a:rPr lang="en-US" sz="1600" dirty="0">
                <a:solidFill>
                  <a:srgbClr val="000000"/>
                </a:solidFill>
                <a:latin typeface="Consolas"/>
              </a:rPr>
              <a:t>;</a:t>
            </a:r>
          </a:p>
          <a:p>
            <a:r>
              <a:rPr lang="en-US" sz="1600" dirty="0">
                <a:solidFill>
                  <a:srgbClr val="000000"/>
                </a:solidFill>
                <a:latin typeface="Consolas"/>
              </a:rPr>
              <a:t>  MyThread2(Table </a:t>
            </a:r>
            <a:r>
              <a:rPr lang="en-US" sz="1600" dirty="0">
                <a:solidFill>
                  <a:srgbClr val="6A3E3E"/>
                </a:solidFill>
                <a:latin typeface="Consolas"/>
              </a:rPr>
              <a:t>t</a:t>
            </a:r>
            <a:r>
              <a:rPr lang="en-US" sz="1600" dirty="0">
                <a:solidFill>
                  <a:srgbClr val="000000"/>
                </a:solidFill>
                <a:latin typeface="Consolas"/>
              </a:rPr>
              <a:t>) {</a:t>
            </a:r>
          </a:p>
          <a:p>
            <a:r>
              <a:rPr lang="en-US" sz="1600" b="1" dirty="0">
                <a:solidFill>
                  <a:srgbClr val="7F0055"/>
                </a:solidFill>
                <a:latin typeface="Consolas"/>
              </a:rPr>
              <a:t>    </a:t>
            </a:r>
            <a:r>
              <a:rPr lang="en-US" sz="1600" b="1" dirty="0" err="1">
                <a:solidFill>
                  <a:srgbClr val="7F0055"/>
                </a:solidFill>
                <a:latin typeface="Consolas"/>
              </a:rPr>
              <a:t>this</a:t>
            </a:r>
            <a:r>
              <a:rPr lang="en-US" sz="1600" b="1" dirty="0" err="1">
                <a:solidFill>
                  <a:srgbClr val="000000"/>
                </a:solidFill>
                <a:latin typeface="Consolas"/>
              </a:rPr>
              <a:t>.</a:t>
            </a:r>
            <a:r>
              <a:rPr lang="en-US" sz="1600" b="1" dirty="0" err="1">
                <a:solidFill>
                  <a:srgbClr val="0000C0"/>
                </a:solidFill>
                <a:latin typeface="Consolas"/>
              </a:rPr>
              <a:t>t</a:t>
            </a:r>
            <a:r>
              <a:rPr lang="en-US" sz="1600" b="1" dirty="0">
                <a:solidFill>
                  <a:srgbClr val="000000"/>
                </a:solidFill>
                <a:latin typeface="Consolas"/>
              </a:rPr>
              <a:t> = </a:t>
            </a:r>
            <a:r>
              <a:rPr lang="en-US" sz="1600" b="1" dirty="0">
                <a:solidFill>
                  <a:srgbClr val="6A3E3E"/>
                </a:solidFill>
                <a:latin typeface="Consolas"/>
              </a:rPr>
              <a:t>t</a:t>
            </a:r>
            <a:r>
              <a:rPr lang="en-US" sz="1600" b="1" dirty="0">
                <a:solidFill>
                  <a:srgbClr val="000000"/>
                </a:solidFill>
                <a:latin typeface="Consolas"/>
              </a:rPr>
              <a:t>;</a:t>
            </a:r>
          </a:p>
          <a:p>
            <a:r>
              <a:rPr lang="en-US" sz="1600" dirty="0">
                <a:solidFill>
                  <a:srgbClr val="000000"/>
                </a:solidFill>
                <a:latin typeface="Consolas"/>
              </a:rPr>
              <a:t>  }</a:t>
            </a:r>
          </a:p>
          <a:p>
            <a:r>
              <a:rPr lang="en-US" sz="1600" b="1" dirty="0">
                <a:solidFill>
                  <a:srgbClr val="7F0055"/>
                </a:solidFill>
                <a:latin typeface="Consolas"/>
              </a:rPr>
              <a:t>  public</a:t>
            </a:r>
            <a:r>
              <a:rPr lang="en-US" sz="1600" b="1" dirty="0">
                <a:solidFill>
                  <a:srgbClr val="000000"/>
                </a:solidFill>
                <a:latin typeface="Consolas"/>
              </a:rPr>
              <a:t> </a:t>
            </a:r>
            <a:r>
              <a:rPr lang="en-US" sz="1600" b="1" dirty="0">
                <a:solidFill>
                  <a:srgbClr val="7F0055"/>
                </a:solidFill>
                <a:latin typeface="Consolas"/>
              </a:rPr>
              <a:t>void</a:t>
            </a:r>
            <a:r>
              <a:rPr lang="en-US" sz="1600" b="1" dirty="0">
                <a:solidFill>
                  <a:srgbClr val="000000"/>
                </a:solidFill>
                <a:latin typeface="Consolas"/>
              </a:rPr>
              <a:t> run() {</a:t>
            </a:r>
          </a:p>
          <a:p>
            <a:r>
              <a:rPr lang="en-US" sz="1600" dirty="0">
                <a:solidFill>
                  <a:srgbClr val="0000C0"/>
                </a:solidFill>
                <a:latin typeface="Consolas"/>
              </a:rPr>
              <a:t>    </a:t>
            </a:r>
            <a:r>
              <a:rPr lang="en-US" sz="1600" dirty="0" err="1">
                <a:solidFill>
                  <a:srgbClr val="0000C0"/>
                </a:solidFill>
                <a:latin typeface="Consolas"/>
              </a:rPr>
              <a:t>t</a:t>
            </a:r>
            <a:r>
              <a:rPr lang="en-US" sz="1600" dirty="0" err="1">
                <a:solidFill>
                  <a:srgbClr val="000000"/>
                </a:solidFill>
                <a:latin typeface="Consolas"/>
              </a:rPr>
              <a:t>.printTable</a:t>
            </a:r>
            <a:r>
              <a:rPr lang="en-US" sz="1600" dirty="0">
                <a:solidFill>
                  <a:srgbClr val="000000"/>
                </a:solidFill>
                <a:latin typeface="Consolas"/>
              </a:rPr>
              <a:t>(100);</a:t>
            </a:r>
          </a:p>
          <a:p>
            <a:r>
              <a:rPr lang="en-US" sz="1600" dirty="0">
                <a:solidFill>
                  <a:srgbClr val="000000"/>
                </a:solidFill>
                <a:latin typeface="Consolas"/>
              </a:rPr>
              <a:t>  }</a:t>
            </a:r>
          </a:p>
          <a:p>
            <a:r>
              <a:rPr lang="en-US" sz="1600" dirty="0">
                <a:solidFill>
                  <a:srgbClr val="000000"/>
                </a:solidFill>
                <a:latin typeface="Consolas"/>
              </a:rPr>
              <a:t>}</a:t>
            </a:r>
            <a:endParaRPr lang="en-US" sz="1600" dirty="0"/>
          </a:p>
        </p:txBody>
      </p:sp>
      <p:sp>
        <p:nvSpPr>
          <p:cNvPr id="7" name="Rectangle 6"/>
          <p:cNvSpPr/>
          <p:nvPr/>
        </p:nvSpPr>
        <p:spPr>
          <a:xfrm>
            <a:off x="4467225" y="4209643"/>
            <a:ext cx="4876800" cy="2308324"/>
          </a:xfrm>
          <a:prstGeom prst="rect">
            <a:avLst/>
          </a:prstGeom>
          <a:ln w="19050">
            <a:solidFill>
              <a:schemeClr val="accent1"/>
            </a:solidFill>
            <a:prstDash val="dash"/>
          </a:ln>
        </p:spPr>
        <p:txBody>
          <a:bodyPr wrap="square">
            <a:spAutoFit/>
          </a:bodyPr>
          <a:lstStyle/>
          <a:p>
            <a:r>
              <a:rPr lang="en-US" sz="1600" b="1" dirty="0">
                <a:solidFill>
                  <a:srgbClr val="7F0055"/>
                </a:solidFill>
                <a:latin typeface="Consolas"/>
              </a:rPr>
              <a:t>public</a:t>
            </a:r>
            <a:r>
              <a:rPr lang="en-US" sz="1600" b="1" dirty="0">
                <a:solidFill>
                  <a:srgbClr val="000000"/>
                </a:solidFill>
                <a:latin typeface="Consolas"/>
              </a:rPr>
              <a:t> </a:t>
            </a:r>
            <a:r>
              <a:rPr lang="en-US" sz="1600" b="1" dirty="0">
                <a:solidFill>
                  <a:srgbClr val="7F0055"/>
                </a:solidFill>
                <a:latin typeface="Consolas"/>
              </a:rPr>
              <a:t>class</a:t>
            </a:r>
            <a:r>
              <a:rPr lang="en-US" sz="1600" b="1" dirty="0">
                <a:solidFill>
                  <a:srgbClr val="000000"/>
                </a:solidFill>
                <a:latin typeface="Consolas"/>
              </a:rPr>
              <a:t> </a:t>
            </a:r>
            <a:r>
              <a:rPr lang="en-US" sz="1600" b="1" dirty="0" err="1">
                <a:solidFill>
                  <a:srgbClr val="000000"/>
                </a:solidFill>
                <a:latin typeface="Consolas"/>
              </a:rPr>
              <a:t>TestSynchronization</a:t>
            </a:r>
            <a:r>
              <a:rPr lang="en-US" sz="1600" b="1" dirty="0">
                <a:solidFill>
                  <a:srgbClr val="000000"/>
                </a:solidFill>
                <a:latin typeface="Consolas"/>
              </a:rPr>
              <a:t> {</a:t>
            </a:r>
          </a:p>
          <a:p>
            <a:r>
              <a:rPr lang="en-US" sz="1600" b="1" dirty="0">
                <a:solidFill>
                  <a:srgbClr val="7F0055"/>
                </a:solidFill>
                <a:latin typeface="Consolas"/>
              </a:rPr>
              <a:t>  public</a:t>
            </a:r>
            <a:r>
              <a:rPr lang="en-US" sz="1600" b="1" dirty="0">
                <a:solidFill>
                  <a:srgbClr val="000000"/>
                </a:solidFill>
                <a:latin typeface="Consolas"/>
              </a:rPr>
              <a:t> </a:t>
            </a:r>
            <a:r>
              <a:rPr lang="en-US" sz="1600" b="1" dirty="0">
                <a:solidFill>
                  <a:srgbClr val="7F0055"/>
                </a:solidFill>
                <a:latin typeface="Consolas"/>
              </a:rPr>
              <a:t>static</a:t>
            </a:r>
            <a:r>
              <a:rPr lang="en-US" sz="1600" b="1" dirty="0">
                <a:solidFill>
                  <a:srgbClr val="000000"/>
                </a:solidFill>
                <a:latin typeface="Consolas"/>
              </a:rPr>
              <a:t> </a:t>
            </a:r>
            <a:r>
              <a:rPr lang="en-US" sz="1600" b="1" dirty="0">
                <a:solidFill>
                  <a:srgbClr val="7F0055"/>
                </a:solidFill>
                <a:latin typeface="Consolas"/>
              </a:rPr>
              <a:t>void</a:t>
            </a:r>
            <a:r>
              <a:rPr lang="en-US" sz="1600" b="1" dirty="0">
                <a:solidFill>
                  <a:srgbClr val="000000"/>
                </a:solidFill>
                <a:latin typeface="Consolas"/>
              </a:rPr>
              <a:t> main(String </a:t>
            </a:r>
            <a:r>
              <a:rPr lang="en-US" sz="1600" b="1" dirty="0" err="1">
                <a:solidFill>
                  <a:srgbClr val="6A3E3E"/>
                </a:solidFill>
                <a:latin typeface="Consolas"/>
              </a:rPr>
              <a:t>args</a:t>
            </a:r>
            <a:r>
              <a:rPr lang="en-US" sz="1600" b="1" dirty="0">
                <a:solidFill>
                  <a:srgbClr val="000000"/>
                </a:solidFill>
                <a:latin typeface="Consolas"/>
              </a:rPr>
              <a:t>[]){</a:t>
            </a:r>
          </a:p>
          <a:p>
            <a:r>
              <a:rPr lang="en-US" sz="1600" dirty="0">
                <a:solidFill>
                  <a:srgbClr val="000000"/>
                </a:solidFill>
                <a:latin typeface="Consolas"/>
              </a:rPr>
              <a:t>    Table </a:t>
            </a:r>
            <a:r>
              <a:rPr lang="en-US" sz="1600" dirty="0" err="1">
                <a:solidFill>
                  <a:srgbClr val="6A3E3E"/>
                </a:solidFill>
                <a:latin typeface="Consolas"/>
              </a:rPr>
              <a:t>obj</a:t>
            </a:r>
            <a:r>
              <a:rPr lang="en-US" sz="1600" dirty="0">
                <a:solidFill>
                  <a:srgbClr val="000000"/>
                </a:solidFill>
                <a:latin typeface="Consolas"/>
              </a:rPr>
              <a:t> = </a:t>
            </a:r>
            <a:r>
              <a:rPr lang="en-US" sz="1600" b="1" dirty="0">
                <a:solidFill>
                  <a:srgbClr val="7F0055"/>
                </a:solidFill>
                <a:latin typeface="Consolas"/>
              </a:rPr>
              <a:t>new</a:t>
            </a:r>
            <a:r>
              <a:rPr lang="en-US" sz="1600" b="1" dirty="0">
                <a:solidFill>
                  <a:srgbClr val="000000"/>
                </a:solidFill>
                <a:latin typeface="Consolas"/>
              </a:rPr>
              <a:t> Table();</a:t>
            </a:r>
            <a:endParaRPr lang="en-US" sz="1600" b="1" dirty="0">
              <a:solidFill>
                <a:srgbClr val="3F7F5F"/>
              </a:solidFill>
              <a:latin typeface="Consolas"/>
            </a:endParaRPr>
          </a:p>
          <a:p>
            <a:r>
              <a:rPr lang="en-US" sz="1600" dirty="0">
                <a:solidFill>
                  <a:srgbClr val="000000"/>
                </a:solidFill>
                <a:latin typeface="Consolas"/>
              </a:rPr>
              <a:t>    MyThread1 </a:t>
            </a:r>
            <a:r>
              <a:rPr lang="en-US" sz="1600" dirty="0">
                <a:solidFill>
                  <a:srgbClr val="6A3E3E"/>
                </a:solidFill>
                <a:latin typeface="Consolas"/>
              </a:rPr>
              <a:t>t1</a:t>
            </a:r>
            <a:r>
              <a:rPr lang="en-US" sz="1600" dirty="0">
                <a:solidFill>
                  <a:srgbClr val="000000"/>
                </a:solidFill>
                <a:latin typeface="Consolas"/>
              </a:rPr>
              <a:t> = </a:t>
            </a:r>
            <a:r>
              <a:rPr lang="en-US" sz="1600" b="1" dirty="0">
                <a:solidFill>
                  <a:srgbClr val="7F0055"/>
                </a:solidFill>
                <a:latin typeface="Consolas"/>
              </a:rPr>
              <a:t>new</a:t>
            </a:r>
            <a:r>
              <a:rPr lang="en-US" sz="1600" b="1" dirty="0">
                <a:solidFill>
                  <a:srgbClr val="000000"/>
                </a:solidFill>
                <a:latin typeface="Consolas"/>
              </a:rPr>
              <a:t> MyThread1(</a:t>
            </a:r>
            <a:r>
              <a:rPr lang="en-US" sz="1600" b="1" dirty="0" err="1">
                <a:solidFill>
                  <a:srgbClr val="6A3E3E"/>
                </a:solidFill>
                <a:latin typeface="Consolas"/>
              </a:rPr>
              <a:t>obj</a:t>
            </a:r>
            <a:r>
              <a:rPr lang="en-US" sz="1600" b="1" dirty="0">
                <a:solidFill>
                  <a:srgbClr val="000000"/>
                </a:solidFill>
                <a:latin typeface="Consolas"/>
              </a:rPr>
              <a:t>);</a:t>
            </a:r>
          </a:p>
          <a:p>
            <a:r>
              <a:rPr lang="en-US" sz="1600" dirty="0">
                <a:solidFill>
                  <a:srgbClr val="000000"/>
                </a:solidFill>
                <a:latin typeface="Consolas"/>
              </a:rPr>
              <a:t>    MyThread2 </a:t>
            </a:r>
            <a:r>
              <a:rPr lang="en-US" sz="1600" dirty="0">
                <a:solidFill>
                  <a:srgbClr val="6A3E3E"/>
                </a:solidFill>
                <a:latin typeface="Consolas"/>
              </a:rPr>
              <a:t>t2</a:t>
            </a:r>
            <a:r>
              <a:rPr lang="en-US" sz="1600" dirty="0">
                <a:solidFill>
                  <a:srgbClr val="000000"/>
                </a:solidFill>
                <a:latin typeface="Consolas"/>
              </a:rPr>
              <a:t> = </a:t>
            </a:r>
            <a:r>
              <a:rPr lang="en-US" sz="1600" b="1" dirty="0">
                <a:solidFill>
                  <a:srgbClr val="7F0055"/>
                </a:solidFill>
                <a:latin typeface="Consolas"/>
              </a:rPr>
              <a:t>new</a:t>
            </a:r>
            <a:r>
              <a:rPr lang="en-US" sz="1600" b="1" dirty="0">
                <a:solidFill>
                  <a:srgbClr val="000000"/>
                </a:solidFill>
                <a:latin typeface="Consolas"/>
              </a:rPr>
              <a:t> MyThread2(</a:t>
            </a:r>
            <a:r>
              <a:rPr lang="en-US" sz="1600" b="1" dirty="0" err="1">
                <a:solidFill>
                  <a:srgbClr val="6A3E3E"/>
                </a:solidFill>
                <a:latin typeface="Consolas"/>
              </a:rPr>
              <a:t>obj</a:t>
            </a:r>
            <a:r>
              <a:rPr lang="en-US" sz="1600" b="1" dirty="0">
                <a:solidFill>
                  <a:srgbClr val="000000"/>
                </a:solidFill>
                <a:latin typeface="Consolas"/>
              </a:rPr>
              <a:t>);</a:t>
            </a:r>
          </a:p>
          <a:p>
            <a:r>
              <a:rPr lang="en-US" sz="1600" dirty="0">
                <a:solidFill>
                  <a:srgbClr val="6A3E3E"/>
                </a:solidFill>
                <a:latin typeface="Consolas"/>
              </a:rPr>
              <a:t>    t1</a:t>
            </a:r>
            <a:r>
              <a:rPr lang="en-US" sz="1600" dirty="0">
                <a:solidFill>
                  <a:srgbClr val="000000"/>
                </a:solidFill>
                <a:latin typeface="Consolas"/>
              </a:rPr>
              <a:t>.start();</a:t>
            </a:r>
          </a:p>
          <a:p>
            <a:r>
              <a:rPr lang="en-US" sz="1600" dirty="0">
                <a:solidFill>
                  <a:srgbClr val="6A3E3E"/>
                </a:solidFill>
                <a:latin typeface="Consolas"/>
              </a:rPr>
              <a:t>    t2</a:t>
            </a:r>
            <a:r>
              <a:rPr lang="en-US" sz="1600" dirty="0">
                <a:solidFill>
                  <a:srgbClr val="000000"/>
                </a:solidFill>
                <a:latin typeface="Consolas"/>
              </a:rPr>
              <a:t>.start();</a:t>
            </a:r>
          </a:p>
          <a:p>
            <a:r>
              <a:rPr lang="en-US" sz="1600" dirty="0">
                <a:solidFill>
                  <a:srgbClr val="000000"/>
                </a:solidFill>
                <a:latin typeface="Consolas"/>
              </a:rPr>
              <a:t>  }</a:t>
            </a:r>
          </a:p>
          <a:p>
            <a:r>
              <a:rPr lang="en-US" sz="1600" dirty="0">
                <a:solidFill>
                  <a:srgbClr val="000000"/>
                </a:solidFill>
                <a:latin typeface="Consolas"/>
              </a:rPr>
              <a:t>}</a:t>
            </a:r>
            <a:endParaRPr lang="en-US" sz="1600" dirty="0"/>
          </a:p>
        </p:txBody>
      </p:sp>
      <p:sp>
        <p:nvSpPr>
          <p:cNvPr id="9" name="Rectangle 8"/>
          <p:cNvSpPr/>
          <p:nvPr/>
        </p:nvSpPr>
        <p:spPr>
          <a:xfrm>
            <a:off x="295275" y="1152525"/>
            <a:ext cx="15240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p:cNvPicPr>
            <a:picLocks noChangeAspect="1" noChangeArrowheads="1"/>
          </p:cNvPicPr>
          <p:nvPr/>
        </p:nvPicPr>
        <p:blipFill>
          <a:blip r:embed="rId2" cstate="print"/>
          <a:srcRect/>
          <a:stretch>
            <a:fillRect/>
          </a:stretch>
        </p:blipFill>
        <p:spPr bwMode="auto">
          <a:xfrm>
            <a:off x="5118100" y="3166908"/>
            <a:ext cx="7073900" cy="1022350"/>
          </a:xfrm>
          <a:prstGeom prst="rect">
            <a:avLst/>
          </a:prstGeom>
          <a:noFill/>
          <a:ln w="9525">
            <a:noFill/>
            <a:miter lim="800000"/>
            <a:headEnd/>
            <a:tailEnd/>
          </a:ln>
        </p:spPr>
      </p:pic>
    </p:spTree>
    <p:extLst>
      <p:ext uri="{BB962C8B-B14F-4D97-AF65-F5344CB8AC3E}">
        <p14:creationId xmlns:p14="http://schemas.microsoft.com/office/powerpoint/2010/main" val="92156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5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770" decel="100000"/>
                                        <p:tgtEl>
                                          <p:spTgt spid="9"/>
                                        </p:tgtEl>
                                      </p:cBhvr>
                                    </p:animEffect>
                                    <p:animScale>
                                      <p:cBhvr>
                                        <p:cTn id="34" dur="770" decel="100000"/>
                                        <p:tgtEl>
                                          <p:spTgt spid="9"/>
                                        </p:tgtEl>
                                      </p:cBhvr>
                                      <p:from x="10000" y="10000"/>
                                      <p:to x="200000" y="450000"/>
                                    </p:animScale>
                                    <p:animScale>
                                      <p:cBhvr>
                                        <p:cTn id="35" dur="1230" accel="100000" fill="hold">
                                          <p:stCondLst>
                                            <p:cond delay="770"/>
                                          </p:stCondLst>
                                        </p:cTn>
                                        <p:tgtEl>
                                          <p:spTgt spid="9"/>
                                        </p:tgtEl>
                                      </p:cBhvr>
                                      <p:from x="200000" y="450000"/>
                                      <p:to x="100000" y="100000"/>
                                    </p:animScale>
                                    <p:set>
                                      <p:cBhvr>
                                        <p:cTn id="36" dur="770" fill="hold"/>
                                        <p:tgtEl>
                                          <p:spTgt spid="9"/>
                                        </p:tgtEl>
                                        <p:attrNameLst>
                                          <p:attrName>ppt_x</p:attrName>
                                        </p:attrNameLst>
                                      </p:cBhvr>
                                      <p:to>
                                        <p:strVal val="(0.5)"/>
                                      </p:to>
                                    </p:set>
                                    <p:anim from="(0.5)" to="(#ppt_x)" calcmode="lin" valueType="num">
                                      <p:cBhvr>
                                        <p:cTn id="37" dur="1230" accel="100000" fill="hold">
                                          <p:stCondLst>
                                            <p:cond delay="770"/>
                                          </p:stCondLst>
                                        </p:cTn>
                                        <p:tgtEl>
                                          <p:spTgt spid="9"/>
                                        </p:tgtEl>
                                        <p:attrNameLst>
                                          <p:attrName>ppt_x</p:attrName>
                                        </p:attrNameLst>
                                      </p:cBhvr>
                                    </p:anim>
                                    <p:set>
                                      <p:cBhvr>
                                        <p:cTn id="38" dur="770" fill="hold"/>
                                        <p:tgtEl>
                                          <p:spTgt spid="9"/>
                                        </p:tgtEl>
                                        <p:attrNameLst>
                                          <p:attrName>ppt_y</p:attrName>
                                        </p:attrNameLst>
                                      </p:cBhvr>
                                      <p:to>
                                        <p:strVal val="(#ppt_y+0.4)"/>
                                      </p:to>
                                    </p:set>
                                    <p:anim from="(#ppt_y+0.4)" to="(#ppt_y)" calcmode="lin" valueType="num">
                                      <p:cBhvr>
                                        <p:cTn id="39" dur="1230" accel="100000" fill="hold">
                                          <p:stCondLst>
                                            <p:cond delay="770"/>
                                          </p:stCondLst>
                                        </p:cTn>
                                        <p:tgtEl>
                                          <p:spTgt spid="9"/>
                                        </p:tgtEl>
                                        <p:attrNameLst>
                                          <p:attrName>ppt_y</p:attrName>
                                        </p:attrNameLst>
                                      </p:cBhvr>
                                    </p:anim>
                                  </p:childTnLst>
                                </p:cTn>
                              </p:par>
                              <p:par>
                                <p:cTn id="40" presetID="1" presetClass="entr" presetSubtype="0" fill="hold" grpId="0" nodeType="withEffect">
                                  <p:stCondLst>
                                    <p:cond delay="0"/>
                                  </p:stCondLst>
                                  <p:childTnLst>
                                    <p:set>
                                      <p:cBhvr>
                                        <p:cTn id="41" dur="1" fill="hold">
                                          <p:stCondLst>
                                            <p:cond delay="0"/>
                                          </p:stCondLst>
                                        </p:cTn>
                                        <p:tgtEl>
                                          <p:spTgt spid="5">
                                            <p:bg/>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5">
                                            <p:txEl>
                                              <p:pRg st="0" end="0"/>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5">
                                            <p:txEl>
                                              <p:pRg st="1" end="1"/>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5">
                                            <p:txEl>
                                              <p:pRg st="2" end="2"/>
                                            </p:txEl>
                                          </p:spTgt>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5">
                                            <p:txEl>
                                              <p:pRg st="3" end="3"/>
                                            </p:txEl>
                                          </p:spTgt>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5">
                                            <p:txEl>
                                              <p:pRg st="4" end="4"/>
                                            </p:txEl>
                                          </p:spTgt>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5">
                                            <p:txEl>
                                              <p:pRg st="5" end="5"/>
                                            </p:txEl>
                                          </p:spTgt>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5">
                                            <p:txEl>
                                              <p:pRg st="6" end="6"/>
                                            </p:txEl>
                                          </p:spTgt>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5">
                                            <p:txEl>
                                              <p:pRg st="7" end="7"/>
                                            </p:txEl>
                                          </p:spTgt>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5">
                                            <p:txEl>
                                              <p:pRg st="8" end="8"/>
                                            </p:txEl>
                                          </p:spTgt>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6">
                                            <p:bg/>
                                          </p:spTgt>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6">
                                            <p:txEl>
                                              <p:pRg st="0" end="0"/>
                                            </p:txEl>
                                          </p:spTgt>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6">
                                            <p:txEl>
                                              <p:pRg st="1" end="1"/>
                                            </p:txEl>
                                          </p:spTgt>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6">
                                            <p:txEl>
                                              <p:pRg st="2" end="2"/>
                                            </p:txEl>
                                          </p:spTgt>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6">
                                            <p:txEl>
                                              <p:pRg st="3" end="3"/>
                                            </p:txEl>
                                          </p:spTgt>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6">
                                            <p:txEl>
                                              <p:pRg st="4" end="4"/>
                                            </p:txEl>
                                          </p:spTgt>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6">
                                            <p:txEl>
                                              <p:pRg st="5" end="5"/>
                                            </p:txEl>
                                          </p:spTgt>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6">
                                            <p:txEl>
                                              <p:pRg st="6" end="6"/>
                                            </p:txEl>
                                          </p:spTgt>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6">
                                            <p:txEl>
                                              <p:pRg st="7" end="7"/>
                                            </p:txEl>
                                          </p:spTgt>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6">
                                            <p:txEl>
                                              <p:pRg st="8" end="8"/>
                                            </p:txEl>
                                          </p:spTgt>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7">
                                            <p:bg/>
                                          </p:spTgt>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7">
                                            <p:txEl>
                                              <p:pRg st="0" end="0"/>
                                            </p:txEl>
                                          </p:spTgt>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
                                            <p:txEl>
                                              <p:pRg st="1" end="1"/>
                                            </p:txEl>
                                          </p:spTgt>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7">
                                            <p:txEl>
                                              <p:pRg st="2" end="2"/>
                                            </p:txEl>
                                          </p:spTgt>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7">
                                            <p:txEl>
                                              <p:pRg st="3" end="3"/>
                                            </p:txEl>
                                          </p:spTgt>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7">
                                            <p:txEl>
                                              <p:pRg st="4" end="4"/>
                                            </p:txEl>
                                          </p:spTgt>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7">
                                            <p:txEl>
                                              <p:pRg st="5" end="5"/>
                                            </p:txEl>
                                          </p:spTgt>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7">
                                            <p:txEl>
                                              <p:pRg st="6" end="6"/>
                                            </p:txEl>
                                          </p:spTgt>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7">
                                            <p:txEl>
                                              <p:pRg st="7" end="7"/>
                                            </p:txEl>
                                          </p:spTgt>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P spid="5" grpId="0" build="p" bldLvl="5" animBg="1"/>
      <p:bldP spid="6" grpId="0" build="p" bldLvl="5" animBg="1"/>
      <p:bldP spid="7" grpId="0" build="p" bldLvl="5"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with synchronized blocks</a:t>
            </a:r>
          </a:p>
        </p:txBody>
      </p:sp>
      <p:sp>
        <p:nvSpPr>
          <p:cNvPr id="4" name="Rectangle 3"/>
          <p:cNvSpPr/>
          <p:nvPr/>
        </p:nvSpPr>
        <p:spPr>
          <a:xfrm>
            <a:off x="142875" y="784225"/>
            <a:ext cx="4876800" cy="3046988"/>
          </a:xfrm>
          <a:prstGeom prst="rect">
            <a:avLst/>
          </a:prstGeom>
          <a:ln w="19050">
            <a:solidFill>
              <a:schemeClr val="accent1"/>
            </a:solidFill>
            <a:prstDash val="dash"/>
          </a:ln>
        </p:spPr>
        <p:txBody>
          <a:bodyPr wrap="square">
            <a:spAutoFit/>
          </a:bodyPr>
          <a:lstStyle/>
          <a:p>
            <a:r>
              <a:rPr lang="en-US" sz="1600" b="1" dirty="0">
                <a:solidFill>
                  <a:srgbClr val="7F0055"/>
                </a:solidFill>
                <a:latin typeface="Consolas"/>
              </a:rPr>
              <a:t>class</a:t>
            </a:r>
            <a:r>
              <a:rPr lang="en-US" sz="1600" b="1" dirty="0">
                <a:solidFill>
                  <a:srgbClr val="000000"/>
                </a:solidFill>
                <a:latin typeface="Consolas"/>
              </a:rPr>
              <a:t> Table {</a:t>
            </a:r>
          </a:p>
          <a:p>
            <a:r>
              <a:rPr lang="en-US" sz="1600" b="1" dirty="0">
                <a:solidFill>
                  <a:srgbClr val="000000"/>
                </a:solidFill>
                <a:latin typeface="Consolas"/>
              </a:rPr>
              <a:t>  </a:t>
            </a:r>
            <a:r>
              <a:rPr lang="en-US" sz="1600" b="1" dirty="0">
                <a:solidFill>
                  <a:srgbClr val="7F0055"/>
                </a:solidFill>
                <a:latin typeface="Consolas"/>
              </a:rPr>
              <a:t>void</a:t>
            </a:r>
            <a:r>
              <a:rPr lang="en-US" sz="1600" b="1" dirty="0">
                <a:solidFill>
                  <a:srgbClr val="000000"/>
                </a:solidFill>
                <a:latin typeface="Consolas"/>
              </a:rPr>
              <a:t> </a:t>
            </a:r>
            <a:r>
              <a:rPr lang="en-US" sz="1600" b="1" dirty="0" err="1">
                <a:solidFill>
                  <a:srgbClr val="000000"/>
                </a:solidFill>
                <a:latin typeface="Consolas"/>
              </a:rPr>
              <a:t>printTable</a:t>
            </a:r>
            <a:r>
              <a:rPr lang="en-US" sz="1600" b="1" dirty="0">
                <a:solidFill>
                  <a:srgbClr val="000000"/>
                </a:solidFill>
                <a:latin typeface="Consolas"/>
              </a:rPr>
              <a:t>(</a:t>
            </a:r>
            <a:r>
              <a:rPr lang="en-US" sz="1600" b="1" dirty="0" err="1">
                <a:solidFill>
                  <a:srgbClr val="7F0055"/>
                </a:solidFill>
                <a:latin typeface="Consolas"/>
              </a:rPr>
              <a:t>int</a:t>
            </a:r>
            <a:r>
              <a:rPr lang="en-US" sz="1600" b="1" dirty="0">
                <a:solidFill>
                  <a:srgbClr val="000000"/>
                </a:solidFill>
                <a:latin typeface="Consolas"/>
              </a:rPr>
              <a:t> </a:t>
            </a:r>
            <a:r>
              <a:rPr lang="en-US" sz="1600" b="1" dirty="0">
                <a:solidFill>
                  <a:srgbClr val="6A3E3E"/>
                </a:solidFill>
                <a:latin typeface="Consolas"/>
              </a:rPr>
              <a:t>n</a:t>
            </a:r>
            <a:r>
              <a:rPr lang="en-US" sz="1600" b="1" dirty="0">
                <a:solidFill>
                  <a:srgbClr val="000000"/>
                </a:solidFill>
                <a:latin typeface="Consolas"/>
              </a:rPr>
              <a:t>) {</a:t>
            </a:r>
            <a:br>
              <a:rPr lang="en-US" sz="1600" b="1" dirty="0">
                <a:solidFill>
                  <a:srgbClr val="000000"/>
                </a:solidFill>
                <a:latin typeface="Consolas"/>
              </a:rPr>
            </a:br>
            <a:r>
              <a:rPr lang="en-US" sz="1600" b="1" dirty="0">
                <a:solidFill>
                  <a:srgbClr val="000000"/>
                </a:solidFill>
                <a:latin typeface="Consolas"/>
              </a:rPr>
              <a:t>    </a:t>
            </a:r>
            <a:r>
              <a:rPr lang="nn-NO" sz="1600" b="1" dirty="0">
                <a:solidFill>
                  <a:srgbClr val="7F0055"/>
                </a:solidFill>
                <a:latin typeface="Consolas"/>
              </a:rPr>
              <a:t>for</a:t>
            </a:r>
            <a:r>
              <a:rPr lang="nn-NO" sz="1600" b="1" dirty="0">
                <a:solidFill>
                  <a:srgbClr val="000000"/>
                </a:solidFill>
                <a:latin typeface="Consolas"/>
              </a:rPr>
              <a:t> (</a:t>
            </a:r>
            <a:r>
              <a:rPr lang="nn-NO" sz="1600" b="1" dirty="0">
                <a:solidFill>
                  <a:srgbClr val="7F0055"/>
                </a:solidFill>
                <a:latin typeface="Consolas"/>
              </a:rPr>
              <a:t>int</a:t>
            </a:r>
            <a:r>
              <a:rPr lang="nn-NO" sz="1600" b="1" dirty="0">
                <a:solidFill>
                  <a:srgbClr val="000000"/>
                </a:solidFill>
                <a:latin typeface="Consolas"/>
              </a:rPr>
              <a:t> </a:t>
            </a:r>
            <a:r>
              <a:rPr lang="nn-NO" sz="1600" b="1" dirty="0">
                <a:solidFill>
                  <a:srgbClr val="6A3E3E"/>
                </a:solidFill>
                <a:latin typeface="Consolas"/>
              </a:rPr>
              <a:t>i</a:t>
            </a:r>
            <a:r>
              <a:rPr lang="nn-NO" sz="1600" b="1" dirty="0">
                <a:solidFill>
                  <a:srgbClr val="000000"/>
                </a:solidFill>
                <a:latin typeface="Consolas"/>
              </a:rPr>
              <a:t> = 1; </a:t>
            </a:r>
            <a:r>
              <a:rPr lang="nn-NO" sz="1600" b="1" dirty="0">
                <a:solidFill>
                  <a:srgbClr val="6A3E3E"/>
                </a:solidFill>
                <a:latin typeface="Consolas"/>
              </a:rPr>
              <a:t>i</a:t>
            </a:r>
            <a:r>
              <a:rPr lang="nn-NO" sz="1600" b="1" dirty="0">
                <a:solidFill>
                  <a:srgbClr val="000000"/>
                </a:solidFill>
                <a:latin typeface="Consolas"/>
              </a:rPr>
              <a:t> &lt;= 5; </a:t>
            </a:r>
            <a:r>
              <a:rPr lang="nn-NO" sz="1600" b="1" dirty="0">
                <a:solidFill>
                  <a:srgbClr val="6A3E3E"/>
                </a:solidFill>
                <a:latin typeface="Consolas"/>
              </a:rPr>
              <a:t>i</a:t>
            </a:r>
            <a:r>
              <a:rPr lang="nn-NO" sz="1600" b="1" dirty="0">
                <a:solidFill>
                  <a:srgbClr val="000000"/>
                </a:solidFill>
                <a:latin typeface="Consolas"/>
              </a:rPr>
              <a:t>++) {</a:t>
            </a:r>
          </a:p>
          <a:p>
            <a:r>
              <a:rPr lang="nn-NO" sz="1600" b="1" dirty="0">
                <a:solidFill>
                  <a:srgbClr val="000000"/>
                </a:solidFill>
                <a:latin typeface="Consolas"/>
              </a:rPr>
              <a:t>      </a:t>
            </a:r>
            <a:r>
              <a:rPr lang="en-US" sz="1600" dirty="0" err="1">
                <a:solidFill>
                  <a:srgbClr val="000000"/>
                </a:solidFill>
                <a:latin typeface="Consolas"/>
              </a:rPr>
              <a:t>System.</a:t>
            </a:r>
            <a:r>
              <a:rPr lang="en-US" sz="1600" b="1" i="1" dirty="0" err="1">
                <a:solidFill>
                  <a:srgbClr val="0000C0"/>
                </a:solidFill>
                <a:latin typeface="Consolas"/>
              </a:rPr>
              <a:t>out</a:t>
            </a:r>
            <a:r>
              <a:rPr lang="en-US" sz="1600" b="1" i="1" dirty="0" err="1">
                <a:solidFill>
                  <a:srgbClr val="000000"/>
                </a:solidFill>
                <a:latin typeface="Consolas"/>
              </a:rPr>
              <a:t>.print</a:t>
            </a:r>
            <a:r>
              <a:rPr lang="en-US" sz="1600" b="1" i="1" dirty="0">
                <a:solidFill>
                  <a:srgbClr val="000000"/>
                </a:solidFill>
                <a:latin typeface="Consolas"/>
              </a:rPr>
              <a:t>(</a:t>
            </a:r>
            <a:r>
              <a:rPr lang="en-US" sz="1600" b="1" i="1" dirty="0">
                <a:solidFill>
                  <a:srgbClr val="6A3E3E"/>
                </a:solidFill>
                <a:latin typeface="Consolas"/>
              </a:rPr>
              <a:t>n</a:t>
            </a:r>
            <a:r>
              <a:rPr lang="en-US" sz="1600" b="1" i="1" dirty="0">
                <a:solidFill>
                  <a:srgbClr val="000000"/>
                </a:solidFill>
                <a:latin typeface="Consolas"/>
              </a:rPr>
              <a:t> * </a:t>
            </a:r>
            <a:r>
              <a:rPr lang="en-US" sz="1600" b="1" i="1" dirty="0" err="1">
                <a:solidFill>
                  <a:srgbClr val="6A3E3E"/>
                </a:solidFill>
                <a:latin typeface="Consolas"/>
              </a:rPr>
              <a:t>i</a:t>
            </a:r>
            <a:r>
              <a:rPr lang="en-US" sz="1600" b="1" i="1" dirty="0">
                <a:solidFill>
                  <a:srgbClr val="6A3E3E"/>
                </a:solidFill>
                <a:latin typeface="Consolas"/>
              </a:rPr>
              <a:t> </a:t>
            </a:r>
            <a:r>
              <a:rPr lang="en-US" sz="1600" dirty="0">
                <a:solidFill>
                  <a:srgbClr val="000000"/>
                </a:solidFill>
                <a:latin typeface="Consolas"/>
              </a:rPr>
              <a:t>+ </a:t>
            </a:r>
            <a:r>
              <a:rPr lang="en-US" sz="1600" dirty="0">
                <a:solidFill>
                  <a:srgbClr val="2A00FF"/>
                </a:solidFill>
                <a:latin typeface="Consolas"/>
              </a:rPr>
              <a:t>" "</a:t>
            </a:r>
            <a:r>
              <a:rPr lang="en-US" sz="1600" b="1" i="1" dirty="0">
                <a:solidFill>
                  <a:srgbClr val="000000"/>
                </a:solidFill>
                <a:latin typeface="Consolas"/>
              </a:rPr>
              <a:t>);</a:t>
            </a:r>
          </a:p>
          <a:p>
            <a:r>
              <a:rPr lang="en-US" sz="1600" b="1" i="1" dirty="0">
                <a:solidFill>
                  <a:srgbClr val="000000"/>
                </a:solidFill>
                <a:latin typeface="Consolas"/>
              </a:rPr>
              <a:t>      </a:t>
            </a:r>
            <a:r>
              <a:rPr lang="en-US" sz="1600" b="1" dirty="0">
                <a:solidFill>
                  <a:srgbClr val="7F0055"/>
                </a:solidFill>
                <a:latin typeface="Consolas"/>
              </a:rPr>
              <a:t>try</a:t>
            </a:r>
            <a:r>
              <a:rPr lang="en-US" sz="1600" b="1" dirty="0">
                <a:solidFill>
                  <a:srgbClr val="000000"/>
                </a:solidFill>
                <a:latin typeface="Consolas"/>
              </a:rPr>
              <a:t> {</a:t>
            </a:r>
          </a:p>
          <a:p>
            <a:r>
              <a:rPr lang="en-US" sz="1600" b="1" dirty="0">
                <a:solidFill>
                  <a:srgbClr val="000000"/>
                </a:solidFill>
                <a:latin typeface="Consolas"/>
              </a:rPr>
              <a:t>        </a:t>
            </a:r>
            <a:r>
              <a:rPr lang="en-US" sz="1600" dirty="0" err="1">
                <a:solidFill>
                  <a:srgbClr val="000000"/>
                </a:solidFill>
                <a:latin typeface="Consolas"/>
              </a:rPr>
              <a:t>Thread.</a:t>
            </a:r>
            <a:r>
              <a:rPr lang="en-US" sz="1600" i="1" dirty="0" err="1">
                <a:solidFill>
                  <a:srgbClr val="000000"/>
                </a:solidFill>
                <a:latin typeface="Consolas"/>
              </a:rPr>
              <a:t>sleep</a:t>
            </a:r>
            <a:r>
              <a:rPr lang="en-US" sz="1600" i="1" dirty="0">
                <a:solidFill>
                  <a:srgbClr val="000000"/>
                </a:solidFill>
                <a:latin typeface="Consolas"/>
              </a:rPr>
              <a:t>(400);</a:t>
            </a:r>
          </a:p>
          <a:p>
            <a:r>
              <a:rPr lang="en-US" sz="1600" i="1" dirty="0">
                <a:solidFill>
                  <a:srgbClr val="000000"/>
                </a:solidFill>
                <a:latin typeface="Consolas"/>
              </a:rPr>
              <a:t>      </a:t>
            </a:r>
            <a:r>
              <a:rPr lang="en-US" sz="1600" dirty="0">
                <a:solidFill>
                  <a:srgbClr val="000000"/>
                </a:solidFill>
                <a:latin typeface="Consolas"/>
              </a:rPr>
              <a:t>} </a:t>
            </a:r>
            <a:r>
              <a:rPr lang="en-US" sz="1600" b="1" dirty="0">
                <a:solidFill>
                  <a:srgbClr val="7F0055"/>
                </a:solidFill>
                <a:latin typeface="Consolas"/>
              </a:rPr>
              <a:t>catch</a:t>
            </a:r>
            <a:r>
              <a:rPr lang="en-US" sz="1600" b="1" dirty="0">
                <a:solidFill>
                  <a:srgbClr val="000000"/>
                </a:solidFill>
                <a:latin typeface="Consolas"/>
              </a:rPr>
              <a:t> (Exception </a:t>
            </a:r>
            <a:r>
              <a:rPr lang="en-US" sz="1600" b="1" dirty="0">
                <a:solidFill>
                  <a:srgbClr val="6A3E3E"/>
                </a:solidFill>
                <a:latin typeface="Consolas"/>
              </a:rPr>
              <a:t>e</a:t>
            </a:r>
            <a:r>
              <a:rPr lang="en-US" sz="1600" b="1" dirty="0">
                <a:solidFill>
                  <a:srgbClr val="000000"/>
                </a:solidFill>
                <a:latin typeface="Consolas"/>
              </a:rPr>
              <a:t>) {</a:t>
            </a:r>
          </a:p>
          <a:p>
            <a:r>
              <a:rPr lang="en-US" sz="1600" b="1" dirty="0">
                <a:solidFill>
                  <a:srgbClr val="000000"/>
                </a:solidFill>
                <a:latin typeface="Consolas"/>
              </a:rPr>
              <a:t>        </a:t>
            </a:r>
            <a:r>
              <a:rPr lang="en-US" sz="1600" dirty="0" err="1">
                <a:solidFill>
                  <a:srgbClr val="000000"/>
                </a:solidFill>
                <a:latin typeface="Consolas"/>
              </a:rPr>
              <a:t>System.</a:t>
            </a:r>
            <a:r>
              <a:rPr lang="en-US" sz="1600" b="1" i="1" dirty="0" err="1">
                <a:solidFill>
                  <a:srgbClr val="0000C0"/>
                </a:solidFill>
                <a:latin typeface="Consolas"/>
              </a:rPr>
              <a:t>out</a:t>
            </a:r>
            <a:r>
              <a:rPr lang="en-US" sz="1600" b="1" i="1" dirty="0" err="1">
                <a:solidFill>
                  <a:srgbClr val="000000"/>
                </a:solidFill>
                <a:latin typeface="Consolas"/>
              </a:rPr>
              <a:t>.println</a:t>
            </a:r>
            <a:r>
              <a:rPr lang="en-US" sz="1600" b="1" i="1" dirty="0">
                <a:solidFill>
                  <a:srgbClr val="000000"/>
                </a:solidFill>
                <a:latin typeface="Consolas"/>
              </a:rPr>
              <a:t>(</a:t>
            </a:r>
            <a:r>
              <a:rPr lang="en-US" sz="1600" b="1" i="1" dirty="0">
                <a:solidFill>
                  <a:srgbClr val="6A3E3E"/>
                </a:solidFill>
                <a:latin typeface="Consolas"/>
              </a:rPr>
              <a:t>e</a:t>
            </a:r>
            <a:r>
              <a:rPr lang="en-US" sz="1600" b="1" i="1" dirty="0">
                <a:solidFill>
                  <a:srgbClr val="000000"/>
                </a:solidFill>
                <a:latin typeface="Consolas"/>
              </a:rPr>
              <a:t>);</a:t>
            </a:r>
          </a:p>
          <a:p>
            <a:r>
              <a:rPr lang="en-US" sz="1600" b="1" i="1" dirty="0">
                <a:solidFill>
                  <a:srgbClr val="000000"/>
                </a:solidFill>
                <a:latin typeface="Consolas"/>
              </a:rPr>
              <a:t>      </a:t>
            </a:r>
            <a:r>
              <a:rPr lang="en-US" sz="1600" dirty="0">
                <a:solidFill>
                  <a:srgbClr val="000000"/>
                </a:solidFill>
                <a:latin typeface="Consolas"/>
              </a:rPr>
              <a:t>}</a:t>
            </a:r>
          </a:p>
          <a:p>
            <a:r>
              <a:rPr lang="en-US" sz="1600" dirty="0">
                <a:solidFill>
                  <a:srgbClr val="000000"/>
                </a:solidFill>
                <a:latin typeface="Consolas"/>
              </a:rPr>
              <a:t>    }</a:t>
            </a:r>
          </a:p>
          <a:p>
            <a:r>
              <a:rPr lang="en-US" sz="1600" dirty="0">
                <a:solidFill>
                  <a:srgbClr val="000000"/>
                </a:solidFill>
                <a:latin typeface="Consolas"/>
              </a:rPr>
              <a:t>  }</a:t>
            </a:r>
          </a:p>
          <a:p>
            <a:r>
              <a:rPr lang="en-US" sz="1600" dirty="0">
                <a:solidFill>
                  <a:srgbClr val="000000"/>
                </a:solidFill>
                <a:latin typeface="Consolas"/>
              </a:rPr>
              <a:t>}</a:t>
            </a:r>
            <a:endParaRPr lang="en-US" sz="1600" dirty="0"/>
          </a:p>
        </p:txBody>
      </p:sp>
      <p:sp>
        <p:nvSpPr>
          <p:cNvPr id="5" name="Rectangle 4"/>
          <p:cNvSpPr/>
          <p:nvPr/>
        </p:nvSpPr>
        <p:spPr>
          <a:xfrm>
            <a:off x="5219700" y="784225"/>
            <a:ext cx="3810000" cy="2800767"/>
          </a:xfrm>
          <a:prstGeom prst="rect">
            <a:avLst/>
          </a:prstGeom>
          <a:ln w="19050">
            <a:solidFill>
              <a:schemeClr val="accent1"/>
            </a:solidFill>
            <a:prstDash val="dash"/>
          </a:ln>
        </p:spPr>
        <p:txBody>
          <a:bodyPr wrap="square">
            <a:spAutoFit/>
          </a:bodyPr>
          <a:lstStyle/>
          <a:p>
            <a:r>
              <a:rPr lang="en-US" sz="1600" b="1" dirty="0">
                <a:solidFill>
                  <a:srgbClr val="7F0055"/>
                </a:solidFill>
                <a:latin typeface="Consolas"/>
              </a:rPr>
              <a:t>class</a:t>
            </a:r>
            <a:r>
              <a:rPr lang="en-US" sz="1600" b="1" dirty="0">
                <a:solidFill>
                  <a:srgbClr val="000000"/>
                </a:solidFill>
                <a:latin typeface="Consolas"/>
              </a:rPr>
              <a:t> MyThread1 </a:t>
            </a:r>
            <a:r>
              <a:rPr lang="en-US" sz="1600" b="1" dirty="0">
                <a:solidFill>
                  <a:srgbClr val="7F0055"/>
                </a:solidFill>
                <a:latin typeface="Consolas"/>
              </a:rPr>
              <a:t>extends</a:t>
            </a:r>
            <a:r>
              <a:rPr lang="en-US" sz="1600" b="1" dirty="0">
                <a:solidFill>
                  <a:srgbClr val="000000"/>
                </a:solidFill>
                <a:latin typeface="Consolas"/>
              </a:rPr>
              <a:t> Thread {</a:t>
            </a:r>
          </a:p>
          <a:p>
            <a:r>
              <a:rPr lang="en-US" sz="1600" dirty="0">
                <a:solidFill>
                  <a:srgbClr val="000000"/>
                </a:solidFill>
                <a:latin typeface="Consolas"/>
              </a:rPr>
              <a:t>  Table </a:t>
            </a:r>
            <a:r>
              <a:rPr lang="en-US" sz="1600" dirty="0">
                <a:solidFill>
                  <a:srgbClr val="0000C0"/>
                </a:solidFill>
                <a:latin typeface="Consolas"/>
              </a:rPr>
              <a:t>t</a:t>
            </a:r>
            <a:r>
              <a:rPr lang="en-US" sz="1600" dirty="0">
                <a:solidFill>
                  <a:srgbClr val="000000"/>
                </a:solidFill>
                <a:latin typeface="Consolas"/>
              </a:rPr>
              <a:t>;</a:t>
            </a:r>
            <a:endParaRPr lang="en-US" sz="1600" dirty="0">
              <a:latin typeface="Consolas"/>
            </a:endParaRPr>
          </a:p>
          <a:p>
            <a:r>
              <a:rPr lang="en-US" sz="1600" dirty="0">
                <a:solidFill>
                  <a:srgbClr val="000000"/>
                </a:solidFill>
                <a:latin typeface="Consolas"/>
              </a:rPr>
              <a:t>  MyThread1(Table </a:t>
            </a:r>
            <a:r>
              <a:rPr lang="en-US" sz="1600" dirty="0">
                <a:solidFill>
                  <a:srgbClr val="6A3E3E"/>
                </a:solidFill>
                <a:latin typeface="Consolas"/>
              </a:rPr>
              <a:t>t</a:t>
            </a:r>
            <a:r>
              <a:rPr lang="en-US" sz="1600" dirty="0">
                <a:solidFill>
                  <a:srgbClr val="000000"/>
                </a:solidFill>
                <a:latin typeface="Consolas"/>
              </a:rPr>
              <a:t>) {</a:t>
            </a:r>
          </a:p>
          <a:p>
            <a:r>
              <a:rPr lang="en-US" sz="1600" b="1" dirty="0">
                <a:solidFill>
                  <a:srgbClr val="7F0055"/>
                </a:solidFill>
                <a:latin typeface="Consolas"/>
              </a:rPr>
              <a:t>    </a:t>
            </a:r>
            <a:r>
              <a:rPr lang="en-US" sz="1600" b="1" dirty="0" err="1">
                <a:solidFill>
                  <a:srgbClr val="7F0055"/>
                </a:solidFill>
                <a:latin typeface="Consolas"/>
              </a:rPr>
              <a:t>this</a:t>
            </a:r>
            <a:r>
              <a:rPr lang="en-US" sz="1600" b="1" dirty="0" err="1">
                <a:solidFill>
                  <a:srgbClr val="000000"/>
                </a:solidFill>
                <a:latin typeface="Consolas"/>
              </a:rPr>
              <a:t>.</a:t>
            </a:r>
            <a:r>
              <a:rPr lang="en-US" sz="1600" b="1" dirty="0" err="1">
                <a:solidFill>
                  <a:srgbClr val="0000C0"/>
                </a:solidFill>
                <a:latin typeface="Consolas"/>
              </a:rPr>
              <a:t>t</a:t>
            </a:r>
            <a:r>
              <a:rPr lang="en-US" sz="1600" b="1" dirty="0">
                <a:solidFill>
                  <a:srgbClr val="000000"/>
                </a:solidFill>
                <a:latin typeface="Consolas"/>
              </a:rPr>
              <a:t> = </a:t>
            </a:r>
            <a:r>
              <a:rPr lang="en-US" sz="1600" b="1" dirty="0">
                <a:solidFill>
                  <a:srgbClr val="6A3E3E"/>
                </a:solidFill>
                <a:latin typeface="Consolas"/>
              </a:rPr>
              <a:t>t</a:t>
            </a:r>
            <a:r>
              <a:rPr lang="en-US" sz="1600" b="1" dirty="0">
                <a:solidFill>
                  <a:srgbClr val="000000"/>
                </a:solidFill>
                <a:latin typeface="Consolas"/>
              </a:rPr>
              <a:t>;</a:t>
            </a:r>
          </a:p>
          <a:p>
            <a:r>
              <a:rPr lang="en-US" sz="1600" dirty="0">
                <a:solidFill>
                  <a:srgbClr val="000000"/>
                </a:solidFill>
                <a:latin typeface="Consolas"/>
              </a:rPr>
              <a:t>  }</a:t>
            </a:r>
            <a:endParaRPr lang="en-US" sz="1600" dirty="0">
              <a:latin typeface="Consolas"/>
            </a:endParaRPr>
          </a:p>
          <a:p>
            <a:r>
              <a:rPr lang="en-US" sz="1600" b="1" dirty="0">
                <a:solidFill>
                  <a:srgbClr val="7F0055"/>
                </a:solidFill>
                <a:latin typeface="Consolas"/>
              </a:rPr>
              <a:t>  public</a:t>
            </a:r>
            <a:r>
              <a:rPr lang="en-US" sz="1600" b="1" dirty="0">
                <a:solidFill>
                  <a:srgbClr val="000000"/>
                </a:solidFill>
                <a:latin typeface="Consolas"/>
              </a:rPr>
              <a:t> </a:t>
            </a:r>
            <a:r>
              <a:rPr lang="en-US" sz="1600" b="1" dirty="0">
                <a:solidFill>
                  <a:srgbClr val="7F0055"/>
                </a:solidFill>
                <a:latin typeface="Consolas"/>
              </a:rPr>
              <a:t>void</a:t>
            </a:r>
            <a:r>
              <a:rPr lang="en-US" sz="1600" b="1" dirty="0">
                <a:solidFill>
                  <a:srgbClr val="000000"/>
                </a:solidFill>
                <a:latin typeface="Consolas"/>
              </a:rPr>
              <a:t> run() {</a:t>
            </a:r>
            <a:endParaRPr lang="en-US" sz="1600" dirty="0">
              <a:latin typeface="Consolas"/>
            </a:endParaRPr>
          </a:p>
          <a:p>
            <a:r>
              <a:rPr lang="en-US" sz="1600" b="1" dirty="0">
                <a:solidFill>
                  <a:srgbClr val="7F0055"/>
                </a:solidFill>
                <a:latin typeface="Consolas"/>
              </a:rPr>
              <a:t>    synchronized</a:t>
            </a:r>
            <a:r>
              <a:rPr lang="en-US" sz="1600" b="1" dirty="0">
                <a:solidFill>
                  <a:srgbClr val="000000"/>
                </a:solidFill>
                <a:latin typeface="Consolas"/>
              </a:rPr>
              <a:t> (</a:t>
            </a:r>
            <a:r>
              <a:rPr lang="en-US" sz="1600" b="1" dirty="0">
                <a:solidFill>
                  <a:srgbClr val="0000C0"/>
                </a:solidFill>
                <a:latin typeface="Consolas"/>
              </a:rPr>
              <a:t>t</a:t>
            </a:r>
            <a:r>
              <a:rPr lang="en-US" sz="1600" b="1" dirty="0">
                <a:solidFill>
                  <a:srgbClr val="000000"/>
                </a:solidFill>
                <a:latin typeface="Consolas"/>
              </a:rPr>
              <a:t>) {</a:t>
            </a:r>
          </a:p>
          <a:p>
            <a:r>
              <a:rPr lang="en-US" sz="1600" dirty="0">
                <a:solidFill>
                  <a:srgbClr val="0000C0"/>
                </a:solidFill>
                <a:latin typeface="Consolas"/>
              </a:rPr>
              <a:t>      </a:t>
            </a:r>
            <a:r>
              <a:rPr lang="en-US" sz="1600" dirty="0" err="1">
                <a:solidFill>
                  <a:srgbClr val="0000C0"/>
                </a:solidFill>
                <a:latin typeface="Consolas"/>
              </a:rPr>
              <a:t>t</a:t>
            </a:r>
            <a:r>
              <a:rPr lang="en-US" sz="1600" dirty="0" err="1">
                <a:solidFill>
                  <a:srgbClr val="000000"/>
                </a:solidFill>
                <a:latin typeface="Consolas"/>
              </a:rPr>
              <a:t>.printTable</a:t>
            </a:r>
            <a:r>
              <a:rPr lang="en-US" sz="1600" dirty="0">
                <a:solidFill>
                  <a:srgbClr val="000000"/>
                </a:solidFill>
                <a:latin typeface="Consolas"/>
              </a:rPr>
              <a:t>(5);</a:t>
            </a:r>
          </a:p>
          <a:p>
            <a:r>
              <a:rPr lang="en-US" sz="1600" dirty="0">
                <a:solidFill>
                  <a:srgbClr val="000000"/>
                </a:solidFill>
                <a:latin typeface="Consolas"/>
              </a:rPr>
              <a:t>    }</a:t>
            </a:r>
          </a:p>
          <a:p>
            <a:r>
              <a:rPr lang="en-US" sz="1600" dirty="0">
                <a:solidFill>
                  <a:srgbClr val="000000"/>
                </a:solidFill>
                <a:latin typeface="Consolas"/>
              </a:rPr>
              <a:t>  }</a:t>
            </a:r>
            <a:endParaRPr lang="en-US" sz="1600" dirty="0">
              <a:latin typeface="Consolas"/>
            </a:endParaRPr>
          </a:p>
          <a:p>
            <a:r>
              <a:rPr lang="en-US" sz="1600" dirty="0">
                <a:solidFill>
                  <a:srgbClr val="000000"/>
                </a:solidFill>
                <a:latin typeface="Consolas"/>
              </a:rPr>
              <a:t>}</a:t>
            </a:r>
            <a:endParaRPr lang="en-US" sz="1600" dirty="0"/>
          </a:p>
        </p:txBody>
      </p:sp>
      <p:sp>
        <p:nvSpPr>
          <p:cNvPr id="6" name="Rectangle 5"/>
          <p:cNvSpPr/>
          <p:nvPr/>
        </p:nvSpPr>
        <p:spPr>
          <a:xfrm>
            <a:off x="142875" y="3820676"/>
            <a:ext cx="3810000" cy="2800767"/>
          </a:xfrm>
          <a:prstGeom prst="rect">
            <a:avLst/>
          </a:prstGeom>
          <a:ln w="19050">
            <a:solidFill>
              <a:schemeClr val="accent1"/>
            </a:solidFill>
            <a:prstDash val="dash"/>
          </a:ln>
        </p:spPr>
        <p:txBody>
          <a:bodyPr wrap="square">
            <a:spAutoFit/>
          </a:bodyPr>
          <a:lstStyle/>
          <a:p>
            <a:r>
              <a:rPr lang="en-US" sz="1600" b="1" dirty="0">
                <a:solidFill>
                  <a:srgbClr val="7F0055"/>
                </a:solidFill>
                <a:latin typeface="Consolas"/>
              </a:rPr>
              <a:t>class</a:t>
            </a:r>
            <a:r>
              <a:rPr lang="en-US" sz="1600" b="1" dirty="0">
                <a:solidFill>
                  <a:srgbClr val="000000"/>
                </a:solidFill>
                <a:latin typeface="Consolas"/>
              </a:rPr>
              <a:t> MyThread2 </a:t>
            </a:r>
            <a:r>
              <a:rPr lang="en-US" sz="1600" b="1" dirty="0">
                <a:solidFill>
                  <a:srgbClr val="7F0055"/>
                </a:solidFill>
                <a:latin typeface="Consolas"/>
              </a:rPr>
              <a:t>extends</a:t>
            </a:r>
            <a:r>
              <a:rPr lang="en-US" sz="1600" b="1" dirty="0">
                <a:solidFill>
                  <a:srgbClr val="000000"/>
                </a:solidFill>
                <a:latin typeface="Consolas"/>
              </a:rPr>
              <a:t> Thread {</a:t>
            </a:r>
          </a:p>
          <a:p>
            <a:r>
              <a:rPr lang="en-US" sz="1600" dirty="0">
                <a:solidFill>
                  <a:srgbClr val="000000"/>
                </a:solidFill>
                <a:latin typeface="Consolas"/>
              </a:rPr>
              <a:t>  Table </a:t>
            </a:r>
            <a:r>
              <a:rPr lang="en-US" sz="1600" dirty="0">
                <a:solidFill>
                  <a:srgbClr val="0000C0"/>
                </a:solidFill>
                <a:latin typeface="Consolas"/>
              </a:rPr>
              <a:t>t</a:t>
            </a:r>
            <a:r>
              <a:rPr lang="en-US" sz="1600" dirty="0">
                <a:solidFill>
                  <a:srgbClr val="000000"/>
                </a:solidFill>
                <a:latin typeface="Consolas"/>
              </a:rPr>
              <a:t>;</a:t>
            </a:r>
            <a:endParaRPr lang="en-US" sz="1600" dirty="0">
              <a:latin typeface="Consolas"/>
            </a:endParaRPr>
          </a:p>
          <a:p>
            <a:r>
              <a:rPr lang="en-US" sz="1600" dirty="0">
                <a:solidFill>
                  <a:srgbClr val="000000"/>
                </a:solidFill>
                <a:latin typeface="Consolas"/>
              </a:rPr>
              <a:t>  MyThread1(Table </a:t>
            </a:r>
            <a:r>
              <a:rPr lang="en-US" sz="1600" dirty="0">
                <a:solidFill>
                  <a:srgbClr val="6A3E3E"/>
                </a:solidFill>
                <a:latin typeface="Consolas"/>
              </a:rPr>
              <a:t>t</a:t>
            </a:r>
            <a:r>
              <a:rPr lang="en-US" sz="1600" dirty="0">
                <a:solidFill>
                  <a:srgbClr val="000000"/>
                </a:solidFill>
                <a:latin typeface="Consolas"/>
              </a:rPr>
              <a:t>) {</a:t>
            </a:r>
          </a:p>
          <a:p>
            <a:r>
              <a:rPr lang="en-US" sz="1600" b="1" dirty="0">
                <a:solidFill>
                  <a:srgbClr val="7F0055"/>
                </a:solidFill>
                <a:latin typeface="Consolas"/>
              </a:rPr>
              <a:t>    </a:t>
            </a:r>
            <a:r>
              <a:rPr lang="en-US" sz="1600" b="1" dirty="0" err="1">
                <a:solidFill>
                  <a:srgbClr val="7F0055"/>
                </a:solidFill>
                <a:latin typeface="Consolas"/>
              </a:rPr>
              <a:t>this</a:t>
            </a:r>
            <a:r>
              <a:rPr lang="en-US" sz="1600" b="1" dirty="0" err="1">
                <a:solidFill>
                  <a:srgbClr val="000000"/>
                </a:solidFill>
                <a:latin typeface="Consolas"/>
              </a:rPr>
              <a:t>.</a:t>
            </a:r>
            <a:r>
              <a:rPr lang="en-US" sz="1600" b="1" dirty="0" err="1">
                <a:solidFill>
                  <a:srgbClr val="0000C0"/>
                </a:solidFill>
                <a:latin typeface="Consolas"/>
              </a:rPr>
              <a:t>t</a:t>
            </a:r>
            <a:r>
              <a:rPr lang="en-US" sz="1600" b="1" dirty="0">
                <a:solidFill>
                  <a:srgbClr val="000000"/>
                </a:solidFill>
                <a:latin typeface="Consolas"/>
              </a:rPr>
              <a:t> = </a:t>
            </a:r>
            <a:r>
              <a:rPr lang="en-US" sz="1600" b="1" dirty="0">
                <a:solidFill>
                  <a:srgbClr val="6A3E3E"/>
                </a:solidFill>
                <a:latin typeface="Consolas"/>
              </a:rPr>
              <a:t>t</a:t>
            </a:r>
            <a:r>
              <a:rPr lang="en-US" sz="1600" b="1" dirty="0">
                <a:solidFill>
                  <a:srgbClr val="000000"/>
                </a:solidFill>
                <a:latin typeface="Consolas"/>
              </a:rPr>
              <a:t>;</a:t>
            </a:r>
          </a:p>
          <a:p>
            <a:r>
              <a:rPr lang="en-US" sz="1600" dirty="0">
                <a:solidFill>
                  <a:srgbClr val="000000"/>
                </a:solidFill>
                <a:latin typeface="Consolas"/>
              </a:rPr>
              <a:t>  }</a:t>
            </a:r>
            <a:endParaRPr lang="en-US" sz="1600" dirty="0">
              <a:latin typeface="Consolas"/>
            </a:endParaRPr>
          </a:p>
          <a:p>
            <a:r>
              <a:rPr lang="en-US" sz="1600" b="1" dirty="0">
                <a:solidFill>
                  <a:srgbClr val="7F0055"/>
                </a:solidFill>
                <a:latin typeface="Consolas"/>
              </a:rPr>
              <a:t>  public</a:t>
            </a:r>
            <a:r>
              <a:rPr lang="en-US" sz="1600" b="1" dirty="0">
                <a:solidFill>
                  <a:srgbClr val="000000"/>
                </a:solidFill>
                <a:latin typeface="Consolas"/>
              </a:rPr>
              <a:t> </a:t>
            </a:r>
            <a:r>
              <a:rPr lang="en-US" sz="1600" b="1" dirty="0">
                <a:solidFill>
                  <a:srgbClr val="7F0055"/>
                </a:solidFill>
                <a:latin typeface="Consolas"/>
              </a:rPr>
              <a:t>void</a:t>
            </a:r>
            <a:r>
              <a:rPr lang="en-US" sz="1600" b="1" dirty="0">
                <a:solidFill>
                  <a:srgbClr val="000000"/>
                </a:solidFill>
                <a:latin typeface="Consolas"/>
              </a:rPr>
              <a:t> run() {</a:t>
            </a:r>
            <a:endParaRPr lang="en-US" sz="1600" dirty="0">
              <a:latin typeface="Consolas"/>
            </a:endParaRPr>
          </a:p>
          <a:p>
            <a:r>
              <a:rPr lang="en-US" sz="1600" b="1" dirty="0">
                <a:solidFill>
                  <a:srgbClr val="7F0055"/>
                </a:solidFill>
                <a:latin typeface="Consolas"/>
              </a:rPr>
              <a:t>    synchronized</a:t>
            </a:r>
            <a:r>
              <a:rPr lang="en-US" sz="1600" b="1" dirty="0">
                <a:solidFill>
                  <a:srgbClr val="000000"/>
                </a:solidFill>
                <a:latin typeface="Consolas"/>
              </a:rPr>
              <a:t> (</a:t>
            </a:r>
            <a:r>
              <a:rPr lang="en-US" sz="1600" b="1" dirty="0">
                <a:solidFill>
                  <a:srgbClr val="0000C0"/>
                </a:solidFill>
                <a:latin typeface="Consolas"/>
              </a:rPr>
              <a:t>t</a:t>
            </a:r>
            <a:r>
              <a:rPr lang="en-US" sz="1600" b="1" dirty="0">
                <a:solidFill>
                  <a:srgbClr val="000000"/>
                </a:solidFill>
                <a:latin typeface="Consolas"/>
              </a:rPr>
              <a:t>) {</a:t>
            </a:r>
          </a:p>
          <a:p>
            <a:r>
              <a:rPr lang="en-US" sz="1600" dirty="0">
                <a:solidFill>
                  <a:srgbClr val="0000C0"/>
                </a:solidFill>
                <a:latin typeface="Consolas"/>
              </a:rPr>
              <a:t>      </a:t>
            </a:r>
            <a:r>
              <a:rPr lang="en-US" sz="1600" dirty="0" err="1">
                <a:solidFill>
                  <a:srgbClr val="0000C0"/>
                </a:solidFill>
                <a:latin typeface="Consolas"/>
              </a:rPr>
              <a:t>t</a:t>
            </a:r>
            <a:r>
              <a:rPr lang="en-US" sz="1600" dirty="0" err="1">
                <a:solidFill>
                  <a:srgbClr val="000000"/>
                </a:solidFill>
                <a:latin typeface="Consolas"/>
              </a:rPr>
              <a:t>.printTable</a:t>
            </a:r>
            <a:r>
              <a:rPr lang="en-US" sz="1600" dirty="0">
                <a:solidFill>
                  <a:srgbClr val="000000"/>
                </a:solidFill>
                <a:latin typeface="Consolas"/>
              </a:rPr>
              <a:t>(100);</a:t>
            </a:r>
          </a:p>
          <a:p>
            <a:r>
              <a:rPr lang="en-US" sz="1600" dirty="0">
                <a:solidFill>
                  <a:srgbClr val="000000"/>
                </a:solidFill>
                <a:latin typeface="Consolas"/>
              </a:rPr>
              <a:t>    }</a:t>
            </a:r>
          </a:p>
          <a:p>
            <a:r>
              <a:rPr lang="en-US" sz="1600" dirty="0">
                <a:solidFill>
                  <a:srgbClr val="000000"/>
                </a:solidFill>
                <a:latin typeface="Consolas"/>
              </a:rPr>
              <a:t>  }</a:t>
            </a:r>
            <a:endParaRPr lang="en-US" sz="1600" dirty="0">
              <a:latin typeface="Consolas"/>
            </a:endParaRPr>
          </a:p>
          <a:p>
            <a:r>
              <a:rPr lang="en-US" sz="1600" dirty="0">
                <a:solidFill>
                  <a:srgbClr val="000000"/>
                </a:solidFill>
                <a:latin typeface="Consolas"/>
              </a:rPr>
              <a:t>}</a:t>
            </a:r>
            <a:endParaRPr lang="en-US" sz="1600" dirty="0"/>
          </a:p>
        </p:txBody>
      </p:sp>
      <p:sp>
        <p:nvSpPr>
          <p:cNvPr id="7" name="Rectangle 6"/>
          <p:cNvSpPr/>
          <p:nvPr/>
        </p:nvSpPr>
        <p:spPr>
          <a:xfrm>
            <a:off x="4152900" y="4280010"/>
            <a:ext cx="4876800" cy="2308324"/>
          </a:xfrm>
          <a:prstGeom prst="rect">
            <a:avLst/>
          </a:prstGeom>
          <a:ln w="19050">
            <a:solidFill>
              <a:schemeClr val="accent1"/>
            </a:solidFill>
            <a:prstDash val="dash"/>
          </a:ln>
        </p:spPr>
        <p:txBody>
          <a:bodyPr wrap="square">
            <a:spAutoFit/>
          </a:bodyPr>
          <a:lstStyle/>
          <a:p>
            <a:r>
              <a:rPr lang="en-US" sz="1600" b="1" dirty="0">
                <a:solidFill>
                  <a:srgbClr val="7F0055"/>
                </a:solidFill>
                <a:latin typeface="Consolas"/>
              </a:rPr>
              <a:t>public</a:t>
            </a:r>
            <a:r>
              <a:rPr lang="en-US" sz="1600" b="1" dirty="0">
                <a:solidFill>
                  <a:srgbClr val="000000"/>
                </a:solidFill>
                <a:latin typeface="Consolas"/>
              </a:rPr>
              <a:t> </a:t>
            </a:r>
            <a:r>
              <a:rPr lang="en-US" sz="1600" b="1" dirty="0">
                <a:solidFill>
                  <a:srgbClr val="7F0055"/>
                </a:solidFill>
                <a:latin typeface="Consolas"/>
              </a:rPr>
              <a:t>class</a:t>
            </a:r>
            <a:r>
              <a:rPr lang="en-US" sz="1600" b="1" dirty="0">
                <a:solidFill>
                  <a:srgbClr val="000000"/>
                </a:solidFill>
                <a:latin typeface="Consolas"/>
              </a:rPr>
              <a:t> </a:t>
            </a:r>
            <a:r>
              <a:rPr lang="en-US" sz="1600" b="1" dirty="0" err="1">
                <a:solidFill>
                  <a:srgbClr val="000000"/>
                </a:solidFill>
                <a:latin typeface="Consolas"/>
              </a:rPr>
              <a:t>TestSynchronization</a:t>
            </a:r>
            <a:r>
              <a:rPr lang="en-US" sz="1600" b="1" dirty="0">
                <a:solidFill>
                  <a:srgbClr val="000000"/>
                </a:solidFill>
                <a:latin typeface="Consolas"/>
              </a:rPr>
              <a:t> {</a:t>
            </a:r>
          </a:p>
          <a:p>
            <a:r>
              <a:rPr lang="en-US" sz="1600" b="1" dirty="0">
                <a:solidFill>
                  <a:srgbClr val="7F0055"/>
                </a:solidFill>
                <a:latin typeface="Consolas"/>
              </a:rPr>
              <a:t>  public</a:t>
            </a:r>
            <a:r>
              <a:rPr lang="en-US" sz="1600" b="1" dirty="0">
                <a:solidFill>
                  <a:srgbClr val="000000"/>
                </a:solidFill>
                <a:latin typeface="Consolas"/>
              </a:rPr>
              <a:t> </a:t>
            </a:r>
            <a:r>
              <a:rPr lang="en-US" sz="1600" b="1" dirty="0">
                <a:solidFill>
                  <a:srgbClr val="7F0055"/>
                </a:solidFill>
                <a:latin typeface="Consolas"/>
              </a:rPr>
              <a:t>static</a:t>
            </a:r>
            <a:r>
              <a:rPr lang="en-US" sz="1600" b="1" dirty="0">
                <a:solidFill>
                  <a:srgbClr val="000000"/>
                </a:solidFill>
                <a:latin typeface="Consolas"/>
              </a:rPr>
              <a:t> </a:t>
            </a:r>
            <a:r>
              <a:rPr lang="en-US" sz="1600" b="1" dirty="0">
                <a:solidFill>
                  <a:srgbClr val="7F0055"/>
                </a:solidFill>
                <a:latin typeface="Consolas"/>
              </a:rPr>
              <a:t>void</a:t>
            </a:r>
            <a:r>
              <a:rPr lang="en-US" sz="1600" b="1" dirty="0">
                <a:solidFill>
                  <a:srgbClr val="000000"/>
                </a:solidFill>
                <a:latin typeface="Consolas"/>
              </a:rPr>
              <a:t> main(String </a:t>
            </a:r>
            <a:r>
              <a:rPr lang="en-US" sz="1600" b="1" dirty="0" err="1">
                <a:solidFill>
                  <a:srgbClr val="6A3E3E"/>
                </a:solidFill>
                <a:latin typeface="Consolas"/>
              </a:rPr>
              <a:t>args</a:t>
            </a:r>
            <a:r>
              <a:rPr lang="en-US" sz="1600" b="1" dirty="0">
                <a:solidFill>
                  <a:srgbClr val="000000"/>
                </a:solidFill>
                <a:latin typeface="Consolas"/>
              </a:rPr>
              <a:t>[]){</a:t>
            </a:r>
          </a:p>
          <a:p>
            <a:r>
              <a:rPr lang="en-US" sz="1600" dirty="0">
                <a:solidFill>
                  <a:srgbClr val="000000"/>
                </a:solidFill>
                <a:latin typeface="Consolas"/>
              </a:rPr>
              <a:t>    Table </a:t>
            </a:r>
            <a:r>
              <a:rPr lang="en-US" sz="1600" dirty="0" err="1">
                <a:solidFill>
                  <a:srgbClr val="6A3E3E"/>
                </a:solidFill>
                <a:latin typeface="Consolas"/>
              </a:rPr>
              <a:t>obj</a:t>
            </a:r>
            <a:r>
              <a:rPr lang="en-US" sz="1600" dirty="0">
                <a:solidFill>
                  <a:srgbClr val="000000"/>
                </a:solidFill>
                <a:latin typeface="Consolas"/>
              </a:rPr>
              <a:t> = </a:t>
            </a:r>
            <a:r>
              <a:rPr lang="en-US" sz="1600" b="1" dirty="0">
                <a:solidFill>
                  <a:srgbClr val="7F0055"/>
                </a:solidFill>
                <a:latin typeface="Consolas"/>
              </a:rPr>
              <a:t>new</a:t>
            </a:r>
            <a:r>
              <a:rPr lang="en-US" sz="1600" b="1" dirty="0">
                <a:solidFill>
                  <a:srgbClr val="000000"/>
                </a:solidFill>
                <a:latin typeface="Consolas"/>
              </a:rPr>
              <a:t> Table();</a:t>
            </a:r>
            <a:endParaRPr lang="en-US" sz="1600" b="1" dirty="0">
              <a:solidFill>
                <a:srgbClr val="3F7F5F"/>
              </a:solidFill>
              <a:latin typeface="Consolas"/>
            </a:endParaRPr>
          </a:p>
          <a:p>
            <a:r>
              <a:rPr lang="en-US" sz="1600" dirty="0">
                <a:solidFill>
                  <a:srgbClr val="000000"/>
                </a:solidFill>
                <a:latin typeface="Consolas"/>
              </a:rPr>
              <a:t>    MyThread1 </a:t>
            </a:r>
            <a:r>
              <a:rPr lang="en-US" sz="1600" dirty="0">
                <a:solidFill>
                  <a:srgbClr val="6A3E3E"/>
                </a:solidFill>
                <a:latin typeface="Consolas"/>
              </a:rPr>
              <a:t>t1</a:t>
            </a:r>
            <a:r>
              <a:rPr lang="en-US" sz="1600" dirty="0">
                <a:solidFill>
                  <a:srgbClr val="000000"/>
                </a:solidFill>
                <a:latin typeface="Consolas"/>
              </a:rPr>
              <a:t> = </a:t>
            </a:r>
            <a:r>
              <a:rPr lang="en-US" sz="1600" b="1" dirty="0">
                <a:solidFill>
                  <a:srgbClr val="7F0055"/>
                </a:solidFill>
                <a:latin typeface="Consolas"/>
              </a:rPr>
              <a:t>new</a:t>
            </a:r>
            <a:r>
              <a:rPr lang="en-US" sz="1600" b="1" dirty="0">
                <a:solidFill>
                  <a:srgbClr val="000000"/>
                </a:solidFill>
                <a:latin typeface="Consolas"/>
              </a:rPr>
              <a:t> MyThread1(</a:t>
            </a:r>
            <a:r>
              <a:rPr lang="en-US" sz="1600" b="1" dirty="0" err="1">
                <a:solidFill>
                  <a:srgbClr val="6A3E3E"/>
                </a:solidFill>
                <a:latin typeface="Consolas"/>
              </a:rPr>
              <a:t>obj</a:t>
            </a:r>
            <a:r>
              <a:rPr lang="en-US" sz="1600" b="1" dirty="0">
                <a:solidFill>
                  <a:srgbClr val="000000"/>
                </a:solidFill>
                <a:latin typeface="Consolas"/>
              </a:rPr>
              <a:t>);</a:t>
            </a:r>
          </a:p>
          <a:p>
            <a:r>
              <a:rPr lang="en-US" sz="1600" dirty="0">
                <a:solidFill>
                  <a:srgbClr val="000000"/>
                </a:solidFill>
                <a:latin typeface="Consolas"/>
              </a:rPr>
              <a:t>    MyThread2 </a:t>
            </a:r>
            <a:r>
              <a:rPr lang="en-US" sz="1600" dirty="0">
                <a:solidFill>
                  <a:srgbClr val="6A3E3E"/>
                </a:solidFill>
                <a:latin typeface="Consolas"/>
              </a:rPr>
              <a:t>t2</a:t>
            </a:r>
            <a:r>
              <a:rPr lang="en-US" sz="1600" dirty="0">
                <a:solidFill>
                  <a:srgbClr val="000000"/>
                </a:solidFill>
                <a:latin typeface="Consolas"/>
              </a:rPr>
              <a:t> = </a:t>
            </a:r>
            <a:r>
              <a:rPr lang="en-US" sz="1600" b="1" dirty="0">
                <a:solidFill>
                  <a:srgbClr val="7F0055"/>
                </a:solidFill>
                <a:latin typeface="Consolas"/>
              </a:rPr>
              <a:t>new</a:t>
            </a:r>
            <a:r>
              <a:rPr lang="en-US" sz="1600" b="1" dirty="0">
                <a:solidFill>
                  <a:srgbClr val="000000"/>
                </a:solidFill>
                <a:latin typeface="Consolas"/>
              </a:rPr>
              <a:t> MyThread2(</a:t>
            </a:r>
            <a:r>
              <a:rPr lang="en-US" sz="1600" b="1" dirty="0" err="1">
                <a:solidFill>
                  <a:srgbClr val="6A3E3E"/>
                </a:solidFill>
                <a:latin typeface="Consolas"/>
              </a:rPr>
              <a:t>obj</a:t>
            </a:r>
            <a:r>
              <a:rPr lang="en-US" sz="1600" b="1" dirty="0">
                <a:solidFill>
                  <a:srgbClr val="000000"/>
                </a:solidFill>
                <a:latin typeface="Consolas"/>
              </a:rPr>
              <a:t>);</a:t>
            </a:r>
          </a:p>
          <a:p>
            <a:r>
              <a:rPr lang="en-US" sz="1600" dirty="0">
                <a:solidFill>
                  <a:srgbClr val="6A3E3E"/>
                </a:solidFill>
                <a:latin typeface="Consolas"/>
              </a:rPr>
              <a:t>    t1</a:t>
            </a:r>
            <a:r>
              <a:rPr lang="en-US" sz="1600" dirty="0">
                <a:solidFill>
                  <a:srgbClr val="000000"/>
                </a:solidFill>
                <a:latin typeface="Consolas"/>
              </a:rPr>
              <a:t>.start();</a:t>
            </a:r>
          </a:p>
          <a:p>
            <a:r>
              <a:rPr lang="en-US" sz="1600" dirty="0">
                <a:solidFill>
                  <a:srgbClr val="6A3E3E"/>
                </a:solidFill>
                <a:latin typeface="Consolas"/>
              </a:rPr>
              <a:t>    t2</a:t>
            </a:r>
            <a:r>
              <a:rPr lang="en-US" sz="1600" dirty="0">
                <a:solidFill>
                  <a:srgbClr val="000000"/>
                </a:solidFill>
                <a:latin typeface="Consolas"/>
              </a:rPr>
              <a:t>.start();</a:t>
            </a:r>
          </a:p>
          <a:p>
            <a:r>
              <a:rPr lang="en-US" sz="1600" dirty="0">
                <a:solidFill>
                  <a:srgbClr val="000000"/>
                </a:solidFill>
                <a:latin typeface="Consolas"/>
              </a:rPr>
              <a:t>  }</a:t>
            </a:r>
          </a:p>
          <a:p>
            <a:r>
              <a:rPr lang="en-US" sz="1600" dirty="0">
                <a:solidFill>
                  <a:srgbClr val="000000"/>
                </a:solidFill>
                <a:latin typeface="Consolas"/>
              </a:rPr>
              <a:t>}</a:t>
            </a:r>
            <a:endParaRPr lang="en-US" sz="1600" dirty="0"/>
          </a:p>
        </p:txBody>
      </p:sp>
      <p:pic>
        <p:nvPicPr>
          <p:cNvPr id="8" name="Picture 2"/>
          <p:cNvPicPr>
            <a:picLocks noChangeAspect="1" noChangeArrowheads="1"/>
          </p:cNvPicPr>
          <p:nvPr/>
        </p:nvPicPr>
        <p:blipFill>
          <a:blip r:embed="rId2" cstate="print"/>
          <a:srcRect/>
          <a:stretch>
            <a:fillRect/>
          </a:stretch>
        </p:blipFill>
        <p:spPr bwMode="auto">
          <a:xfrm>
            <a:off x="5019675" y="3257660"/>
            <a:ext cx="7073900" cy="1022350"/>
          </a:xfrm>
          <a:prstGeom prst="rect">
            <a:avLst/>
          </a:prstGeom>
          <a:noFill/>
          <a:ln w="9525">
            <a:noFill/>
            <a:miter lim="800000"/>
            <a:headEnd/>
            <a:tailEnd/>
          </a:ln>
        </p:spPr>
      </p:pic>
      <p:sp>
        <p:nvSpPr>
          <p:cNvPr id="9" name="Rectangle 8"/>
          <p:cNvSpPr/>
          <p:nvPr/>
        </p:nvSpPr>
        <p:spPr>
          <a:xfrm>
            <a:off x="609600" y="5338922"/>
            <a:ext cx="15240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657850" y="2307719"/>
            <a:ext cx="15240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485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bg/>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xEl>
                                              <p:pRg st="8" end="8"/>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txEl>
                                              <p:pRg st="9" end="9"/>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51" presetClass="entr" presetSubtype="0"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770" decel="100000"/>
                                        <p:tgtEl>
                                          <p:spTgt spid="10"/>
                                        </p:tgtEl>
                                      </p:cBhvr>
                                    </p:animEffect>
                                    <p:animScale>
                                      <p:cBhvr>
                                        <p:cTn id="60" dur="770" decel="100000"/>
                                        <p:tgtEl>
                                          <p:spTgt spid="10"/>
                                        </p:tgtEl>
                                      </p:cBhvr>
                                      <p:from x="10000" y="10000"/>
                                      <p:to x="200000" y="450000"/>
                                    </p:animScale>
                                    <p:animScale>
                                      <p:cBhvr>
                                        <p:cTn id="61" dur="1230" accel="100000" fill="hold">
                                          <p:stCondLst>
                                            <p:cond delay="770"/>
                                          </p:stCondLst>
                                        </p:cTn>
                                        <p:tgtEl>
                                          <p:spTgt spid="10"/>
                                        </p:tgtEl>
                                      </p:cBhvr>
                                      <p:from x="200000" y="450000"/>
                                      <p:to x="100000" y="100000"/>
                                    </p:animScale>
                                    <p:set>
                                      <p:cBhvr>
                                        <p:cTn id="62" dur="770" fill="hold"/>
                                        <p:tgtEl>
                                          <p:spTgt spid="10"/>
                                        </p:tgtEl>
                                        <p:attrNameLst>
                                          <p:attrName>ppt_x</p:attrName>
                                        </p:attrNameLst>
                                      </p:cBhvr>
                                      <p:to>
                                        <p:strVal val="(0.5)"/>
                                      </p:to>
                                    </p:set>
                                    <p:anim from="(0.5)" to="(#ppt_x)" calcmode="lin" valueType="num">
                                      <p:cBhvr>
                                        <p:cTn id="63" dur="1230" accel="100000" fill="hold">
                                          <p:stCondLst>
                                            <p:cond delay="770"/>
                                          </p:stCondLst>
                                        </p:cTn>
                                        <p:tgtEl>
                                          <p:spTgt spid="10"/>
                                        </p:tgtEl>
                                        <p:attrNameLst>
                                          <p:attrName>ppt_x</p:attrName>
                                        </p:attrNameLst>
                                      </p:cBhvr>
                                    </p:anim>
                                    <p:set>
                                      <p:cBhvr>
                                        <p:cTn id="64" dur="770" fill="hold"/>
                                        <p:tgtEl>
                                          <p:spTgt spid="10"/>
                                        </p:tgtEl>
                                        <p:attrNameLst>
                                          <p:attrName>ppt_y</p:attrName>
                                        </p:attrNameLst>
                                      </p:cBhvr>
                                      <p:to>
                                        <p:strVal val="(#ppt_y+0.4)"/>
                                      </p:to>
                                    </p:set>
                                    <p:anim from="(#ppt_y+0.4)" to="(#ppt_y)" calcmode="lin" valueType="num">
                                      <p:cBhvr>
                                        <p:cTn id="65" dur="1230" accel="100000" fill="hold">
                                          <p:stCondLst>
                                            <p:cond delay="770"/>
                                          </p:stCondLst>
                                        </p:cTn>
                                        <p:tgtEl>
                                          <p:spTgt spid="10"/>
                                        </p:tgtEl>
                                        <p:attrNameLst>
                                          <p:attrName>ppt_y</p:attrName>
                                        </p:attrNameLst>
                                      </p:cBhvr>
                                    </p:anim>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6">
                                            <p:bg/>
                                          </p:spTgt>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6">
                                            <p:txEl>
                                              <p:pRg st="0" end="0"/>
                                            </p:txEl>
                                          </p:spTgt>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6">
                                            <p:txEl>
                                              <p:pRg st="1" end="1"/>
                                            </p:txEl>
                                          </p:spTgt>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6">
                                            <p:txEl>
                                              <p:pRg st="2" end="2"/>
                                            </p:txEl>
                                          </p:spTgt>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6">
                                            <p:txEl>
                                              <p:pRg st="3" end="3"/>
                                            </p:txEl>
                                          </p:spTgt>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6">
                                            <p:txEl>
                                              <p:pRg st="4" end="4"/>
                                            </p:txEl>
                                          </p:spTgt>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6">
                                            <p:txEl>
                                              <p:pRg st="5" end="5"/>
                                            </p:txEl>
                                          </p:spTgt>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6">
                                            <p:txEl>
                                              <p:pRg st="6" end="6"/>
                                            </p:txEl>
                                          </p:spTgt>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6">
                                            <p:txEl>
                                              <p:pRg st="7" end="7"/>
                                            </p:txEl>
                                          </p:spTgt>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6">
                                            <p:txEl>
                                              <p:pRg st="8" end="8"/>
                                            </p:txEl>
                                          </p:spTgt>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6">
                                            <p:txEl>
                                              <p:pRg st="9" end="9"/>
                                            </p:txEl>
                                          </p:spTgt>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51" presetClass="entr" presetSubtype="0" fill="hold" grpId="0" nodeType="clickEffect">
                                  <p:stCondLst>
                                    <p:cond delay="0"/>
                                  </p:stCondLst>
                                  <p:childTnLst>
                                    <p:set>
                                      <p:cBhvr>
                                        <p:cTn id="95" dur="1" fill="hold">
                                          <p:stCondLst>
                                            <p:cond delay="0"/>
                                          </p:stCondLst>
                                        </p:cTn>
                                        <p:tgtEl>
                                          <p:spTgt spid="9"/>
                                        </p:tgtEl>
                                        <p:attrNameLst>
                                          <p:attrName>style.visibility</p:attrName>
                                        </p:attrNameLst>
                                      </p:cBhvr>
                                      <p:to>
                                        <p:strVal val="visible"/>
                                      </p:to>
                                    </p:set>
                                    <p:animEffect transition="in" filter="fade">
                                      <p:cBhvr>
                                        <p:cTn id="96" dur="770" decel="100000"/>
                                        <p:tgtEl>
                                          <p:spTgt spid="9"/>
                                        </p:tgtEl>
                                      </p:cBhvr>
                                    </p:animEffect>
                                    <p:animScale>
                                      <p:cBhvr>
                                        <p:cTn id="97" dur="770" decel="100000"/>
                                        <p:tgtEl>
                                          <p:spTgt spid="9"/>
                                        </p:tgtEl>
                                      </p:cBhvr>
                                      <p:from x="10000" y="10000"/>
                                      <p:to x="200000" y="450000"/>
                                    </p:animScale>
                                    <p:animScale>
                                      <p:cBhvr>
                                        <p:cTn id="98" dur="1230" accel="100000" fill="hold">
                                          <p:stCondLst>
                                            <p:cond delay="770"/>
                                          </p:stCondLst>
                                        </p:cTn>
                                        <p:tgtEl>
                                          <p:spTgt spid="9"/>
                                        </p:tgtEl>
                                      </p:cBhvr>
                                      <p:from x="200000" y="450000"/>
                                      <p:to x="100000" y="100000"/>
                                    </p:animScale>
                                    <p:set>
                                      <p:cBhvr>
                                        <p:cTn id="99" dur="770" fill="hold"/>
                                        <p:tgtEl>
                                          <p:spTgt spid="9"/>
                                        </p:tgtEl>
                                        <p:attrNameLst>
                                          <p:attrName>ppt_x</p:attrName>
                                        </p:attrNameLst>
                                      </p:cBhvr>
                                      <p:to>
                                        <p:strVal val="(0.5)"/>
                                      </p:to>
                                    </p:set>
                                    <p:anim from="(0.5)" to="(#ppt_x)" calcmode="lin" valueType="num">
                                      <p:cBhvr>
                                        <p:cTn id="100" dur="1230" accel="100000" fill="hold">
                                          <p:stCondLst>
                                            <p:cond delay="770"/>
                                          </p:stCondLst>
                                        </p:cTn>
                                        <p:tgtEl>
                                          <p:spTgt spid="9"/>
                                        </p:tgtEl>
                                        <p:attrNameLst>
                                          <p:attrName>ppt_x</p:attrName>
                                        </p:attrNameLst>
                                      </p:cBhvr>
                                    </p:anim>
                                    <p:set>
                                      <p:cBhvr>
                                        <p:cTn id="101" dur="770" fill="hold"/>
                                        <p:tgtEl>
                                          <p:spTgt spid="9"/>
                                        </p:tgtEl>
                                        <p:attrNameLst>
                                          <p:attrName>ppt_y</p:attrName>
                                        </p:attrNameLst>
                                      </p:cBhvr>
                                      <p:to>
                                        <p:strVal val="(#ppt_y+0.4)"/>
                                      </p:to>
                                    </p:set>
                                    <p:anim from="(#ppt_y+0.4)" to="(#ppt_y)" calcmode="lin" valueType="num">
                                      <p:cBhvr>
                                        <p:cTn id="102" dur="1230" accel="100000" fill="hold">
                                          <p:stCondLst>
                                            <p:cond delay="770"/>
                                          </p:stCondLst>
                                        </p:cTn>
                                        <p:tgtEl>
                                          <p:spTgt spid="9"/>
                                        </p:tgtEl>
                                        <p:attrNameLst>
                                          <p:attrName>ppt_y</p:attrName>
                                        </p:attrNameLst>
                                      </p:cBhvr>
                                    </p:anim>
                                  </p:childTnLst>
                                </p:cTn>
                              </p:par>
                              <p:par>
                                <p:cTn id="103" presetID="1" presetClass="entr" presetSubtype="0" fill="hold" grpId="0" nodeType="withEffect">
                                  <p:stCondLst>
                                    <p:cond delay="0"/>
                                  </p:stCondLst>
                                  <p:childTnLst>
                                    <p:set>
                                      <p:cBhvr>
                                        <p:cTn id="104" dur="1" fill="hold">
                                          <p:stCondLst>
                                            <p:cond delay="0"/>
                                          </p:stCondLst>
                                        </p:cTn>
                                        <p:tgtEl>
                                          <p:spTgt spid="7">
                                            <p:bg/>
                                          </p:spTgt>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
                                            <p:txEl>
                                              <p:pRg st="0" end="0"/>
                                            </p:tx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
                                            <p:txEl>
                                              <p:pRg st="1" end="1"/>
                                            </p:txEl>
                                          </p:spTgt>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
                                            <p:txEl>
                                              <p:pRg st="2" end="2"/>
                                            </p:txEl>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
                                            <p:txEl>
                                              <p:pRg st="3" end="3"/>
                                            </p:txEl>
                                          </p:spTgt>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
                                            <p:txEl>
                                              <p:pRg st="4" end="4"/>
                                            </p:txEl>
                                          </p:spTgt>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
                                            <p:txEl>
                                              <p:pRg st="5" end="5"/>
                                            </p:txEl>
                                          </p:spTgt>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7">
                                            <p:txEl>
                                              <p:pRg st="6" end="6"/>
                                            </p:txEl>
                                          </p:spTgt>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
                                            <p:txEl>
                                              <p:pRg st="7" end="7"/>
                                            </p:txEl>
                                          </p:spTgt>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P spid="5" grpId="0" build="p" bldLvl="5" animBg="1"/>
      <p:bldP spid="6" grpId="0" build="p" bldLvl="5" animBg="1"/>
      <p:bldP spid="7" grpId="0" build="p" bldLvl="5" animBg="1"/>
      <p:bldP spid="9" grpId="0" animBg="1"/>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Thread priority</a:t>
            </a:r>
            <a:endParaRPr lang="en-IN" dirty="0"/>
          </a:p>
        </p:txBody>
      </p:sp>
      <p:sp>
        <p:nvSpPr>
          <p:cNvPr id="3" name="Content Placeholder 2"/>
          <p:cNvSpPr>
            <a:spLocks noGrp="1"/>
          </p:cNvSpPr>
          <p:nvPr>
            <p:ph idx="1"/>
          </p:nvPr>
        </p:nvSpPr>
        <p:spPr/>
        <p:txBody>
          <a:bodyPr/>
          <a:lstStyle/>
          <a:p>
            <a:r>
              <a:rPr lang="en-US" dirty="0"/>
              <a:t>Each thread has a priority. </a:t>
            </a:r>
          </a:p>
          <a:p>
            <a:r>
              <a:rPr lang="en-US" dirty="0"/>
              <a:t>Priorities are represented by a number between 1 and 10. </a:t>
            </a:r>
          </a:p>
          <a:p>
            <a:r>
              <a:rPr lang="en-US" dirty="0"/>
              <a:t>Thread priorities are integers that specify the relative priority of one thread to another.</a:t>
            </a:r>
            <a:endParaRPr lang="en-IN" dirty="0"/>
          </a:p>
          <a:p>
            <a:r>
              <a:rPr lang="en-US" dirty="0"/>
              <a:t>In most cases, the thread scheduler schedules the threads according to their priority (known as preemptive scheduling). But it is not guaranteed because it depends on JVM specification that which scheduling it chooses. </a:t>
            </a:r>
          </a:p>
        </p:txBody>
      </p:sp>
      <p:graphicFrame>
        <p:nvGraphicFramePr>
          <p:cNvPr id="4" name="Table 3"/>
          <p:cNvGraphicFramePr>
            <a:graphicFrameLocks noGrp="1"/>
          </p:cNvGraphicFramePr>
          <p:nvPr/>
        </p:nvGraphicFramePr>
        <p:xfrm>
          <a:off x="460375" y="3491441"/>
          <a:ext cx="11198225" cy="2199640"/>
        </p:xfrm>
        <a:graphic>
          <a:graphicData uri="http://schemas.openxmlformats.org/drawingml/2006/table">
            <a:tbl>
              <a:tblPr firstRow="1" bandRow="1">
                <a:tableStyleId>{5940675A-B579-460E-94D1-54222C63F5DA}</a:tableStyleId>
              </a:tblPr>
              <a:tblGrid>
                <a:gridCol w="4671321">
                  <a:extLst>
                    <a:ext uri="{9D8B030D-6E8A-4147-A177-3AD203B41FA5}">
                      <a16:colId xmlns:a16="http://schemas.microsoft.com/office/drawing/2014/main" val="20000"/>
                    </a:ext>
                  </a:extLst>
                </a:gridCol>
                <a:gridCol w="6526904">
                  <a:extLst>
                    <a:ext uri="{9D8B030D-6E8A-4147-A177-3AD203B41FA5}">
                      <a16:colId xmlns:a16="http://schemas.microsoft.com/office/drawing/2014/main" val="20001"/>
                    </a:ext>
                  </a:extLst>
                </a:gridCol>
              </a:tblGrid>
              <a:tr h="370840">
                <a:tc>
                  <a:txBody>
                    <a:bodyPr/>
                    <a:lstStyle/>
                    <a:p>
                      <a:r>
                        <a:rPr lang="en-US" b="1" dirty="0"/>
                        <a:t>Thread Priority Methods</a:t>
                      </a:r>
                      <a:endParaRPr lang="en-IN" b="1" dirty="0"/>
                    </a:p>
                  </a:txBody>
                  <a:tcPr/>
                </a:tc>
                <a:tc>
                  <a:txBody>
                    <a:bodyPr/>
                    <a:lstStyle/>
                    <a:p>
                      <a:r>
                        <a:rPr lang="en-US" b="1" dirty="0"/>
                        <a:t>Description</a:t>
                      </a:r>
                      <a:endParaRPr lang="en-IN" b="1" dirty="0"/>
                    </a:p>
                  </a:txBody>
                  <a:tcPr/>
                </a:tc>
                <a:extLst>
                  <a:ext uri="{0D108BD9-81ED-4DB2-BD59-A6C34878D82A}">
                    <a16:rowId xmlns:a16="http://schemas.microsoft.com/office/drawing/2014/main" val="10000"/>
                  </a:ext>
                </a:extLst>
              </a:tr>
              <a:tr h="370840">
                <a:tc>
                  <a:txBody>
                    <a:bodyPr/>
                    <a:lstStyle/>
                    <a:p>
                      <a:r>
                        <a:rPr lang="en-IN" sz="1800" b="0" i="0" kern="1200" dirty="0">
                          <a:solidFill>
                            <a:schemeClr val="tx1"/>
                          </a:solidFill>
                          <a:effectLst/>
                          <a:latin typeface="+mn-lt"/>
                          <a:ea typeface="+mn-ea"/>
                          <a:cs typeface="+mn-cs"/>
                        </a:rPr>
                        <a:t>public final </a:t>
                      </a:r>
                      <a:r>
                        <a:rPr lang="en-IN" sz="1800" b="0" i="0" kern="1200" dirty="0" err="1">
                          <a:solidFill>
                            <a:schemeClr val="tx1"/>
                          </a:solidFill>
                          <a:effectLst/>
                          <a:latin typeface="+mn-lt"/>
                          <a:ea typeface="+mn-ea"/>
                          <a:cs typeface="+mn-cs"/>
                        </a:rPr>
                        <a:t>int</a:t>
                      </a:r>
                      <a:r>
                        <a:rPr lang="en-IN" sz="1800" b="0" i="0" kern="1200" dirty="0">
                          <a:solidFill>
                            <a:schemeClr val="tx1"/>
                          </a:solidFill>
                          <a:effectLst/>
                          <a:latin typeface="+mn-lt"/>
                          <a:ea typeface="+mn-ea"/>
                          <a:cs typeface="+mn-cs"/>
                        </a:rPr>
                        <a:t> </a:t>
                      </a:r>
                      <a:r>
                        <a:rPr lang="en-IN" sz="1800" b="1" i="0" kern="1200" dirty="0" err="1">
                          <a:solidFill>
                            <a:schemeClr val="tx1"/>
                          </a:solidFill>
                          <a:effectLst/>
                          <a:latin typeface="+mn-lt"/>
                          <a:ea typeface="+mn-ea"/>
                          <a:cs typeface="+mn-cs"/>
                        </a:rPr>
                        <a:t>getPriority</a:t>
                      </a:r>
                      <a:r>
                        <a:rPr lang="en-IN" sz="1800" b="0" i="0" kern="1200" dirty="0">
                          <a:solidFill>
                            <a:schemeClr val="tx1"/>
                          </a:solidFill>
                          <a:effectLst/>
                          <a:latin typeface="+mn-lt"/>
                          <a:ea typeface="+mn-ea"/>
                          <a:cs typeface="+mn-cs"/>
                        </a:rPr>
                        <a:t>()</a:t>
                      </a:r>
                      <a:endParaRPr lang="en-IN" b="0" dirty="0"/>
                    </a:p>
                  </a:txBody>
                  <a:tcPr/>
                </a:tc>
                <a:tc>
                  <a:txBody>
                    <a:bodyPr/>
                    <a:lstStyle/>
                    <a:p>
                      <a:pPr algn="just"/>
                      <a:r>
                        <a:rPr lang="en-US" sz="1800" b="0" i="0" kern="1200" dirty="0" err="1">
                          <a:solidFill>
                            <a:schemeClr val="tx1"/>
                          </a:solidFill>
                          <a:effectLst/>
                          <a:latin typeface="+mn-lt"/>
                          <a:ea typeface="+mn-ea"/>
                          <a:cs typeface="+mn-cs"/>
                        </a:rPr>
                        <a:t>java.lang.Thread.getPriority</a:t>
                      </a:r>
                      <a:r>
                        <a:rPr lang="en-US" sz="1800" b="0" i="0" kern="1200" dirty="0">
                          <a:solidFill>
                            <a:schemeClr val="tx1"/>
                          </a:solidFill>
                          <a:effectLst/>
                          <a:latin typeface="+mn-lt"/>
                          <a:ea typeface="+mn-ea"/>
                          <a:cs typeface="+mn-cs"/>
                        </a:rPr>
                        <a:t>() method </a:t>
                      </a:r>
                      <a:r>
                        <a:rPr lang="en-US" sz="1800" b="0" i="0" kern="1200" dirty="0">
                          <a:solidFill>
                            <a:srgbClr val="1D3064"/>
                          </a:solidFill>
                          <a:effectLst/>
                          <a:latin typeface="+mn-lt"/>
                          <a:ea typeface="+mn-ea"/>
                          <a:cs typeface="+mn-cs"/>
                        </a:rPr>
                        <a:t>returns the priority </a:t>
                      </a:r>
                      <a:r>
                        <a:rPr lang="en-US" sz="1800" b="0" i="0" kern="1200" dirty="0">
                          <a:solidFill>
                            <a:schemeClr val="tx1"/>
                          </a:solidFill>
                          <a:effectLst/>
                          <a:latin typeface="+mn-lt"/>
                          <a:ea typeface="+mn-ea"/>
                          <a:cs typeface="+mn-cs"/>
                        </a:rPr>
                        <a:t>of the given thread.</a:t>
                      </a:r>
                      <a:endParaRPr lang="en-IN" dirty="0"/>
                    </a:p>
                  </a:txBody>
                  <a:tcPr/>
                </a:tc>
                <a:extLst>
                  <a:ext uri="{0D108BD9-81ED-4DB2-BD59-A6C34878D82A}">
                    <a16:rowId xmlns:a16="http://schemas.microsoft.com/office/drawing/2014/main" val="10001"/>
                  </a:ext>
                </a:extLst>
              </a:tr>
              <a:tr h="370840">
                <a:tc>
                  <a:txBody>
                    <a:bodyPr/>
                    <a:lstStyle/>
                    <a:p>
                      <a:r>
                        <a:rPr lang="en-US" sz="1800" b="0" i="0" kern="1200" dirty="0">
                          <a:solidFill>
                            <a:schemeClr val="tx1"/>
                          </a:solidFill>
                          <a:effectLst/>
                          <a:latin typeface="+mn-lt"/>
                          <a:ea typeface="+mn-ea"/>
                          <a:cs typeface="+mn-cs"/>
                        </a:rPr>
                        <a:t>public final void </a:t>
                      </a:r>
                      <a:r>
                        <a:rPr lang="en-US" sz="1800" b="1" i="0" kern="1200" dirty="0" err="1">
                          <a:solidFill>
                            <a:schemeClr val="tx1"/>
                          </a:solidFill>
                          <a:effectLst/>
                          <a:latin typeface="+mn-lt"/>
                          <a:ea typeface="+mn-ea"/>
                          <a:cs typeface="+mn-cs"/>
                        </a:rPr>
                        <a:t>setPriority</a:t>
                      </a:r>
                      <a:r>
                        <a:rPr lang="en-US" sz="1800" b="1" i="0" kern="1200" dirty="0">
                          <a:solidFill>
                            <a:schemeClr val="tx1"/>
                          </a:solidFill>
                          <a:effectLst/>
                          <a:latin typeface="+mn-lt"/>
                          <a:ea typeface="+mn-ea"/>
                          <a:cs typeface="+mn-cs"/>
                        </a:rPr>
                        <a:t>(</a:t>
                      </a:r>
                      <a:r>
                        <a:rPr lang="en-US" sz="1800" b="1" i="0" kern="1200" dirty="0" err="1">
                          <a:solidFill>
                            <a:schemeClr val="tx1"/>
                          </a:solidFill>
                          <a:effectLst/>
                          <a:latin typeface="+mn-lt"/>
                          <a:ea typeface="+mn-ea"/>
                          <a:cs typeface="+mn-cs"/>
                        </a:rPr>
                        <a:t>int</a:t>
                      </a:r>
                      <a:r>
                        <a:rPr lang="en-US" sz="1800" b="0" i="0" kern="1200" dirty="0">
                          <a:solidFill>
                            <a:schemeClr val="tx1"/>
                          </a:solidFill>
                          <a:effectLst/>
                          <a:latin typeface="+mn-lt"/>
                          <a:ea typeface="+mn-ea"/>
                          <a:cs typeface="+mn-cs"/>
                        </a:rPr>
                        <a:t> </a:t>
                      </a:r>
                      <a:r>
                        <a:rPr lang="en-US" sz="1800" b="1" i="0" kern="1200" dirty="0" err="1">
                          <a:solidFill>
                            <a:schemeClr val="tx1"/>
                          </a:solidFill>
                          <a:effectLst/>
                          <a:latin typeface="+mn-lt"/>
                          <a:ea typeface="+mn-ea"/>
                          <a:cs typeface="+mn-cs"/>
                        </a:rPr>
                        <a:t>newPriority</a:t>
                      </a:r>
                      <a:r>
                        <a:rPr lang="en-US" sz="1800" b="0" i="0" kern="1200" dirty="0">
                          <a:solidFill>
                            <a:schemeClr val="tx1"/>
                          </a:solidFill>
                          <a:effectLst/>
                          <a:latin typeface="+mn-lt"/>
                          <a:ea typeface="+mn-ea"/>
                          <a:cs typeface="+mn-cs"/>
                        </a:rPr>
                        <a:t>)</a:t>
                      </a:r>
                      <a:endParaRPr lang="en-IN" b="0" dirty="0"/>
                    </a:p>
                  </a:txBody>
                  <a:tcPr/>
                </a:tc>
                <a:tc>
                  <a:txBody>
                    <a:bodyPr/>
                    <a:lstStyle/>
                    <a:p>
                      <a:pPr algn="just"/>
                      <a:r>
                        <a:rPr lang="en-US" sz="1800" b="0" i="0" kern="1200" dirty="0" err="1">
                          <a:solidFill>
                            <a:schemeClr val="tx1"/>
                          </a:solidFill>
                          <a:effectLst/>
                          <a:latin typeface="+mn-lt"/>
                          <a:ea typeface="+mn-ea"/>
                          <a:cs typeface="+mn-cs"/>
                        </a:rPr>
                        <a:t>java.lang.Thread.setPriority</a:t>
                      </a:r>
                      <a:r>
                        <a:rPr lang="en-US" sz="1800" b="0" i="0" kern="1200" dirty="0">
                          <a:solidFill>
                            <a:schemeClr val="tx1"/>
                          </a:solidFill>
                          <a:effectLst/>
                          <a:latin typeface="+mn-lt"/>
                          <a:ea typeface="+mn-ea"/>
                          <a:cs typeface="+mn-cs"/>
                        </a:rPr>
                        <a:t>() method </a:t>
                      </a:r>
                      <a:r>
                        <a:rPr lang="en-US" sz="1800" b="0" i="0" kern="1200" dirty="0">
                          <a:solidFill>
                            <a:srgbClr val="1D3064"/>
                          </a:solidFill>
                          <a:effectLst/>
                          <a:latin typeface="+mn-lt"/>
                          <a:ea typeface="+mn-ea"/>
                          <a:cs typeface="+mn-cs"/>
                        </a:rPr>
                        <a:t>updates or assign the priority of the thread</a:t>
                      </a:r>
                      <a:r>
                        <a:rPr lang="en-US" sz="1800" b="0" i="0" kern="1200" dirty="0">
                          <a:solidFill>
                            <a:schemeClr val="tx1"/>
                          </a:solidFill>
                          <a:effectLst/>
                          <a:latin typeface="+mn-lt"/>
                          <a:ea typeface="+mn-ea"/>
                          <a:cs typeface="+mn-cs"/>
                        </a:rPr>
                        <a:t> to </a:t>
                      </a:r>
                      <a:r>
                        <a:rPr lang="en-US" sz="1800" b="0" i="0" kern="1200" dirty="0" err="1">
                          <a:solidFill>
                            <a:schemeClr val="tx1"/>
                          </a:solidFill>
                          <a:effectLst/>
                          <a:latin typeface="+mn-lt"/>
                          <a:ea typeface="+mn-ea"/>
                          <a:cs typeface="+mn-cs"/>
                        </a:rPr>
                        <a:t>newPriority</a:t>
                      </a:r>
                      <a:r>
                        <a:rPr lang="en-US" sz="1800" b="0" i="0" kern="1200" dirty="0">
                          <a:solidFill>
                            <a:schemeClr val="tx1"/>
                          </a:solidFill>
                          <a:effectLst/>
                          <a:latin typeface="+mn-lt"/>
                          <a:ea typeface="+mn-ea"/>
                          <a:cs typeface="+mn-cs"/>
                        </a:rPr>
                        <a:t>. </a:t>
                      </a:r>
                    </a:p>
                    <a:p>
                      <a:pPr algn="just"/>
                      <a:r>
                        <a:rPr lang="en-US" sz="1800" b="0" i="0" kern="1200" dirty="0">
                          <a:solidFill>
                            <a:schemeClr val="tx1"/>
                          </a:solidFill>
                          <a:effectLst/>
                          <a:latin typeface="+mn-lt"/>
                          <a:ea typeface="+mn-ea"/>
                          <a:cs typeface="+mn-cs"/>
                        </a:rPr>
                        <a:t>The method throws </a:t>
                      </a:r>
                      <a:r>
                        <a:rPr lang="en-US" sz="1800" b="0" i="0" kern="1200" dirty="0" err="1">
                          <a:solidFill>
                            <a:schemeClr val="tx1"/>
                          </a:solidFill>
                          <a:effectLst/>
                          <a:latin typeface="+mn-lt"/>
                          <a:ea typeface="+mn-ea"/>
                          <a:cs typeface="+mn-cs"/>
                        </a:rPr>
                        <a:t>IllegalArgumentException</a:t>
                      </a:r>
                      <a:r>
                        <a:rPr lang="en-US" sz="1800" b="0" i="0" kern="1200" dirty="0">
                          <a:solidFill>
                            <a:schemeClr val="tx1"/>
                          </a:solidFill>
                          <a:effectLst/>
                          <a:latin typeface="+mn-lt"/>
                          <a:ea typeface="+mn-ea"/>
                          <a:cs typeface="+mn-cs"/>
                        </a:rPr>
                        <a:t> if the value </a:t>
                      </a:r>
                      <a:r>
                        <a:rPr lang="en-US" sz="1800" b="0" i="0" kern="1200" dirty="0" err="1">
                          <a:solidFill>
                            <a:schemeClr val="tx1"/>
                          </a:solidFill>
                          <a:effectLst/>
                          <a:latin typeface="+mn-lt"/>
                          <a:ea typeface="+mn-ea"/>
                          <a:cs typeface="+mn-cs"/>
                        </a:rPr>
                        <a:t>newPriority</a:t>
                      </a:r>
                      <a:r>
                        <a:rPr lang="en-US" sz="1800" b="0" i="0" kern="1200" dirty="0">
                          <a:solidFill>
                            <a:schemeClr val="tx1"/>
                          </a:solidFill>
                          <a:effectLst/>
                          <a:latin typeface="+mn-lt"/>
                          <a:ea typeface="+mn-ea"/>
                          <a:cs typeface="+mn-cs"/>
                        </a:rPr>
                        <a:t> goes out of the range, which is 1 (minimum) to 10 (maximum).</a:t>
                      </a:r>
                      <a:endParaRPr lang="en-IN"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64198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a:t>
            </a:r>
          </a:p>
        </p:txBody>
      </p:sp>
      <p:sp>
        <p:nvSpPr>
          <p:cNvPr id="3" name="Content Placeholder 2"/>
          <p:cNvSpPr>
            <a:spLocks noGrp="1"/>
          </p:cNvSpPr>
          <p:nvPr>
            <p:ph idx="1"/>
          </p:nvPr>
        </p:nvSpPr>
        <p:spPr/>
        <p:txBody>
          <a:bodyPr/>
          <a:lstStyle/>
          <a:p>
            <a:r>
              <a:rPr lang="en-US" dirty="0"/>
              <a:t>An </a:t>
            </a:r>
            <a:r>
              <a:rPr lang="en-US" b="1" dirty="0">
                <a:solidFill>
                  <a:srgbClr val="673BB7"/>
                </a:solidFill>
              </a:rPr>
              <a:t>exception</a:t>
            </a:r>
            <a:r>
              <a:rPr lang="en-US" dirty="0">
                <a:solidFill>
                  <a:srgbClr val="673BB7"/>
                </a:solidFill>
              </a:rPr>
              <a:t> </a:t>
            </a:r>
            <a:r>
              <a:rPr lang="en-US" dirty="0"/>
              <a:t>is an object that describes an </a:t>
            </a:r>
            <a:r>
              <a:rPr lang="en-US" b="1" dirty="0"/>
              <a:t>unusual</a:t>
            </a:r>
            <a:r>
              <a:rPr lang="en-US" dirty="0"/>
              <a:t> or </a:t>
            </a:r>
            <a:r>
              <a:rPr lang="en-US" b="1" dirty="0"/>
              <a:t>erroneous</a:t>
            </a:r>
            <a:r>
              <a:rPr lang="en-US" dirty="0"/>
              <a:t> </a:t>
            </a:r>
            <a:r>
              <a:rPr lang="en-US" b="1" dirty="0"/>
              <a:t>situation</a:t>
            </a:r>
            <a:r>
              <a:rPr lang="en-US" dirty="0"/>
              <a:t>.</a:t>
            </a:r>
          </a:p>
          <a:p>
            <a:r>
              <a:rPr lang="en-US" dirty="0"/>
              <a:t>Exceptions are thrown by a program, and may be caught and handled by another part of the program.</a:t>
            </a:r>
          </a:p>
          <a:p>
            <a:r>
              <a:rPr lang="en-US" dirty="0"/>
              <a:t>A program can be separated into a </a:t>
            </a:r>
            <a:r>
              <a:rPr lang="en-US" b="1" dirty="0"/>
              <a:t>normal execution flow </a:t>
            </a:r>
            <a:r>
              <a:rPr lang="en-US" dirty="0"/>
              <a:t>and an </a:t>
            </a:r>
            <a:r>
              <a:rPr lang="en-US" b="1" dirty="0"/>
              <a:t>exception execution flow</a:t>
            </a:r>
            <a:r>
              <a:rPr lang="en-US" dirty="0"/>
              <a:t>.</a:t>
            </a:r>
          </a:p>
          <a:p>
            <a:r>
              <a:rPr lang="en-US" dirty="0"/>
              <a:t>An error is also represented as an object in Java, but usually represents a unrecoverable situation and should not be caught.</a:t>
            </a:r>
          </a:p>
          <a:p>
            <a:r>
              <a:rPr lang="en-US" dirty="0"/>
              <a:t>Java has a </a:t>
            </a:r>
            <a:r>
              <a:rPr lang="en-US" b="1" dirty="0"/>
              <a:t>predefined set of exceptions </a:t>
            </a:r>
            <a:r>
              <a:rPr lang="en-US" dirty="0"/>
              <a:t>and </a:t>
            </a:r>
            <a:r>
              <a:rPr lang="en-US" b="1" dirty="0"/>
              <a:t>errors</a:t>
            </a:r>
            <a:r>
              <a:rPr lang="en-US" dirty="0"/>
              <a:t> that can occur during execution.</a:t>
            </a:r>
          </a:p>
          <a:p>
            <a:r>
              <a:rPr lang="en-US" dirty="0"/>
              <a:t>A program can deal with an exception in one of three ways:</a:t>
            </a:r>
          </a:p>
          <a:p>
            <a:pPr lvl="1"/>
            <a:r>
              <a:rPr lang="en-US" b="1" dirty="0"/>
              <a:t>ignore</a:t>
            </a:r>
            <a:r>
              <a:rPr lang="en-US" dirty="0"/>
              <a:t> it</a:t>
            </a:r>
          </a:p>
          <a:p>
            <a:pPr lvl="1"/>
            <a:r>
              <a:rPr lang="en-US" b="1" dirty="0"/>
              <a:t>handle</a:t>
            </a:r>
            <a:r>
              <a:rPr lang="en-US" dirty="0"/>
              <a:t> it where it occurs</a:t>
            </a:r>
          </a:p>
          <a:p>
            <a:pPr lvl="1"/>
            <a:r>
              <a:rPr lang="en-US" dirty="0"/>
              <a:t>handle it at </a:t>
            </a:r>
            <a:r>
              <a:rPr lang="en-US" b="1" dirty="0"/>
              <a:t>another place </a:t>
            </a:r>
            <a:r>
              <a:rPr lang="en-US" dirty="0"/>
              <a:t>in the program</a:t>
            </a:r>
          </a:p>
          <a:p>
            <a:r>
              <a:rPr lang="en-US" dirty="0"/>
              <a:t>The manner in which an exception is processed is an important design consideration.</a:t>
            </a:r>
          </a:p>
          <a:p>
            <a:endParaRPr lang="en-US" dirty="0"/>
          </a:p>
        </p:txBody>
      </p:sp>
    </p:spTree>
    <p:extLst>
      <p:ext uri="{BB962C8B-B14F-4D97-AF65-F5344CB8AC3E}">
        <p14:creationId xmlns:p14="http://schemas.microsoft.com/office/powerpoint/2010/main" val="13853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Thread priority Constants</a:t>
            </a:r>
            <a:endParaRPr lang="en-IN" sz="3200" dirty="0"/>
          </a:p>
        </p:txBody>
      </p:sp>
      <p:graphicFrame>
        <p:nvGraphicFramePr>
          <p:cNvPr id="4" name="Content Placeholder 3"/>
          <p:cNvGraphicFramePr>
            <a:graphicFrameLocks noGrp="1"/>
          </p:cNvGraphicFramePr>
          <p:nvPr>
            <p:ph idx="1"/>
          </p:nvPr>
        </p:nvGraphicFramePr>
        <p:xfrm>
          <a:off x="131763" y="863600"/>
          <a:ext cx="11798300" cy="1559560"/>
        </p:xfrm>
        <a:graphic>
          <a:graphicData uri="http://schemas.openxmlformats.org/drawingml/2006/table">
            <a:tbl>
              <a:tblPr firstRow="1" bandRow="1">
                <a:tableStyleId>{5940675A-B579-460E-94D1-54222C63F5DA}</a:tableStyleId>
              </a:tblPr>
              <a:tblGrid>
                <a:gridCol w="3540443">
                  <a:extLst>
                    <a:ext uri="{9D8B030D-6E8A-4147-A177-3AD203B41FA5}">
                      <a16:colId xmlns:a16="http://schemas.microsoft.com/office/drawing/2014/main" val="20000"/>
                    </a:ext>
                  </a:extLst>
                </a:gridCol>
                <a:gridCol w="8257857">
                  <a:extLst>
                    <a:ext uri="{9D8B030D-6E8A-4147-A177-3AD203B41FA5}">
                      <a16:colId xmlns:a16="http://schemas.microsoft.com/office/drawing/2014/main" val="20001"/>
                    </a:ext>
                  </a:extLst>
                </a:gridCol>
              </a:tblGrid>
              <a:tr h="370840">
                <a:tc>
                  <a:txBody>
                    <a:bodyPr/>
                    <a:lstStyle/>
                    <a:p>
                      <a:r>
                        <a:rPr lang="en-US" sz="2000" b="1" dirty="0"/>
                        <a:t>Thread Constants</a:t>
                      </a:r>
                      <a:endParaRPr lang="en-IN" sz="2000" b="1" dirty="0"/>
                    </a:p>
                  </a:txBody>
                  <a:tcPr/>
                </a:tc>
                <a:tc>
                  <a:txBody>
                    <a:bodyPr/>
                    <a:lstStyle/>
                    <a:p>
                      <a:r>
                        <a:rPr lang="en-US" sz="2000" b="1" dirty="0"/>
                        <a:t>Value</a:t>
                      </a:r>
                      <a:endParaRPr lang="en-IN" sz="2000" b="1" dirty="0"/>
                    </a:p>
                  </a:txBody>
                  <a:tcPr/>
                </a:tc>
                <a:extLst>
                  <a:ext uri="{0D108BD9-81ED-4DB2-BD59-A6C34878D82A}">
                    <a16:rowId xmlns:a16="http://schemas.microsoft.com/office/drawing/2014/main" val="10000"/>
                  </a:ext>
                </a:extLst>
              </a:tr>
              <a:tr h="370840">
                <a:tc>
                  <a:txBody>
                    <a:bodyPr/>
                    <a:lstStyle/>
                    <a:p>
                      <a:r>
                        <a:rPr lang="en-US" sz="2000" b="0" i="0" kern="1200" dirty="0">
                          <a:solidFill>
                            <a:schemeClr val="tx1"/>
                          </a:solidFill>
                          <a:effectLst/>
                          <a:latin typeface="+mn-lt"/>
                          <a:ea typeface="+mn-ea"/>
                          <a:cs typeface="+mn-cs"/>
                        </a:rPr>
                        <a:t>public static </a:t>
                      </a:r>
                      <a:r>
                        <a:rPr lang="en-US" sz="2000" b="0" i="0" kern="1200" dirty="0" err="1">
                          <a:solidFill>
                            <a:schemeClr val="tx1"/>
                          </a:solidFill>
                          <a:effectLst/>
                          <a:latin typeface="+mn-lt"/>
                          <a:ea typeface="+mn-ea"/>
                          <a:cs typeface="+mn-cs"/>
                        </a:rPr>
                        <a:t>int</a:t>
                      </a:r>
                      <a:r>
                        <a:rPr lang="en-US" sz="2000" b="0" i="0" kern="1200" dirty="0">
                          <a:solidFill>
                            <a:schemeClr val="tx1"/>
                          </a:solidFill>
                          <a:effectLst/>
                          <a:latin typeface="+mn-lt"/>
                          <a:ea typeface="+mn-ea"/>
                          <a:cs typeface="+mn-cs"/>
                        </a:rPr>
                        <a:t> MIN_PRIORITY</a:t>
                      </a:r>
                    </a:p>
                  </a:txBody>
                  <a:tcPr/>
                </a:tc>
                <a:tc>
                  <a:txBody>
                    <a:bodyPr/>
                    <a:lstStyle/>
                    <a:p>
                      <a:r>
                        <a:rPr lang="en-US" sz="2000" dirty="0"/>
                        <a:t>1</a:t>
                      </a:r>
                      <a:endParaRPr lang="en-IN" sz="20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mn-lt"/>
                          <a:ea typeface="+mn-ea"/>
                          <a:cs typeface="+mn-cs"/>
                        </a:rPr>
                        <a:t>public static </a:t>
                      </a:r>
                      <a:r>
                        <a:rPr lang="en-US" sz="2000" b="0" i="0" kern="1200" dirty="0" err="1">
                          <a:solidFill>
                            <a:schemeClr val="tx1"/>
                          </a:solidFill>
                          <a:effectLst/>
                          <a:latin typeface="+mn-lt"/>
                          <a:ea typeface="+mn-ea"/>
                          <a:cs typeface="+mn-cs"/>
                        </a:rPr>
                        <a:t>int</a:t>
                      </a:r>
                      <a:r>
                        <a:rPr lang="en-US" sz="2000" b="0" i="0" kern="1200" dirty="0">
                          <a:solidFill>
                            <a:schemeClr val="tx1"/>
                          </a:solidFill>
                          <a:effectLst/>
                          <a:latin typeface="+mn-lt"/>
                          <a:ea typeface="+mn-ea"/>
                          <a:cs typeface="+mn-cs"/>
                        </a:rPr>
                        <a:t> NORM_PRIORITY</a:t>
                      </a:r>
                    </a:p>
                  </a:txBody>
                  <a:tcPr/>
                </a:tc>
                <a:tc>
                  <a:txBody>
                    <a:bodyPr/>
                    <a:lstStyle/>
                    <a:p>
                      <a:r>
                        <a:rPr lang="en-US" sz="2000" dirty="0"/>
                        <a:t>5</a:t>
                      </a:r>
                      <a:endParaRPr lang="en-IN" sz="2000"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public static </a:t>
                      </a:r>
                      <a:r>
                        <a:rPr lang="en-US" sz="1800" b="0" i="0" kern="1200" dirty="0" err="1">
                          <a:solidFill>
                            <a:schemeClr val="tx1"/>
                          </a:solidFill>
                          <a:effectLst/>
                          <a:latin typeface="+mn-lt"/>
                          <a:ea typeface="+mn-ea"/>
                          <a:cs typeface="+mn-cs"/>
                        </a:rPr>
                        <a:t>int</a:t>
                      </a:r>
                      <a:r>
                        <a:rPr lang="en-US" sz="1800" b="0" i="0" kern="1200" dirty="0">
                          <a:solidFill>
                            <a:schemeClr val="tx1"/>
                          </a:solidFill>
                          <a:effectLst/>
                          <a:latin typeface="+mn-lt"/>
                          <a:ea typeface="+mn-ea"/>
                          <a:cs typeface="+mn-cs"/>
                        </a:rPr>
                        <a:t> MAX_PRIORITY</a:t>
                      </a:r>
                    </a:p>
                  </a:txBody>
                  <a:tcPr/>
                </a:tc>
                <a:tc>
                  <a:txBody>
                    <a:bodyPr/>
                    <a:lstStyle/>
                    <a:p>
                      <a:r>
                        <a:rPr lang="en-US"/>
                        <a:t>10</a:t>
                      </a:r>
                      <a:endParaRPr lang="en-IN"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663087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Multithreading: </a:t>
            </a:r>
            <a:r>
              <a:rPr lang="en-US" dirty="0" err="1"/>
              <a:t>Producer_Consumer</a:t>
            </a:r>
            <a:r>
              <a:rPr lang="en-US" dirty="0"/>
              <a:t> Program</a:t>
            </a:r>
            <a:endParaRPr lang="en-IN" dirty="0"/>
          </a:p>
        </p:txBody>
      </p:sp>
      <p:sp>
        <p:nvSpPr>
          <p:cNvPr id="3" name="Content Placeholder 2"/>
          <p:cNvSpPr>
            <a:spLocks noGrp="1"/>
          </p:cNvSpPr>
          <p:nvPr>
            <p:ph idx="1"/>
          </p:nvPr>
        </p:nvSpPr>
        <p:spPr>
          <a:xfrm>
            <a:off x="5960481" y="711201"/>
            <a:ext cx="6026732" cy="5590565"/>
          </a:xfrm>
        </p:spPr>
        <p:txBody>
          <a:bodyPr/>
          <a:lstStyle/>
          <a:p>
            <a:pPr marL="457200" indent="-457200">
              <a:buFont typeface="+mj-lt"/>
              <a:buAutoNum type="arabicPeriod"/>
            </a:pPr>
            <a:r>
              <a:rPr lang="en-IN" sz="2000" b="1" dirty="0">
                <a:solidFill>
                  <a:srgbClr val="008000"/>
                </a:solidFill>
                <a:latin typeface="Consolas" panose="020B0609020204030204" pitchFamily="49" charset="0"/>
              </a:rPr>
              <a:t>class </a:t>
            </a:r>
            <a:r>
              <a:rPr lang="en-IN" sz="2000" b="1" dirty="0" err="1">
                <a:solidFill>
                  <a:srgbClr val="0000FF"/>
                </a:solidFill>
                <a:latin typeface="Consolas" panose="020B0609020204030204" pitchFamily="49" charset="0"/>
              </a:rPr>
              <a:t>MyProdConsmeTH</a:t>
            </a:r>
            <a:r>
              <a:rPr lang="en-IN" sz="2000" b="1" dirty="0">
                <a:solidFill>
                  <a:srgbClr val="666666"/>
                </a:solidFill>
                <a:latin typeface="Consolas" panose="020B0609020204030204" pitchFamily="49" charset="0"/>
              </a:rPr>
              <a:t>{</a:t>
            </a:r>
          </a:p>
          <a:p>
            <a:pPr marL="457200" indent="-457200">
              <a:buFont typeface="+mj-lt"/>
              <a:buAutoNum type="arabicPeriod"/>
            </a:pPr>
            <a:r>
              <a:rPr lang="en-US" sz="2000" b="1" dirty="0">
                <a:solidFill>
                  <a:srgbClr val="008000"/>
                </a:solidFill>
                <a:latin typeface="Consolas" panose="020B0609020204030204" pitchFamily="49" charset="0"/>
              </a:rPr>
              <a:t>public static </a:t>
            </a:r>
            <a:r>
              <a:rPr lang="en-US" sz="2000" b="1" dirty="0">
                <a:solidFill>
                  <a:srgbClr val="B00040"/>
                </a:solidFill>
                <a:latin typeface="Consolas" panose="020B0609020204030204" pitchFamily="49" charset="0"/>
              </a:rPr>
              <a:t>void </a:t>
            </a:r>
            <a:r>
              <a:rPr lang="en-US" sz="2000" b="1" dirty="0">
                <a:solidFill>
                  <a:srgbClr val="0000FF"/>
                </a:solidFill>
                <a:latin typeface="Consolas" panose="020B0609020204030204" pitchFamily="49" charset="0"/>
              </a:rPr>
              <a:t>main</a:t>
            </a:r>
            <a:r>
              <a:rPr lang="en-US" sz="2000" b="1" dirty="0">
                <a:solidFill>
                  <a:srgbClr val="666666"/>
                </a:solidFill>
                <a:latin typeface="Consolas" panose="020B0609020204030204" pitchFamily="49" charset="0"/>
              </a:rPr>
              <a:t>(String[] </a:t>
            </a:r>
            <a:r>
              <a:rPr lang="en-US" sz="2000" b="1" dirty="0" err="1">
                <a:solidFill>
                  <a:srgbClr val="666666"/>
                </a:solidFill>
                <a:latin typeface="Consolas" panose="020B0609020204030204" pitchFamily="49" charset="0"/>
              </a:rPr>
              <a:t>args</a:t>
            </a:r>
            <a:r>
              <a:rPr lang="en-US" sz="2000" b="1" dirty="0">
                <a:solidFill>
                  <a:srgbClr val="666666"/>
                </a:solidFill>
                <a:latin typeface="Consolas" panose="020B0609020204030204" pitchFamily="49" charset="0"/>
              </a:rPr>
              <a:t>)    {</a:t>
            </a:r>
          </a:p>
          <a:p>
            <a:pPr marL="457200" indent="-457200">
              <a:buFont typeface="+mj-lt"/>
              <a:buAutoNum type="arabicPeriod"/>
            </a:pPr>
            <a:r>
              <a:rPr lang="en-IN" sz="2000" dirty="0">
                <a:latin typeface="Consolas" panose="020B0609020204030204" pitchFamily="49" charset="0"/>
              </a:rPr>
              <a:t>   Prod product</a:t>
            </a:r>
            <a:r>
              <a:rPr lang="en-IN" sz="2000" dirty="0">
                <a:solidFill>
                  <a:srgbClr val="666666"/>
                </a:solidFill>
                <a:latin typeface="Consolas" panose="020B0609020204030204" pitchFamily="49" charset="0"/>
              </a:rPr>
              <a:t>=</a:t>
            </a:r>
            <a:r>
              <a:rPr lang="en-IN" sz="2000" b="1" dirty="0">
                <a:solidFill>
                  <a:srgbClr val="008000"/>
                </a:solidFill>
                <a:latin typeface="Consolas" panose="020B0609020204030204" pitchFamily="49" charset="0"/>
              </a:rPr>
              <a:t>new Prod</a:t>
            </a:r>
            <a:r>
              <a:rPr lang="en-IN" sz="2000" b="1" dirty="0">
                <a:solidFill>
                  <a:srgbClr val="666666"/>
                </a:solidFill>
                <a:latin typeface="Consolas" panose="020B0609020204030204" pitchFamily="49" charset="0"/>
              </a:rPr>
              <a:t>();</a:t>
            </a:r>
          </a:p>
          <a:p>
            <a:pPr marL="457200" indent="-457200">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MyProduce</a:t>
            </a:r>
            <a:r>
              <a:rPr lang="en-IN" sz="2000" dirty="0">
                <a:latin typeface="Consolas" panose="020B0609020204030204" pitchFamily="49" charset="0"/>
              </a:rPr>
              <a:t> p</a:t>
            </a:r>
            <a:r>
              <a:rPr lang="en-IN" sz="2000" dirty="0">
                <a:solidFill>
                  <a:srgbClr val="666666"/>
                </a:solidFill>
                <a:latin typeface="Consolas" panose="020B0609020204030204" pitchFamily="49" charset="0"/>
              </a:rPr>
              <a:t>=</a:t>
            </a:r>
            <a:r>
              <a:rPr lang="en-IN" sz="2000" b="1" dirty="0">
                <a:solidFill>
                  <a:srgbClr val="008000"/>
                </a:solidFill>
                <a:latin typeface="Consolas" panose="020B0609020204030204" pitchFamily="49" charset="0"/>
              </a:rPr>
              <a:t>new </a:t>
            </a:r>
            <a:r>
              <a:rPr lang="en-IN" sz="2000" b="1" dirty="0" err="1">
                <a:solidFill>
                  <a:srgbClr val="008000"/>
                </a:solidFill>
                <a:latin typeface="Consolas" panose="020B0609020204030204" pitchFamily="49" charset="0"/>
              </a:rPr>
              <a:t>MyProduce</a:t>
            </a:r>
            <a:r>
              <a:rPr lang="en-IN" sz="2000" b="1" dirty="0">
                <a:solidFill>
                  <a:srgbClr val="666666"/>
                </a:solidFill>
                <a:latin typeface="Consolas" panose="020B0609020204030204" pitchFamily="49" charset="0"/>
              </a:rPr>
              <a:t>(product);</a:t>
            </a:r>
          </a:p>
          <a:p>
            <a:pPr marL="457200" indent="-457200">
              <a:buFont typeface="+mj-lt"/>
              <a:buAutoNum type="arabicPeriod"/>
            </a:pPr>
            <a:r>
              <a:rPr lang="en-IN" sz="2000" dirty="0">
                <a:latin typeface="Consolas" panose="020B0609020204030204" pitchFamily="49" charset="0"/>
              </a:rPr>
              <a:t>   </a:t>
            </a:r>
            <a:r>
              <a:rPr lang="en-IN" sz="2000" dirty="0" err="1">
                <a:latin typeface="Consolas" panose="020B0609020204030204" pitchFamily="49" charset="0"/>
              </a:rPr>
              <a:t>MyConsum</a:t>
            </a:r>
            <a:r>
              <a:rPr lang="en-IN" sz="2000" dirty="0">
                <a:latin typeface="Consolas" panose="020B0609020204030204" pitchFamily="49" charset="0"/>
              </a:rPr>
              <a:t> c</a:t>
            </a:r>
            <a:r>
              <a:rPr lang="en-IN" sz="2000" dirty="0">
                <a:solidFill>
                  <a:srgbClr val="666666"/>
                </a:solidFill>
                <a:latin typeface="Consolas" panose="020B0609020204030204" pitchFamily="49" charset="0"/>
              </a:rPr>
              <a:t>=</a:t>
            </a:r>
            <a:r>
              <a:rPr lang="en-IN" sz="2000" b="1" dirty="0">
                <a:solidFill>
                  <a:srgbClr val="008000"/>
                </a:solidFill>
                <a:latin typeface="Consolas" panose="020B0609020204030204" pitchFamily="49" charset="0"/>
              </a:rPr>
              <a:t>new </a:t>
            </a:r>
            <a:r>
              <a:rPr lang="en-IN" sz="2000" b="1" dirty="0" err="1">
                <a:solidFill>
                  <a:srgbClr val="008000"/>
                </a:solidFill>
                <a:latin typeface="Consolas" panose="020B0609020204030204" pitchFamily="49" charset="0"/>
              </a:rPr>
              <a:t>MyConsum</a:t>
            </a:r>
            <a:r>
              <a:rPr lang="en-IN" sz="2000" b="1" dirty="0">
                <a:solidFill>
                  <a:srgbClr val="666666"/>
                </a:solidFill>
                <a:latin typeface="Consolas" panose="020B0609020204030204" pitchFamily="49" charset="0"/>
              </a:rPr>
              <a:t>(product);</a:t>
            </a:r>
          </a:p>
          <a:p>
            <a:pPr marL="457200" indent="-457200">
              <a:buFont typeface="+mj-lt"/>
              <a:buAutoNum type="arabicPeriod"/>
            </a:pPr>
            <a:r>
              <a:rPr lang="en-IN" sz="2000" dirty="0">
                <a:solidFill>
                  <a:srgbClr val="666666"/>
                </a:solidFill>
                <a:latin typeface="Consolas" panose="020B0609020204030204" pitchFamily="49" charset="0"/>
              </a:rPr>
              <a:t> }</a:t>
            </a:r>
          </a:p>
          <a:p>
            <a:pPr marL="457200" indent="-457200">
              <a:buFont typeface="+mj-lt"/>
              <a:buAutoNum type="arabicPeriod"/>
            </a:pPr>
            <a:r>
              <a:rPr lang="en-IN" sz="2000" dirty="0">
                <a:solidFill>
                  <a:srgbClr val="666666"/>
                </a:solidFill>
                <a:latin typeface="Consolas" panose="020B0609020204030204" pitchFamily="49" charset="0"/>
              </a:rPr>
              <a:t>}</a:t>
            </a:r>
          </a:p>
          <a:p>
            <a:pPr marL="457200" indent="-457200">
              <a:buFont typeface="+mj-lt"/>
              <a:buAutoNum type="arabicPeriod"/>
            </a:pPr>
            <a:endParaRPr lang="en-IN" dirty="0">
              <a:latin typeface="Consolas" panose="020B0609020204030204" pitchFamily="49" charset="0"/>
            </a:endParaRPr>
          </a:p>
        </p:txBody>
      </p:sp>
      <p:sp>
        <p:nvSpPr>
          <p:cNvPr id="4" name="Content Placeholder 2"/>
          <p:cNvSpPr txBox="1">
            <a:spLocks/>
          </p:cNvSpPr>
          <p:nvPr/>
        </p:nvSpPr>
        <p:spPr>
          <a:xfrm>
            <a:off x="6584368" y="711201"/>
            <a:ext cx="5502857"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3064"/>
              </a:buClr>
              <a:buFont typeface="Wingdings" panose="05000000000000000000" pitchFamily="2" charset="2"/>
              <a:buChar char="§"/>
              <a:defRPr lang="en-US" sz="2400" kern="1200" dirty="0" smtClean="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smtClean="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5" name="Content Placeholder 2"/>
          <p:cNvSpPr txBox="1">
            <a:spLocks/>
          </p:cNvSpPr>
          <p:nvPr/>
        </p:nvSpPr>
        <p:spPr>
          <a:xfrm>
            <a:off x="283581" y="1015844"/>
            <a:ext cx="5345694"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3064"/>
              </a:buClr>
              <a:buFont typeface="Wingdings" panose="05000000000000000000" pitchFamily="2" charset="2"/>
              <a:buChar char="§"/>
              <a:defRPr lang="en-US" sz="2400" kern="1200" dirty="0" smtClean="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smtClean="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IN" sz="1900" b="1" dirty="0">
                <a:solidFill>
                  <a:srgbClr val="008000"/>
                </a:solidFill>
                <a:latin typeface="Consolas" panose="020B0609020204030204" pitchFamily="49" charset="0"/>
              </a:rPr>
              <a:t>class </a:t>
            </a:r>
            <a:r>
              <a:rPr lang="en-IN" sz="1900" b="1" dirty="0">
                <a:solidFill>
                  <a:srgbClr val="0000FF"/>
                </a:solidFill>
                <a:latin typeface="Consolas" panose="020B0609020204030204" pitchFamily="49" charset="0"/>
              </a:rPr>
              <a:t>Product</a:t>
            </a:r>
            <a:r>
              <a:rPr lang="en-IN" sz="1900" b="1" dirty="0">
                <a:solidFill>
                  <a:srgbClr val="666666"/>
                </a:solidFill>
                <a:latin typeface="Consolas" panose="020B0609020204030204" pitchFamily="49" charset="0"/>
              </a:rPr>
              <a:t>{</a:t>
            </a:r>
          </a:p>
          <a:p>
            <a:pPr marL="457200" indent="-457200">
              <a:buFont typeface="+mj-lt"/>
              <a:buAutoNum type="arabicPeriod"/>
            </a:pPr>
            <a:r>
              <a:rPr lang="en-IN" sz="1900" dirty="0" err="1">
                <a:solidFill>
                  <a:srgbClr val="B00040"/>
                </a:solidFill>
                <a:latin typeface="Consolas" panose="020B0609020204030204" pitchFamily="49" charset="0"/>
              </a:rPr>
              <a:t>int</a:t>
            </a:r>
            <a:r>
              <a:rPr lang="en-IN" sz="1900" dirty="0">
                <a:solidFill>
                  <a:srgbClr val="B00040"/>
                </a:solidFill>
                <a:latin typeface="Consolas" panose="020B0609020204030204" pitchFamily="49" charset="0"/>
              </a:rPr>
              <a:t> item</a:t>
            </a:r>
            <a:r>
              <a:rPr lang="en-IN" sz="1900" dirty="0">
                <a:solidFill>
                  <a:srgbClr val="666666"/>
                </a:solidFill>
                <a:latin typeface="Consolas" panose="020B0609020204030204" pitchFamily="49" charset="0"/>
              </a:rPr>
              <a:t>;</a:t>
            </a:r>
          </a:p>
          <a:p>
            <a:pPr marL="457200" indent="-457200">
              <a:buFont typeface="+mj-lt"/>
              <a:buAutoNum type="arabicPeriod"/>
            </a:pPr>
            <a:r>
              <a:rPr lang="en-IN" sz="1900" b="1" dirty="0">
                <a:solidFill>
                  <a:srgbClr val="008000"/>
                </a:solidFill>
                <a:latin typeface="Consolas" panose="020B0609020204030204" pitchFamily="49" charset="0"/>
              </a:rPr>
              <a:t>synchronized public </a:t>
            </a:r>
            <a:r>
              <a:rPr lang="en-IN" sz="1900" b="1" dirty="0">
                <a:solidFill>
                  <a:srgbClr val="B00040"/>
                </a:solidFill>
                <a:latin typeface="Consolas" panose="020B0609020204030204" pitchFamily="49" charset="0"/>
              </a:rPr>
              <a:t>void </a:t>
            </a:r>
            <a:r>
              <a:rPr lang="en-IN" sz="1900" b="1" dirty="0">
                <a:solidFill>
                  <a:srgbClr val="0000FF"/>
                </a:solidFill>
                <a:latin typeface="Consolas" panose="020B0609020204030204" pitchFamily="49" charset="0"/>
              </a:rPr>
              <a:t>put</a:t>
            </a:r>
            <a:r>
              <a:rPr lang="en-IN" sz="1900" b="1" dirty="0">
                <a:solidFill>
                  <a:srgbClr val="666666"/>
                </a:solidFill>
                <a:latin typeface="Consolas" panose="020B0609020204030204" pitchFamily="49" charset="0"/>
              </a:rPr>
              <a:t>(</a:t>
            </a:r>
            <a:r>
              <a:rPr lang="en-IN" sz="1900" b="1" dirty="0" err="1">
                <a:solidFill>
                  <a:srgbClr val="B00040"/>
                </a:solidFill>
                <a:latin typeface="Consolas" panose="020B0609020204030204" pitchFamily="49" charset="0"/>
              </a:rPr>
              <a:t>int</a:t>
            </a:r>
            <a:r>
              <a:rPr lang="en-IN" sz="1900" b="1" dirty="0">
                <a:solidFill>
                  <a:srgbClr val="B00040"/>
                </a:solidFill>
                <a:latin typeface="Consolas" panose="020B0609020204030204" pitchFamily="49" charset="0"/>
              </a:rPr>
              <a:t> item</a:t>
            </a:r>
            <a:r>
              <a:rPr lang="en-IN" sz="1900" b="1" dirty="0">
                <a:solidFill>
                  <a:srgbClr val="666666"/>
                </a:solidFill>
                <a:latin typeface="Consolas" panose="020B0609020204030204" pitchFamily="49" charset="0"/>
              </a:rPr>
              <a:t>){</a:t>
            </a:r>
          </a:p>
          <a:p>
            <a:pPr marL="457200" indent="-457200">
              <a:buFont typeface="+mj-lt"/>
              <a:buAutoNum type="arabicPeriod"/>
            </a:pPr>
            <a:r>
              <a:rPr lang="en-IN" sz="1900" b="1" dirty="0">
                <a:solidFill>
                  <a:srgbClr val="008000"/>
                </a:solidFill>
                <a:latin typeface="Consolas" panose="020B0609020204030204" pitchFamily="49" charset="0"/>
              </a:rPr>
              <a:t>		</a:t>
            </a:r>
            <a:r>
              <a:rPr lang="en-IN" sz="1900" b="1" dirty="0" err="1">
                <a:solidFill>
                  <a:srgbClr val="008000"/>
                </a:solidFill>
                <a:latin typeface="Consolas" panose="020B0609020204030204" pitchFamily="49" charset="0"/>
              </a:rPr>
              <a:t>this</a:t>
            </a:r>
            <a:r>
              <a:rPr lang="en-IN" sz="1900" b="1" dirty="0" err="1">
                <a:solidFill>
                  <a:srgbClr val="666666"/>
                </a:solidFill>
                <a:latin typeface="Consolas" panose="020B0609020204030204" pitchFamily="49" charset="0"/>
              </a:rPr>
              <a:t>.</a:t>
            </a:r>
            <a:r>
              <a:rPr lang="en-IN" sz="1900" b="1" dirty="0" err="1">
                <a:solidFill>
                  <a:srgbClr val="7D9029"/>
                </a:solidFill>
                <a:latin typeface="Consolas" panose="020B0609020204030204" pitchFamily="49" charset="0"/>
              </a:rPr>
              <a:t>item</a:t>
            </a:r>
            <a:r>
              <a:rPr lang="en-IN" sz="1900" b="1" dirty="0">
                <a:solidFill>
                  <a:srgbClr val="666666"/>
                </a:solidFill>
                <a:latin typeface="Consolas" panose="020B0609020204030204" pitchFamily="49" charset="0"/>
              </a:rPr>
              <a:t>=item;</a:t>
            </a:r>
          </a:p>
          <a:p>
            <a:pPr marL="457200" indent="-457200">
              <a:buFont typeface="+mj-lt"/>
              <a:buAutoNum type="arabicPeriod"/>
            </a:pPr>
            <a:r>
              <a:rPr lang="en-IN" sz="1900" dirty="0" err="1">
                <a:latin typeface="Consolas" panose="020B0609020204030204" pitchFamily="49" charset="0"/>
              </a:rPr>
              <a:t>System</a:t>
            </a:r>
            <a:r>
              <a:rPr lang="en-IN" sz="1900" dirty="0" err="1">
                <a:solidFill>
                  <a:srgbClr val="666666"/>
                </a:solidFill>
                <a:latin typeface="Consolas" panose="020B0609020204030204" pitchFamily="49" charset="0"/>
              </a:rPr>
              <a:t>.</a:t>
            </a:r>
            <a:r>
              <a:rPr lang="en-IN" sz="1900" dirty="0" err="1">
                <a:solidFill>
                  <a:srgbClr val="7D9029"/>
                </a:solidFill>
                <a:latin typeface="Consolas" panose="020B0609020204030204" pitchFamily="49" charset="0"/>
              </a:rPr>
              <a:t>out</a:t>
            </a:r>
            <a:r>
              <a:rPr lang="en-IN" sz="1900" dirty="0" err="1">
                <a:solidFill>
                  <a:srgbClr val="666666"/>
                </a:solidFill>
                <a:latin typeface="Consolas" panose="020B0609020204030204" pitchFamily="49" charset="0"/>
              </a:rPr>
              <a:t>.</a:t>
            </a:r>
            <a:r>
              <a:rPr lang="en-IN" sz="1900" dirty="0" err="1">
                <a:solidFill>
                  <a:srgbClr val="7D9029"/>
                </a:solidFill>
                <a:latin typeface="Consolas" panose="020B0609020204030204" pitchFamily="49" charset="0"/>
              </a:rPr>
              <a:t>println</a:t>
            </a:r>
            <a:r>
              <a:rPr lang="en-IN" sz="1900" dirty="0">
                <a:solidFill>
                  <a:srgbClr val="666666"/>
                </a:solidFill>
                <a:latin typeface="Consolas" panose="020B0609020204030204" pitchFamily="49" charset="0"/>
              </a:rPr>
              <a:t>(</a:t>
            </a:r>
            <a:r>
              <a:rPr lang="en-IN" sz="1900" dirty="0">
                <a:solidFill>
                  <a:srgbClr val="BA2121"/>
                </a:solidFill>
                <a:latin typeface="Consolas" panose="020B0609020204030204" pitchFamily="49" charset="0"/>
              </a:rPr>
              <a:t>"Put:"</a:t>
            </a:r>
            <a:r>
              <a:rPr lang="en-IN" sz="1900" dirty="0">
                <a:solidFill>
                  <a:srgbClr val="666666"/>
                </a:solidFill>
                <a:latin typeface="Consolas" panose="020B0609020204030204" pitchFamily="49" charset="0"/>
              </a:rPr>
              <a:t>+item);</a:t>
            </a:r>
          </a:p>
          <a:p>
            <a:pPr marL="457200" indent="-457200">
              <a:buFont typeface="+mj-lt"/>
              <a:buAutoNum type="arabicPeriod"/>
            </a:pPr>
            <a:r>
              <a:rPr lang="en-IN" sz="1900" dirty="0">
                <a:solidFill>
                  <a:srgbClr val="666666"/>
                </a:solidFill>
                <a:latin typeface="Consolas" panose="020B0609020204030204" pitchFamily="49" charset="0"/>
              </a:rPr>
              <a:t>	}</a:t>
            </a:r>
          </a:p>
          <a:p>
            <a:pPr marL="457200" indent="-457200">
              <a:buFont typeface="+mj-lt"/>
              <a:buAutoNum type="arabicPeriod"/>
            </a:pPr>
            <a:r>
              <a:rPr lang="en-IN" sz="1900" b="1" dirty="0">
                <a:solidFill>
                  <a:srgbClr val="008000"/>
                </a:solidFill>
                <a:latin typeface="Consolas" panose="020B0609020204030204" pitchFamily="49" charset="0"/>
              </a:rPr>
              <a:t>synchronized public </a:t>
            </a:r>
            <a:r>
              <a:rPr lang="en-IN" sz="1900" b="1" dirty="0" err="1">
                <a:solidFill>
                  <a:srgbClr val="B00040"/>
                </a:solidFill>
                <a:latin typeface="Consolas" panose="020B0609020204030204" pitchFamily="49" charset="0"/>
              </a:rPr>
              <a:t>int</a:t>
            </a:r>
            <a:r>
              <a:rPr lang="en-IN" sz="1900" b="1" dirty="0">
                <a:solidFill>
                  <a:srgbClr val="B00040"/>
                </a:solidFill>
                <a:latin typeface="Consolas" panose="020B0609020204030204" pitchFamily="49" charset="0"/>
              </a:rPr>
              <a:t> </a:t>
            </a:r>
            <a:r>
              <a:rPr lang="en-IN" sz="1900" b="1" dirty="0">
                <a:solidFill>
                  <a:srgbClr val="0000FF"/>
                </a:solidFill>
                <a:latin typeface="Consolas" panose="020B0609020204030204" pitchFamily="49" charset="0"/>
              </a:rPr>
              <a:t>get</a:t>
            </a:r>
            <a:r>
              <a:rPr lang="en-IN" sz="1900" b="1" dirty="0">
                <a:solidFill>
                  <a:srgbClr val="666666"/>
                </a:solidFill>
                <a:latin typeface="Consolas" panose="020B0609020204030204" pitchFamily="49" charset="0"/>
              </a:rPr>
              <a:t>(){</a:t>
            </a:r>
          </a:p>
          <a:p>
            <a:pPr marL="457200" indent="-457200">
              <a:buFont typeface="+mj-lt"/>
              <a:buAutoNum type="arabicPeriod"/>
            </a:pPr>
            <a:r>
              <a:rPr lang="en-IN" sz="1900" dirty="0" err="1">
                <a:latin typeface="Consolas" panose="020B0609020204030204" pitchFamily="49" charset="0"/>
              </a:rPr>
              <a:t>System</a:t>
            </a:r>
            <a:r>
              <a:rPr lang="en-IN" sz="1900" dirty="0" err="1">
                <a:solidFill>
                  <a:srgbClr val="666666"/>
                </a:solidFill>
                <a:latin typeface="Consolas" panose="020B0609020204030204" pitchFamily="49" charset="0"/>
              </a:rPr>
              <a:t>.</a:t>
            </a:r>
            <a:r>
              <a:rPr lang="en-IN" sz="1900" dirty="0" err="1">
                <a:solidFill>
                  <a:srgbClr val="7D9029"/>
                </a:solidFill>
                <a:latin typeface="Consolas" panose="020B0609020204030204" pitchFamily="49" charset="0"/>
              </a:rPr>
              <a:t>out</a:t>
            </a:r>
            <a:r>
              <a:rPr lang="en-IN" sz="1900" dirty="0" err="1">
                <a:solidFill>
                  <a:srgbClr val="666666"/>
                </a:solidFill>
                <a:latin typeface="Consolas" panose="020B0609020204030204" pitchFamily="49" charset="0"/>
              </a:rPr>
              <a:t>.</a:t>
            </a:r>
            <a:r>
              <a:rPr lang="en-IN" sz="1900" dirty="0" err="1">
                <a:solidFill>
                  <a:srgbClr val="7D9029"/>
                </a:solidFill>
                <a:latin typeface="Consolas" panose="020B0609020204030204" pitchFamily="49" charset="0"/>
              </a:rPr>
              <a:t>println</a:t>
            </a:r>
            <a:r>
              <a:rPr lang="en-IN" sz="1900" dirty="0">
                <a:solidFill>
                  <a:srgbClr val="666666"/>
                </a:solidFill>
                <a:latin typeface="Consolas" panose="020B0609020204030204" pitchFamily="49" charset="0"/>
              </a:rPr>
              <a:t>(</a:t>
            </a:r>
            <a:r>
              <a:rPr lang="en-IN" sz="1900" dirty="0">
                <a:solidFill>
                  <a:srgbClr val="BA2121"/>
                </a:solidFill>
                <a:latin typeface="Consolas" panose="020B0609020204030204" pitchFamily="49" charset="0"/>
              </a:rPr>
              <a:t>"Get:"</a:t>
            </a:r>
            <a:r>
              <a:rPr lang="en-IN" sz="1900" dirty="0">
                <a:solidFill>
                  <a:srgbClr val="666666"/>
                </a:solidFill>
                <a:latin typeface="Consolas" panose="020B0609020204030204" pitchFamily="49" charset="0"/>
              </a:rPr>
              <a:t>+item);</a:t>
            </a:r>
          </a:p>
          <a:p>
            <a:pPr marL="457200" indent="-457200">
              <a:buFont typeface="+mj-lt"/>
              <a:buAutoNum type="arabicPeriod"/>
            </a:pPr>
            <a:r>
              <a:rPr lang="en-IN" sz="1900" b="1" dirty="0">
                <a:solidFill>
                  <a:srgbClr val="008000"/>
                </a:solidFill>
                <a:latin typeface="Consolas" panose="020B0609020204030204" pitchFamily="49" charset="0"/>
              </a:rPr>
              <a:t>		return item</a:t>
            </a:r>
            <a:r>
              <a:rPr lang="en-IN" sz="1900" b="1" dirty="0">
                <a:solidFill>
                  <a:srgbClr val="666666"/>
                </a:solidFill>
                <a:latin typeface="Consolas" panose="020B0609020204030204" pitchFamily="49" charset="0"/>
              </a:rPr>
              <a:t>;</a:t>
            </a:r>
          </a:p>
          <a:p>
            <a:pPr marL="457200" indent="-457200">
              <a:buFont typeface="+mj-lt"/>
              <a:buAutoNum type="arabicPeriod"/>
            </a:pPr>
            <a:r>
              <a:rPr lang="en-IN" sz="1900" dirty="0">
                <a:solidFill>
                  <a:srgbClr val="666666"/>
                </a:solidFill>
                <a:latin typeface="Consolas" panose="020B0609020204030204" pitchFamily="49" charset="0"/>
              </a:rPr>
              <a:t>	}</a:t>
            </a:r>
          </a:p>
          <a:p>
            <a:pPr marL="457200" indent="-457200">
              <a:buFont typeface="+mj-lt"/>
              <a:buAutoNum type="arabicPeriod"/>
            </a:pPr>
            <a:r>
              <a:rPr lang="en-IN" sz="1900" dirty="0">
                <a:solidFill>
                  <a:srgbClr val="666666"/>
                </a:solidFill>
                <a:latin typeface="Consolas" panose="020B0609020204030204" pitchFamily="49" charset="0"/>
              </a:rPr>
              <a:t>}</a:t>
            </a:r>
          </a:p>
          <a:p>
            <a:endParaRPr lang="en-IN" dirty="0"/>
          </a:p>
        </p:txBody>
      </p:sp>
    </p:spTree>
    <p:extLst>
      <p:ext uri="{BB962C8B-B14F-4D97-AF65-F5344CB8AC3E}">
        <p14:creationId xmlns:p14="http://schemas.microsoft.com/office/powerpoint/2010/main" val="9179896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Multithreading: </a:t>
            </a:r>
            <a:r>
              <a:rPr lang="en-US" dirty="0" err="1"/>
              <a:t>Producer_Consumer</a:t>
            </a:r>
            <a:r>
              <a:rPr lang="en-US" dirty="0"/>
              <a:t> Program</a:t>
            </a:r>
            <a:endParaRPr lang="en-IN" dirty="0"/>
          </a:p>
        </p:txBody>
      </p:sp>
      <p:sp>
        <p:nvSpPr>
          <p:cNvPr id="3" name="Content Placeholder 2"/>
          <p:cNvSpPr>
            <a:spLocks noGrp="1"/>
          </p:cNvSpPr>
          <p:nvPr>
            <p:ph idx="1"/>
          </p:nvPr>
        </p:nvSpPr>
        <p:spPr/>
        <p:txBody>
          <a:bodyPr/>
          <a:lstStyle/>
          <a:p>
            <a:pPr marL="457200" indent="-457200">
              <a:buFont typeface="+mj-lt"/>
              <a:buAutoNum type="arabicPeriod"/>
            </a:pPr>
            <a:r>
              <a:rPr lang="en-IN" sz="1900" b="1" dirty="0">
                <a:solidFill>
                  <a:srgbClr val="008000"/>
                </a:solidFill>
                <a:latin typeface="Consolas" panose="020B0609020204030204" pitchFamily="49" charset="0"/>
              </a:rPr>
              <a:t>class </a:t>
            </a:r>
            <a:r>
              <a:rPr lang="en-IN" sz="1900" b="1" dirty="0">
                <a:solidFill>
                  <a:srgbClr val="0000FF"/>
                </a:solidFill>
                <a:latin typeface="Consolas" panose="020B0609020204030204" pitchFamily="49" charset="0"/>
              </a:rPr>
              <a:t>Produce1 </a:t>
            </a:r>
            <a:r>
              <a:rPr lang="en-IN" sz="1900" b="1" dirty="0">
                <a:solidFill>
                  <a:srgbClr val="008000"/>
                </a:solidFill>
                <a:latin typeface="Consolas" panose="020B0609020204030204" pitchFamily="49" charset="0"/>
              </a:rPr>
              <a:t>extends Thread</a:t>
            </a:r>
            <a:r>
              <a:rPr lang="en-IN" sz="1900" b="1" dirty="0">
                <a:solidFill>
                  <a:srgbClr val="666666"/>
                </a:solidFill>
                <a:latin typeface="Consolas" panose="020B0609020204030204" pitchFamily="49" charset="0"/>
              </a:rPr>
              <a:t>{</a:t>
            </a:r>
          </a:p>
          <a:p>
            <a:pPr marL="457200" indent="-457200">
              <a:buFont typeface="+mj-lt"/>
              <a:buAutoNum type="arabicPeriod"/>
            </a:pPr>
            <a:r>
              <a:rPr lang="en-IN" sz="1900" dirty="0">
                <a:latin typeface="Consolas" panose="020B0609020204030204" pitchFamily="49" charset="0"/>
              </a:rPr>
              <a:t>	Product1 p1</a:t>
            </a:r>
            <a:r>
              <a:rPr lang="en-IN" sz="1900" dirty="0">
                <a:solidFill>
                  <a:srgbClr val="666666"/>
                </a:solidFill>
                <a:latin typeface="Consolas" panose="020B0609020204030204" pitchFamily="49" charset="0"/>
              </a:rPr>
              <a:t>;</a:t>
            </a:r>
          </a:p>
          <a:p>
            <a:pPr marL="457200" indent="-457200">
              <a:buFont typeface="+mj-lt"/>
              <a:buAutoNum type="arabicPeriod"/>
            </a:pPr>
            <a:r>
              <a:rPr lang="en-IN" sz="1900" dirty="0">
                <a:latin typeface="Consolas" panose="020B0609020204030204" pitchFamily="49" charset="0"/>
              </a:rPr>
              <a:t>	Produce1</a:t>
            </a:r>
            <a:r>
              <a:rPr lang="en-IN" sz="1900" dirty="0">
                <a:solidFill>
                  <a:srgbClr val="666666"/>
                </a:solidFill>
                <a:latin typeface="Consolas" panose="020B0609020204030204" pitchFamily="49" charset="0"/>
              </a:rPr>
              <a:t>(Product1 p1){	</a:t>
            </a:r>
          </a:p>
          <a:p>
            <a:pPr marL="457200" indent="-457200">
              <a:buFont typeface="+mj-lt"/>
              <a:buAutoNum type="arabicPeriod"/>
            </a:pPr>
            <a:r>
              <a:rPr lang="en-IN" sz="1900" b="1" dirty="0">
                <a:solidFill>
                  <a:srgbClr val="008000"/>
                </a:solidFill>
                <a:latin typeface="Consolas" panose="020B0609020204030204" pitchFamily="49" charset="0"/>
              </a:rPr>
              <a:t>		this</a:t>
            </a:r>
            <a:r>
              <a:rPr lang="en-IN" sz="1900" b="1" dirty="0">
                <a:solidFill>
                  <a:srgbClr val="666666"/>
                </a:solidFill>
                <a:latin typeface="Consolas" panose="020B0609020204030204" pitchFamily="49" charset="0"/>
              </a:rPr>
              <a:t>.</a:t>
            </a:r>
            <a:r>
              <a:rPr lang="en-IN" sz="1900" b="1" dirty="0">
                <a:solidFill>
                  <a:srgbClr val="7D9029"/>
                </a:solidFill>
                <a:latin typeface="Consolas" panose="020B0609020204030204" pitchFamily="49" charset="0"/>
              </a:rPr>
              <a:t>p1</a:t>
            </a:r>
            <a:r>
              <a:rPr lang="en-IN" sz="1900" b="1" dirty="0">
                <a:solidFill>
                  <a:srgbClr val="666666"/>
                </a:solidFill>
                <a:latin typeface="Consolas" panose="020B0609020204030204" pitchFamily="49" charset="0"/>
              </a:rPr>
              <a:t>=p1;</a:t>
            </a:r>
          </a:p>
          <a:p>
            <a:pPr marL="457200" indent="-457200">
              <a:buFont typeface="+mj-lt"/>
              <a:buAutoNum type="arabicPeriod"/>
            </a:pPr>
            <a:r>
              <a:rPr lang="en-IN" sz="1900" dirty="0">
                <a:latin typeface="Consolas" panose="020B0609020204030204" pitchFamily="49" charset="0"/>
              </a:rPr>
              <a:t>		start</a:t>
            </a:r>
            <a:r>
              <a:rPr lang="en-IN" sz="1900" dirty="0">
                <a:solidFill>
                  <a:srgbClr val="666666"/>
                </a:solidFill>
                <a:latin typeface="Consolas" panose="020B0609020204030204" pitchFamily="49" charset="0"/>
              </a:rPr>
              <a:t>();</a:t>
            </a:r>
          </a:p>
          <a:p>
            <a:pPr marL="457200" indent="-457200">
              <a:buFont typeface="+mj-lt"/>
              <a:buAutoNum type="arabicPeriod"/>
            </a:pPr>
            <a:r>
              <a:rPr lang="en-IN" sz="1900" dirty="0">
                <a:solidFill>
                  <a:srgbClr val="666666"/>
                </a:solidFill>
                <a:latin typeface="Consolas" panose="020B0609020204030204" pitchFamily="49" charset="0"/>
              </a:rPr>
              <a:t>	}</a:t>
            </a:r>
          </a:p>
          <a:p>
            <a:pPr marL="457200" indent="-457200">
              <a:buFont typeface="+mj-lt"/>
              <a:buAutoNum type="arabicPeriod"/>
            </a:pPr>
            <a:r>
              <a:rPr lang="en-IN" sz="1900" b="1" dirty="0">
                <a:solidFill>
                  <a:srgbClr val="008000"/>
                </a:solidFill>
                <a:latin typeface="Consolas" panose="020B0609020204030204" pitchFamily="49" charset="0"/>
              </a:rPr>
              <a:t>	public </a:t>
            </a:r>
            <a:r>
              <a:rPr lang="en-IN" sz="1900" b="1" dirty="0">
                <a:solidFill>
                  <a:srgbClr val="B00040"/>
                </a:solidFill>
                <a:latin typeface="Consolas" panose="020B0609020204030204" pitchFamily="49" charset="0"/>
              </a:rPr>
              <a:t>void </a:t>
            </a:r>
            <a:r>
              <a:rPr lang="en-IN" sz="1900" b="1" dirty="0">
                <a:solidFill>
                  <a:srgbClr val="0000FF"/>
                </a:solidFill>
                <a:latin typeface="Consolas" panose="020B0609020204030204" pitchFamily="49" charset="0"/>
              </a:rPr>
              <a:t>run</a:t>
            </a:r>
            <a:r>
              <a:rPr lang="en-IN" sz="1900" b="1" dirty="0">
                <a:solidFill>
                  <a:srgbClr val="666666"/>
                </a:solidFill>
                <a:latin typeface="Consolas" panose="020B0609020204030204" pitchFamily="49" charset="0"/>
              </a:rPr>
              <a:t>(){</a:t>
            </a:r>
          </a:p>
          <a:p>
            <a:pPr marL="457200" indent="-457200">
              <a:buFont typeface="+mj-lt"/>
              <a:buAutoNum type="arabicPeriod"/>
            </a:pPr>
            <a:r>
              <a:rPr lang="en-IN" sz="1900" b="1" dirty="0">
                <a:solidFill>
                  <a:srgbClr val="008000"/>
                </a:solidFill>
                <a:latin typeface="Consolas" panose="020B0609020204030204" pitchFamily="49" charset="0"/>
              </a:rPr>
              <a:t>		for</a:t>
            </a:r>
            <a:r>
              <a:rPr lang="en-IN" sz="1900" b="1" dirty="0">
                <a:solidFill>
                  <a:srgbClr val="666666"/>
                </a:solidFill>
                <a:latin typeface="Consolas" panose="020B0609020204030204" pitchFamily="49" charset="0"/>
              </a:rPr>
              <a:t>(</a:t>
            </a:r>
            <a:r>
              <a:rPr lang="en-IN" sz="1900" b="1" dirty="0" err="1">
                <a:solidFill>
                  <a:srgbClr val="B00040"/>
                </a:solidFill>
                <a:latin typeface="Consolas" panose="020B0609020204030204" pitchFamily="49" charset="0"/>
              </a:rPr>
              <a:t>int</a:t>
            </a:r>
            <a:r>
              <a:rPr lang="en-IN" sz="1900" b="1" dirty="0">
                <a:solidFill>
                  <a:srgbClr val="B00040"/>
                </a:solidFill>
                <a:latin typeface="Consolas" panose="020B0609020204030204" pitchFamily="49" charset="0"/>
              </a:rPr>
              <a:t> </a:t>
            </a:r>
            <a:r>
              <a:rPr lang="en-IN" sz="1900" b="1" dirty="0" err="1">
                <a:solidFill>
                  <a:srgbClr val="B00040"/>
                </a:solidFill>
                <a:latin typeface="Consolas" panose="020B0609020204030204" pitchFamily="49" charset="0"/>
              </a:rPr>
              <a:t>i</a:t>
            </a:r>
            <a:r>
              <a:rPr lang="en-IN" sz="1900" b="1" dirty="0">
                <a:solidFill>
                  <a:srgbClr val="666666"/>
                </a:solidFill>
                <a:latin typeface="Consolas" panose="020B0609020204030204" pitchFamily="49" charset="0"/>
              </a:rPr>
              <a:t>=0;i&lt;5;i++){</a:t>
            </a:r>
          </a:p>
          <a:p>
            <a:pPr marL="457200" indent="-457200">
              <a:buFont typeface="+mj-lt"/>
              <a:buAutoNum type="arabicPeriod"/>
            </a:pPr>
            <a:r>
              <a:rPr lang="en-IN" sz="1900" dirty="0">
                <a:latin typeface="Consolas" panose="020B0609020204030204" pitchFamily="49" charset="0"/>
              </a:rPr>
              <a:t>			p1</a:t>
            </a:r>
            <a:r>
              <a:rPr lang="en-IN" sz="1900" dirty="0">
                <a:solidFill>
                  <a:srgbClr val="666666"/>
                </a:solidFill>
                <a:latin typeface="Consolas" panose="020B0609020204030204" pitchFamily="49" charset="0"/>
              </a:rPr>
              <a:t>.</a:t>
            </a:r>
            <a:r>
              <a:rPr lang="en-IN" sz="1900" dirty="0">
                <a:solidFill>
                  <a:srgbClr val="7D9029"/>
                </a:solidFill>
                <a:latin typeface="Consolas" panose="020B0609020204030204" pitchFamily="49" charset="0"/>
              </a:rPr>
              <a:t>put</a:t>
            </a:r>
            <a:r>
              <a:rPr lang="en-IN" sz="1900" dirty="0">
                <a:solidFill>
                  <a:srgbClr val="666666"/>
                </a:solidFill>
                <a:latin typeface="Consolas" panose="020B0609020204030204" pitchFamily="49" charset="0"/>
              </a:rPr>
              <a:t>(</a:t>
            </a:r>
            <a:r>
              <a:rPr lang="en-IN" sz="1900" dirty="0" err="1">
                <a:solidFill>
                  <a:srgbClr val="666666"/>
                </a:solidFill>
                <a:latin typeface="Consolas" panose="020B0609020204030204" pitchFamily="49" charset="0"/>
              </a:rPr>
              <a:t>i</a:t>
            </a:r>
            <a:r>
              <a:rPr lang="en-IN" sz="1900" dirty="0">
                <a:solidFill>
                  <a:srgbClr val="666666"/>
                </a:solidFill>
                <a:latin typeface="Consolas" panose="020B0609020204030204" pitchFamily="49" charset="0"/>
              </a:rPr>
              <a:t>);</a:t>
            </a:r>
          </a:p>
          <a:p>
            <a:pPr marL="457200" indent="-457200">
              <a:buFont typeface="+mj-lt"/>
              <a:buAutoNum type="arabicPeriod"/>
            </a:pPr>
            <a:r>
              <a:rPr lang="en-IN" sz="1900" b="1" dirty="0">
                <a:solidFill>
                  <a:srgbClr val="008000"/>
                </a:solidFill>
                <a:latin typeface="Consolas" panose="020B0609020204030204" pitchFamily="49" charset="0"/>
              </a:rPr>
              <a:t>			try</a:t>
            </a:r>
            <a:r>
              <a:rPr lang="en-IN" sz="1900" b="1" dirty="0">
                <a:solidFill>
                  <a:srgbClr val="666666"/>
                </a:solidFill>
                <a:latin typeface="Consolas" panose="020B0609020204030204" pitchFamily="49" charset="0"/>
              </a:rPr>
              <a:t>{</a:t>
            </a:r>
          </a:p>
          <a:p>
            <a:pPr marL="457200" indent="-457200">
              <a:buFont typeface="+mj-lt"/>
              <a:buAutoNum type="arabicPeriod"/>
            </a:pPr>
            <a:r>
              <a:rPr lang="en-IN" sz="1900" dirty="0">
                <a:latin typeface="Consolas" panose="020B0609020204030204" pitchFamily="49" charset="0"/>
              </a:rPr>
              <a:t>			 </a:t>
            </a:r>
            <a:r>
              <a:rPr lang="en-IN" sz="1900" dirty="0" err="1">
                <a:latin typeface="Consolas" panose="020B0609020204030204" pitchFamily="49" charset="0"/>
              </a:rPr>
              <a:t>Thread</a:t>
            </a:r>
            <a:r>
              <a:rPr lang="en-IN" sz="1900" dirty="0" err="1">
                <a:solidFill>
                  <a:srgbClr val="666666"/>
                </a:solidFill>
                <a:latin typeface="Consolas" panose="020B0609020204030204" pitchFamily="49" charset="0"/>
              </a:rPr>
              <a:t>.</a:t>
            </a:r>
            <a:r>
              <a:rPr lang="en-IN" sz="1900" dirty="0" err="1">
                <a:solidFill>
                  <a:srgbClr val="7D9029"/>
                </a:solidFill>
                <a:latin typeface="Consolas" panose="020B0609020204030204" pitchFamily="49" charset="0"/>
              </a:rPr>
              <a:t>sleep</a:t>
            </a:r>
            <a:r>
              <a:rPr lang="en-IN" sz="1900" dirty="0">
                <a:solidFill>
                  <a:srgbClr val="666666"/>
                </a:solidFill>
                <a:latin typeface="Consolas" panose="020B0609020204030204" pitchFamily="49" charset="0"/>
              </a:rPr>
              <a:t>(500);</a:t>
            </a:r>
          </a:p>
          <a:p>
            <a:pPr marL="457200" indent="-457200">
              <a:buFont typeface="+mj-lt"/>
              <a:buAutoNum type="arabicPeriod"/>
            </a:pPr>
            <a:r>
              <a:rPr lang="en-IN" sz="1900" dirty="0">
                <a:solidFill>
                  <a:srgbClr val="666666"/>
                </a:solidFill>
                <a:latin typeface="Consolas" panose="020B0609020204030204" pitchFamily="49" charset="0"/>
              </a:rPr>
              <a:t>			}</a:t>
            </a:r>
            <a:r>
              <a:rPr lang="en-IN" sz="1900" b="1" dirty="0">
                <a:solidFill>
                  <a:srgbClr val="008000"/>
                </a:solidFill>
                <a:latin typeface="Consolas" panose="020B0609020204030204" pitchFamily="49" charset="0"/>
              </a:rPr>
              <a:t>catch</a:t>
            </a:r>
            <a:r>
              <a:rPr lang="en-IN" sz="1900" b="1" dirty="0">
                <a:solidFill>
                  <a:srgbClr val="666666"/>
                </a:solidFill>
                <a:latin typeface="Consolas" panose="020B0609020204030204" pitchFamily="49" charset="0"/>
              </a:rPr>
              <a:t>(Exception e){</a:t>
            </a:r>
          </a:p>
          <a:p>
            <a:pPr marL="457200" indent="-457200">
              <a:buFont typeface="+mj-lt"/>
              <a:buAutoNum type="arabicPeriod"/>
            </a:pPr>
            <a:r>
              <a:rPr lang="en-IN" sz="1900" dirty="0">
                <a:latin typeface="Consolas" panose="020B0609020204030204" pitchFamily="49" charset="0"/>
              </a:rPr>
              <a:t>	</a:t>
            </a:r>
            <a:r>
              <a:rPr lang="en-IN" sz="1900" dirty="0" err="1">
                <a:latin typeface="Consolas" panose="020B0609020204030204" pitchFamily="49" charset="0"/>
              </a:rPr>
              <a:t>System</a:t>
            </a:r>
            <a:r>
              <a:rPr lang="en-IN" sz="1900" dirty="0" err="1">
                <a:solidFill>
                  <a:srgbClr val="666666"/>
                </a:solidFill>
                <a:latin typeface="Consolas" panose="020B0609020204030204" pitchFamily="49" charset="0"/>
              </a:rPr>
              <a:t>.</a:t>
            </a:r>
            <a:r>
              <a:rPr lang="en-IN" sz="1900" dirty="0" err="1">
                <a:solidFill>
                  <a:srgbClr val="7D9029"/>
                </a:solidFill>
                <a:latin typeface="Consolas" panose="020B0609020204030204" pitchFamily="49" charset="0"/>
              </a:rPr>
              <a:t>out</a:t>
            </a:r>
            <a:r>
              <a:rPr lang="en-IN" sz="1900" dirty="0" err="1">
                <a:solidFill>
                  <a:srgbClr val="666666"/>
                </a:solidFill>
                <a:latin typeface="Consolas" panose="020B0609020204030204" pitchFamily="49" charset="0"/>
              </a:rPr>
              <a:t>.</a:t>
            </a:r>
            <a:r>
              <a:rPr lang="en-IN" sz="1900" dirty="0" err="1">
                <a:solidFill>
                  <a:srgbClr val="7D9029"/>
                </a:solidFill>
                <a:latin typeface="Consolas" panose="020B0609020204030204" pitchFamily="49" charset="0"/>
              </a:rPr>
              <a:t>println</a:t>
            </a:r>
            <a:r>
              <a:rPr lang="en-IN" sz="1900" dirty="0">
                <a:solidFill>
                  <a:srgbClr val="666666"/>
                </a:solidFill>
                <a:latin typeface="Consolas" panose="020B0609020204030204" pitchFamily="49" charset="0"/>
              </a:rPr>
              <a:t>(</a:t>
            </a:r>
            <a:r>
              <a:rPr lang="en-IN" sz="1900" dirty="0">
                <a:solidFill>
                  <a:srgbClr val="BA2121"/>
                </a:solidFill>
                <a:latin typeface="Consolas" panose="020B0609020204030204" pitchFamily="49" charset="0"/>
              </a:rPr>
              <a:t>"inside </a:t>
            </a:r>
            <a:r>
              <a:rPr lang="en-IN" sz="1900" dirty="0" err="1">
                <a:solidFill>
                  <a:srgbClr val="BA2121"/>
                </a:solidFill>
                <a:latin typeface="Consolas" panose="020B0609020204030204" pitchFamily="49" charset="0"/>
              </a:rPr>
              <a:t>exp</a:t>
            </a:r>
            <a:r>
              <a:rPr lang="en-IN" sz="1900" dirty="0">
                <a:solidFill>
                  <a:srgbClr val="BA2121"/>
                </a:solidFill>
                <a:latin typeface="Consolas" panose="020B0609020204030204" pitchFamily="49" charset="0"/>
              </a:rPr>
              <a:t>"</a:t>
            </a:r>
            <a:r>
              <a:rPr lang="en-IN" sz="1900" dirty="0">
                <a:solidFill>
                  <a:srgbClr val="666666"/>
                </a:solidFill>
                <a:latin typeface="Consolas" panose="020B0609020204030204" pitchFamily="49" charset="0"/>
              </a:rPr>
              <a:t>);</a:t>
            </a:r>
          </a:p>
          <a:p>
            <a:pPr marL="457200" indent="-457200">
              <a:buFont typeface="+mj-lt"/>
              <a:buAutoNum type="arabicPeriod"/>
            </a:pPr>
            <a:r>
              <a:rPr lang="en-IN" sz="1900" dirty="0">
                <a:solidFill>
                  <a:srgbClr val="666666"/>
                </a:solidFill>
                <a:latin typeface="Consolas" panose="020B0609020204030204" pitchFamily="49" charset="0"/>
              </a:rPr>
              <a:t>			}	</a:t>
            </a:r>
          </a:p>
          <a:p>
            <a:pPr marL="457200" indent="-457200">
              <a:buFont typeface="+mj-lt"/>
              <a:buAutoNum type="arabicPeriod"/>
            </a:pPr>
            <a:r>
              <a:rPr lang="en-IN" sz="1900" dirty="0">
                <a:solidFill>
                  <a:srgbClr val="666666"/>
                </a:solidFill>
                <a:latin typeface="Consolas" panose="020B0609020204030204" pitchFamily="49" charset="0"/>
              </a:rPr>
              <a:t>}}}</a:t>
            </a:r>
          </a:p>
          <a:p>
            <a:pPr marL="0" indent="0">
              <a:buNone/>
            </a:pPr>
            <a:endParaRPr lang="en-IN" sz="1900" dirty="0">
              <a:latin typeface="Consolas" panose="020B0609020204030204" pitchFamily="49" charset="0"/>
            </a:endParaRPr>
          </a:p>
        </p:txBody>
      </p:sp>
      <p:sp>
        <p:nvSpPr>
          <p:cNvPr id="4" name="Content Placeholder 2"/>
          <p:cNvSpPr txBox="1">
            <a:spLocks/>
          </p:cNvSpPr>
          <p:nvPr/>
        </p:nvSpPr>
        <p:spPr>
          <a:xfrm>
            <a:off x="6584368" y="711201"/>
            <a:ext cx="5502857"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3064"/>
              </a:buClr>
              <a:buFont typeface="Wingdings" panose="05000000000000000000" pitchFamily="2" charset="2"/>
              <a:buChar char="§"/>
              <a:defRPr lang="en-US" sz="2400" kern="1200" dirty="0" smtClean="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smtClean="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5" name="Content Placeholder 2"/>
          <p:cNvSpPr txBox="1">
            <a:spLocks/>
          </p:cNvSpPr>
          <p:nvPr/>
        </p:nvSpPr>
        <p:spPr>
          <a:xfrm>
            <a:off x="5955718" y="711200"/>
            <a:ext cx="6026732"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3064"/>
              </a:buClr>
              <a:buFont typeface="Wingdings 3" panose="05040102010807070707" pitchFamily="18" charset="2"/>
              <a:buChar char=""/>
              <a:defRPr lang="en-US" sz="2400" kern="1200" dirty="0" smtClean="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3064"/>
              </a:buClr>
              <a:buFont typeface="Wingdings" panose="05000000000000000000" pitchFamily="2" charset="2"/>
              <a:buChar char="§"/>
              <a:defRPr lang="en-US" sz="2400" kern="1200" dirty="0" smtClean="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smtClean="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3064"/>
              </a:buClr>
              <a:buFont typeface="Arial" panose="020B0604020202020204" pitchFamily="34" charset="0"/>
              <a:buChar char="•"/>
              <a:defRPr lang="en-US" sz="2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IN" sz="1900" b="1" dirty="0">
                <a:solidFill>
                  <a:srgbClr val="008000"/>
                </a:solidFill>
                <a:latin typeface="Consolas" panose="020B0609020204030204" pitchFamily="49" charset="0"/>
              </a:rPr>
              <a:t>class </a:t>
            </a:r>
            <a:r>
              <a:rPr lang="en-IN" sz="1900" b="1" dirty="0">
                <a:solidFill>
                  <a:srgbClr val="0000FF"/>
                </a:solidFill>
                <a:latin typeface="Consolas" panose="020B0609020204030204" pitchFamily="49" charset="0"/>
              </a:rPr>
              <a:t>Consume1 </a:t>
            </a:r>
            <a:r>
              <a:rPr lang="en-IN" sz="1900" b="1" dirty="0">
                <a:solidFill>
                  <a:srgbClr val="008000"/>
                </a:solidFill>
                <a:latin typeface="Consolas" panose="020B0609020204030204" pitchFamily="49" charset="0"/>
              </a:rPr>
              <a:t>extends Thread</a:t>
            </a:r>
            <a:r>
              <a:rPr lang="en-IN" sz="1900" b="1" dirty="0">
                <a:solidFill>
                  <a:srgbClr val="666666"/>
                </a:solidFill>
                <a:latin typeface="Consolas" panose="020B0609020204030204" pitchFamily="49" charset="0"/>
              </a:rPr>
              <a:t>{</a:t>
            </a:r>
          </a:p>
          <a:p>
            <a:pPr marL="457200" indent="-457200">
              <a:buFont typeface="+mj-lt"/>
              <a:buAutoNum type="arabicPeriod"/>
            </a:pPr>
            <a:r>
              <a:rPr lang="en-IN" sz="1900" dirty="0">
                <a:latin typeface="Consolas" panose="020B0609020204030204" pitchFamily="49" charset="0"/>
              </a:rPr>
              <a:t>	Product1 p1</a:t>
            </a:r>
            <a:r>
              <a:rPr lang="en-IN" sz="1900" dirty="0">
                <a:solidFill>
                  <a:srgbClr val="666666"/>
                </a:solidFill>
                <a:latin typeface="Consolas" panose="020B0609020204030204" pitchFamily="49" charset="0"/>
              </a:rPr>
              <a:t>;</a:t>
            </a:r>
          </a:p>
          <a:p>
            <a:pPr marL="457200" indent="-457200">
              <a:buFont typeface="+mj-lt"/>
              <a:buAutoNum type="arabicPeriod"/>
            </a:pPr>
            <a:r>
              <a:rPr lang="en-IN" sz="1900" dirty="0">
                <a:solidFill>
                  <a:srgbClr val="B00040"/>
                </a:solidFill>
                <a:latin typeface="Consolas" panose="020B0609020204030204" pitchFamily="49" charset="0"/>
              </a:rPr>
              <a:t>	</a:t>
            </a:r>
            <a:r>
              <a:rPr lang="en-IN" sz="1900" dirty="0" err="1">
                <a:solidFill>
                  <a:srgbClr val="B00040"/>
                </a:solidFill>
                <a:latin typeface="Consolas" panose="020B0609020204030204" pitchFamily="49" charset="0"/>
              </a:rPr>
              <a:t>int</a:t>
            </a:r>
            <a:r>
              <a:rPr lang="en-IN" sz="1900" dirty="0">
                <a:solidFill>
                  <a:srgbClr val="B00040"/>
                </a:solidFill>
                <a:latin typeface="Consolas" panose="020B0609020204030204" pitchFamily="49" charset="0"/>
              </a:rPr>
              <a:t> g</a:t>
            </a:r>
            <a:r>
              <a:rPr lang="en-IN" sz="1900" dirty="0">
                <a:solidFill>
                  <a:srgbClr val="666666"/>
                </a:solidFill>
                <a:latin typeface="Consolas" panose="020B0609020204030204" pitchFamily="49" charset="0"/>
              </a:rPr>
              <a:t>;</a:t>
            </a:r>
          </a:p>
          <a:p>
            <a:pPr marL="457200" indent="-457200">
              <a:buFont typeface="+mj-lt"/>
              <a:buAutoNum type="arabicPeriod"/>
            </a:pPr>
            <a:r>
              <a:rPr lang="en-IN" sz="1900" dirty="0">
                <a:latin typeface="Consolas" panose="020B0609020204030204" pitchFamily="49" charset="0"/>
              </a:rPr>
              <a:t>	Consume1</a:t>
            </a:r>
            <a:r>
              <a:rPr lang="en-IN" sz="1900" dirty="0">
                <a:solidFill>
                  <a:srgbClr val="666666"/>
                </a:solidFill>
                <a:latin typeface="Consolas" panose="020B0609020204030204" pitchFamily="49" charset="0"/>
              </a:rPr>
              <a:t>(Product1 p1){</a:t>
            </a:r>
          </a:p>
          <a:p>
            <a:pPr marL="457200" indent="-457200">
              <a:buFont typeface="+mj-lt"/>
              <a:buAutoNum type="arabicPeriod"/>
            </a:pPr>
            <a:r>
              <a:rPr lang="en-IN" sz="1900" b="1" dirty="0">
                <a:solidFill>
                  <a:srgbClr val="008000"/>
                </a:solidFill>
                <a:latin typeface="Consolas" panose="020B0609020204030204" pitchFamily="49" charset="0"/>
              </a:rPr>
              <a:t>		this</a:t>
            </a:r>
            <a:r>
              <a:rPr lang="en-IN" sz="1900" b="1" dirty="0">
                <a:solidFill>
                  <a:srgbClr val="666666"/>
                </a:solidFill>
                <a:latin typeface="Consolas" panose="020B0609020204030204" pitchFamily="49" charset="0"/>
              </a:rPr>
              <a:t>.</a:t>
            </a:r>
            <a:r>
              <a:rPr lang="en-IN" sz="1900" b="1" dirty="0">
                <a:solidFill>
                  <a:srgbClr val="7D9029"/>
                </a:solidFill>
                <a:latin typeface="Consolas" panose="020B0609020204030204" pitchFamily="49" charset="0"/>
              </a:rPr>
              <a:t>p1</a:t>
            </a:r>
            <a:r>
              <a:rPr lang="en-IN" sz="1900" b="1" dirty="0">
                <a:solidFill>
                  <a:srgbClr val="666666"/>
                </a:solidFill>
                <a:latin typeface="Consolas" panose="020B0609020204030204" pitchFamily="49" charset="0"/>
              </a:rPr>
              <a:t>=p1;</a:t>
            </a:r>
          </a:p>
          <a:p>
            <a:pPr marL="457200" indent="-457200">
              <a:buFont typeface="+mj-lt"/>
              <a:buAutoNum type="arabicPeriod"/>
            </a:pPr>
            <a:r>
              <a:rPr lang="en-IN" sz="1900" dirty="0">
                <a:latin typeface="Consolas" panose="020B0609020204030204" pitchFamily="49" charset="0"/>
              </a:rPr>
              <a:t>		start</a:t>
            </a:r>
            <a:r>
              <a:rPr lang="en-IN" sz="1900" dirty="0">
                <a:solidFill>
                  <a:srgbClr val="666666"/>
                </a:solidFill>
                <a:latin typeface="Consolas" panose="020B0609020204030204" pitchFamily="49" charset="0"/>
              </a:rPr>
              <a:t>();</a:t>
            </a:r>
          </a:p>
          <a:p>
            <a:pPr marL="457200" indent="-457200">
              <a:buFont typeface="+mj-lt"/>
              <a:buAutoNum type="arabicPeriod"/>
            </a:pPr>
            <a:r>
              <a:rPr lang="en-IN" sz="1900" dirty="0">
                <a:solidFill>
                  <a:srgbClr val="666666"/>
                </a:solidFill>
                <a:latin typeface="Consolas" panose="020B0609020204030204" pitchFamily="49" charset="0"/>
              </a:rPr>
              <a:t>	}</a:t>
            </a:r>
          </a:p>
          <a:p>
            <a:pPr marL="457200" indent="-457200">
              <a:buFont typeface="+mj-lt"/>
              <a:buAutoNum type="arabicPeriod"/>
            </a:pPr>
            <a:r>
              <a:rPr lang="en-IN" sz="1900" b="1" dirty="0">
                <a:solidFill>
                  <a:srgbClr val="008000"/>
                </a:solidFill>
                <a:latin typeface="Consolas" panose="020B0609020204030204" pitchFamily="49" charset="0"/>
              </a:rPr>
              <a:t>	public </a:t>
            </a:r>
            <a:r>
              <a:rPr lang="en-IN" sz="1900" b="1" dirty="0">
                <a:solidFill>
                  <a:srgbClr val="B00040"/>
                </a:solidFill>
                <a:latin typeface="Consolas" panose="020B0609020204030204" pitchFamily="49" charset="0"/>
              </a:rPr>
              <a:t>void </a:t>
            </a:r>
            <a:r>
              <a:rPr lang="en-IN" sz="1900" b="1" dirty="0">
                <a:solidFill>
                  <a:srgbClr val="0000FF"/>
                </a:solidFill>
                <a:latin typeface="Consolas" panose="020B0609020204030204" pitchFamily="49" charset="0"/>
              </a:rPr>
              <a:t>run</a:t>
            </a:r>
            <a:r>
              <a:rPr lang="en-IN" sz="1900" b="1" dirty="0">
                <a:solidFill>
                  <a:srgbClr val="666666"/>
                </a:solidFill>
                <a:latin typeface="Consolas" panose="020B0609020204030204" pitchFamily="49" charset="0"/>
              </a:rPr>
              <a:t>(){</a:t>
            </a:r>
          </a:p>
          <a:p>
            <a:pPr marL="457200" indent="-457200">
              <a:buFont typeface="+mj-lt"/>
              <a:buAutoNum type="arabicPeriod"/>
            </a:pPr>
            <a:r>
              <a:rPr lang="en-IN" sz="1900" b="1" dirty="0">
                <a:solidFill>
                  <a:srgbClr val="008000"/>
                </a:solidFill>
                <a:latin typeface="Consolas" panose="020B0609020204030204" pitchFamily="49" charset="0"/>
              </a:rPr>
              <a:t>		for</a:t>
            </a:r>
            <a:r>
              <a:rPr lang="en-IN" sz="1900" b="1" dirty="0">
                <a:solidFill>
                  <a:srgbClr val="666666"/>
                </a:solidFill>
                <a:latin typeface="Consolas" panose="020B0609020204030204" pitchFamily="49" charset="0"/>
              </a:rPr>
              <a:t>(</a:t>
            </a:r>
            <a:r>
              <a:rPr lang="en-IN" sz="1900" b="1" dirty="0" err="1">
                <a:solidFill>
                  <a:srgbClr val="B00040"/>
                </a:solidFill>
                <a:latin typeface="Consolas" panose="020B0609020204030204" pitchFamily="49" charset="0"/>
              </a:rPr>
              <a:t>int</a:t>
            </a:r>
            <a:r>
              <a:rPr lang="en-IN" sz="1900" b="1" dirty="0">
                <a:solidFill>
                  <a:srgbClr val="B00040"/>
                </a:solidFill>
                <a:latin typeface="Consolas" panose="020B0609020204030204" pitchFamily="49" charset="0"/>
              </a:rPr>
              <a:t> </a:t>
            </a:r>
            <a:r>
              <a:rPr lang="en-IN" sz="1900" b="1" dirty="0" err="1">
                <a:solidFill>
                  <a:srgbClr val="B00040"/>
                </a:solidFill>
                <a:latin typeface="Consolas" panose="020B0609020204030204" pitchFamily="49" charset="0"/>
              </a:rPr>
              <a:t>i</a:t>
            </a:r>
            <a:r>
              <a:rPr lang="en-IN" sz="1900" b="1" dirty="0">
                <a:solidFill>
                  <a:srgbClr val="666666"/>
                </a:solidFill>
                <a:latin typeface="Consolas" panose="020B0609020204030204" pitchFamily="49" charset="0"/>
              </a:rPr>
              <a:t>=0;i&lt;5;i++){</a:t>
            </a:r>
          </a:p>
          <a:p>
            <a:pPr marL="457200" indent="-457200">
              <a:buFont typeface="+mj-lt"/>
              <a:buAutoNum type="arabicPeriod"/>
            </a:pPr>
            <a:r>
              <a:rPr lang="en-IN" sz="1900" dirty="0">
                <a:latin typeface="Consolas" panose="020B0609020204030204" pitchFamily="49" charset="0"/>
              </a:rPr>
              <a:t>		   g</a:t>
            </a:r>
            <a:r>
              <a:rPr lang="en-IN" sz="1900" dirty="0">
                <a:solidFill>
                  <a:srgbClr val="666666"/>
                </a:solidFill>
                <a:latin typeface="Consolas" panose="020B0609020204030204" pitchFamily="49" charset="0"/>
              </a:rPr>
              <a:t>=p1.</a:t>
            </a:r>
            <a:r>
              <a:rPr lang="en-IN" sz="1900" dirty="0">
                <a:solidFill>
                  <a:srgbClr val="7D9029"/>
                </a:solidFill>
                <a:latin typeface="Consolas" panose="020B0609020204030204" pitchFamily="49" charset="0"/>
              </a:rPr>
              <a:t>get</a:t>
            </a:r>
            <a:r>
              <a:rPr lang="en-IN" sz="1900" dirty="0">
                <a:solidFill>
                  <a:srgbClr val="666666"/>
                </a:solidFill>
                <a:latin typeface="Consolas" panose="020B0609020204030204" pitchFamily="49" charset="0"/>
              </a:rPr>
              <a:t>();</a:t>
            </a:r>
          </a:p>
          <a:p>
            <a:pPr marL="457200" indent="-457200">
              <a:buFont typeface="+mj-lt"/>
              <a:buAutoNum type="arabicPeriod"/>
            </a:pPr>
            <a:r>
              <a:rPr lang="en-IN" sz="1900" b="1" dirty="0">
                <a:solidFill>
                  <a:srgbClr val="008000"/>
                </a:solidFill>
                <a:latin typeface="Consolas" panose="020B0609020204030204" pitchFamily="49" charset="0"/>
              </a:rPr>
              <a:t>		   try</a:t>
            </a:r>
            <a:r>
              <a:rPr lang="en-IN" sz="1900" b="1" dirty="0">
                <a:solidFill>
                  <a:srgbClr val="666666"/>
                </a:solidFill>
                <a:latin typeface="Consolas" panose="020B0609020204030204" pitchFamily="49" charset="0"/>
              </a:rPr>
              <a:t>{</a:t>
            </a:r>
          </a:p>
          <a:p>
            <a:pPr marL="457200" indent="-457200">
              <a:buFont typeface="+mj-lt"/>
              <a:buAutoNum type="arabicPeriod"/>
            </a:pPr>
            <a:r>
              <a:rPr lang="en-IN" sz="1900" dirty="0">
                <a:latin typeface="Consolas" panose="020B0609020204030204" pitchFamily="49" charset="0"/>
              </a:rPr>
              <a:t>			</a:t>
            </a:r>
            <a:r>
              <a:rPr lang="en-IN" sz="1900" dirty="0" err="1">
                <a:latin typeface="Consolas" panose="020B0609020204030204" pitchFamily="49" charset="0"/>
              </a:rPr>
              <a:t>Thread</a:t>
            </a:r>
            <a:r>
              <a:rPr lang="en-IN" sz="1900" dirty="0" err="1">
                <a:solidFill>
                  <a:srgbClr val="666666"/>
                </a:solidFill>
                <a:latin typeface="Consolas" panose="020B0609020204030204" pitchFamily="49" charset="0"/>
              </a:rPr>
              <a:t>.</a:t>
            </a:r>
            <a:r>
              <a:rPr lang="en-IN" sz="1900" dirty="0" err="1">
                <a:solidFill>
                  <a:srgbClr val="7D9029"/>
                </a:solidFill>
                <a:latin typeface="Consolas" panose="020B0609020204030204" pitchFamily="49" charset="0"/>
              </a:rPr>
              <a:t>sleep</a:t>
            </a:r>
            <a:r>
              <a:rPr lang="en-IN" sz="1900" dirty="0">
                <a:solidFill>
                  <a:srgbClr val="666666"/>
                </a:solidFill>
                <a:latin typeface="Consolas" panose="020B0609020204030204" pitchFamily="49" charset="0"/>
              </a:rPr>
              <a:t>(500);</a:t>
            </a:r>
          </a:p>
          <a:p>
            <a:pPr marL="457200" indent="-457200">
              <a:buFont typeface="+mj-lt"/>
              <a:buAutoNum type="arabicPeriod"/>
            </a:pPr>
            <a:r>
              <a:rPr lang="en-IN" sz="1900" dirty="0">
                <a:solidFill>
                  <a:srgbClr val="666666"/>
                </a:solidFill>
                <a:latin typeface="Consolas" panose="020B0609020204030204" pitchFamily="49" charset="0"/>
              </a:rPr>
              <a:t>			}</a:t>
            </a:r>
            <a:r>
              <a:rPr lang="en-IN" sz="1900" b="1" dirty="0">
                <a:solidFill>
                  <a:srgbClr val="008000"/>
                </a:solidFill>
                <a:latin typeface="Consolas" panose="020B0609020204030204" pitchFamily="49" charset="0"/>
              </a:rPr>
              <a:t>catch</a:t>
            </a:r>
            <a:r>
              <a:rPr lang="en-IN" sz="1900" b="1" dirty="0">
                <a:solidFill>
                  <a:srgbClr val="666666"/>
                </a:solidFill>
                <a:latin typeface="Consolas" panose="020B0609020204030204" pitchFamily="49" charset="0"/>
              </a:rPr>
              <a:t>(Exception e){</a:t>
            </a:r>
          </a:p>
          <a:p>
            <a:pPr marL="457200" indent="-457200">
              <a:buFont typeface="+mj-lt"/>
              <a:buAutoNum type="arabicPeriod"/>
            </a:pPr>
            <a:r>
              <a:rPr lang="en-IN" sz="1900" dirty="0">
                <a:latin typeface="Consolas" panose="020B0609020204030204" pitchFamily="49" charset="0"/>
              </a:rPr>
              <a:t>	</a:t>
            </a:r>
            <a:r>
              <a:rPr lang="en-IN" sz="1900" dirty="0" err="1">
                <a:latin typeface="Consolas" panose="020B0609020204030204" pitchFamily="49" charset="0"/>
              </a:rPr>
              <a:t>System</a:t>
            </a:r>
            <a:r>
              <a:rPr lang="en-IN" sz="1900" dirty="0" err="1">
                <a:solidFill>
                  <a:srgbClr val="666666"/>
                </a:solidFill>
                <a:latin typeface="Consolas" panose="020B0609020204030204" pitchFamily="49" charset="0"/>
              </a:rPr>
              <a:t>.</a:t>
            </a:r>
            <a:r>
              <a:rPr lang="en-IN" sz="1900" dirty="0" err="1">
                <a:solidFill>
                  <a:srgbClr val="7D9029"/>
                </a:solidFill>
                <a:latin typeface="Consolas" panose="020B0609020204030204" pitchFamily="49" charset="0"/>
              </a:rPr>
              <a:t>out</a:t>
            </a:r>
            <a:r>
              <a:rPr lang="en-IN" sz="1900" dirty="0" err="1">
                <a:solidFill>
                  <a:srgbClr val="666666"/>
                </a:solidFill>
                <a:latin typeface="Consolas" panose="020B0609020204030204" pitchFamily="49" charset="0"/>
              </a:rPr>
              <a:t>.</a:t>
            </a:r>
            <a:r>
              <a:rPr lang="en-IN" sz="1900" dirty="0" err="1">
                <a:solidFill>
                  <a:srgbClr val="7D9029"/>
                </a:solidFill>
                <a:latin typeface="Consolas" panose="020B0609020204030204" pitchFamily="49" charset="0"/>
              </a:rPr>
              <a:t>println</a:t>
            </a:r>
            <a:r>
              <a:rPr lang="en-IN" sz="1900" dirty="0">
                <a:solidFill>
                  <a:srgbClr val="666666"/>
                </a:solidFill>
                <a:latin typeface="Consolas" panose="020B0609020204030204" pitchFamily="49" charset="0"/>
              </a:rPr>
              <a:t>(</a:t>
            </a:r>
            <a:r>
              <a:rPr lang="en-IN" sz="1900" dirty="0">
                <a:solidFill>
                  <a:srgbClr val="BA2121"/>
                </a:solidFill>
                <a:latin typeface="Consolas" panose="020B0609020204030204" pitchFamily="49" charset="0"/>
              </a:rPr>
              <a:t>"inside </a:t>
            </a:r>
            <a:r>
              <a:rPr lang="en-IN" sz="1900" dirty="0" err="1">
                <a:solidFill>
                  <a:srgbClr val="BA2121"/>
                </a:solidFill>
                <a:latin typeface="Consolas" panose="020B0609020204030204" pitchFamily="49" charset="0"/>
              </a:rPr>
              <a:t>exp</a:t>
            </a:r>
            <a:r>
              <a:rPr lang="en-IN" sz="1900" dirty="0">
                <a:solidFill>
                  <a:srgbClr val="BA2121"/>
                </a:solidFill>
                <a:latin typeface="Consolas" panose="020B0609020204030204" pitchFamily="49" charset="0"/>
              </a:rPr>
              <a:t>"</a:t>
            </a:r>
            <a:r>
              <a:rPr lang="en-IN" sz="1900" dirty="0">
                <a:solidFill>
                  <a:srgbClr val="666666"/>
                </a:solidFill>
                <a:latin typeface="Consolas" panose="020B0609020204030204" pitchFamily="49" charset="0"/>
              </a:rPr>
              <a:t>);</a:t>
            </a:r>
          </a:p>
          <a:p>
            <a:pPr marL="457200" indent="-457200">
              <a:buFont typeface="+mj-lt"/>
              <a:buAutoNum type="arabicPeriod"/>
            </a:pPr>
            <a:r>
              <a:rPr lang="en-IN" sz="1900" dirty="0">
                <a:solidFill>
                  <a:srgbClr val="666666"/>
                </a:solidFill>
                <a:latin typeface="Consolas" panose="020B0609020204030204" pitchFamily="49" charset="0"/>
              </a:rPr>
              <a:t>}}}}</a:t>
            </a:r>
          </a:p>
          <a:p>
            <a:pPr marL="0" indent="0">
              <a:buNone/>
            </a:pPr>
            <a:endParaRPr lang="en-IN" sz="1900" dirty="0">
              <a:latin typeface="Consolas" panose="020B0609020204030204" pitchFamily="49" charset="0"/>
            </a:endParaRPr>
          </a:p>
        </p:txBody>
      </p:sp>
    </p:spTree>
    <p:extLst>
      <p:ext uri="{BB962C8B-B14F-4D97-AF65-F5344CB8AC3E}">
        <p14:creationId xmlns:p14="http://schemas.microsoft.com/office/powerpoint/2010/main" val="1500550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i="1" dirty="0"/>
              <a:t>Thank You</a:t>
            </a:r>
          </a:p>
        </p:txBody>
      </p:sp>
      <p:sp>
        <p:nvSpPr>
          <p:cNvPr id="2" name="Text Placeholder 1"/>
          <p:cNvSpPr>
            <a:spLocks noGrp="1"/>
          </p:cNvSpPr>
          <p:nvPr>
            <p:ph type="body" idx="1"/>
          </p:nvPr>
        </p:nvSpPr>
        <p:spPr/>
        <p:txBody>
          <a:bodyPr/>
          <a:lstStyle/>
          <a:p>
            <a:endParaRPr lang="en-IN"/>
          </a:p>
        </p:txBody>
      </p:sp>
    </p:spTree>
    <p:extLst>
      <p:ext uri="{BB962C8B-B14F-4D97-AF65-F5344CB8AC3E}">
        <p14:creationId xmlns:p14="http://schemas.microsoft.com/office/powerpoint/2010/main" val="3733027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Handling in Java</a:t>
            </a:r>
            <a:endParaRPr lang="en-IN" dirty="0"/>
          </a:p>
        </p:txBody>
      </p:sp>
      <p:pic>
        <p:nvPicPr>
          <p:cNvPr id="2050" name="Picture 2" descr="1000+ images about Exception trending on We Heart It"/>
          <p:cNvPicPr>
            <a:picLocks noChangeAspect="1" noChangeArrowheads="1"/>
          </p:cNvPicPr>
          <p:nvPr/>
        </p:nvPicPr>
        <p:blipFill rotWithShape="1">
          <a:blip r:embed="rId2">
            <a:extLst>
              <a:ext uri="{28A0092B-C50C-407E-A947-70E740481C1C}">
                <a14:useLocalDpi xmlns:a14="http://schemas.microsoft.com/office/drawing/2010/main" val="0"/>
              </a:ext>
            </a:extLst>
          </a:blip>
          <a:srcRect t="14987" r="6705" b="-1632"/>
          <a:stretch/>
        </p:blipFill>
        <p:spPr bwMode="auto">
          <a:xfrm>
            <a:off x="951414" y="1171577"/>
            <a:ext cx="9946271" cy="48373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943725" y="2443163"/>
            <a:ext cx="1271588" cy="385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71491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try and catch</a:t>
            </a:r>
          </a:p>
        </p:txBody>
      </p:sp>
      <p:sp>
        <p:nvSpPr>
          <p:cNvPr id="3" name="Content Placeholder 2"/>
          <p:cNvSpPr>
            <a:spLocks noGrp="1"/>
          </p:cNvSpPr>
          <p:nvPr>
            <p:ph idx="1"/>
          </p:nvPr>
        </p:nvSpPr>
        <p:spPr/>
        <p:txBody>
          <a:bodyPr/>
          <a:lstStyle/>
          <a:p>
            <a:pPr lvl="0"/>
            <a:r>
              <a:rPr lang="en-US" dirty="0"/>
              <a:t>Example:</a:t>
            </a:r>
          </a:p>
          <a:p>
            <a:pPr lvl="0"/>
            <a:endParaRPr lang="en-US" dirty="0"/>
          </a:p>
          <a:p>
            <a:pPr lvl="0"/>
            <a:endParaRPr lang="en-US" dirty="0"/>
          </a:p>
          <a:p>
            <a:pPr lvl="0"/>
            <a:endParaRPr lang="en-US" dirty="0"/>
          </a:p>
          <a:p>
            <a:pPr lvl="0"/>
            <a:endParaRPr lang="en-US" dirty="0"/>
          </a:p>
          <a:p>
            <a:pPr lvl="0"/>
            <a:r>
              <a:rPr lang="en-US" dirty="0">
                <a:ea typeface="Times New Roman" panose="02020603050405020304" pitchFamily="18" charset="0"/>
                <a:cs typeface="Times New Roman" panose="02020603050405020304" pitchFamily="18" charset="0"/>
              </a:rPr>
              <a:t>Multiple catch:</a:t>
            </a:r>
          </a:p>
          <a:p>
            <a:endParaRPr lang="en-US" dirty="0"/>
          </a:p>
        </p:txBody>
      </p:sp>
      <p:sp>
        <p:nvSpPr>
          <p:cNvPr id="4" name="Rectangle 3"/>
          <p:cNvSpPr/>
          <p:nvPr/>
        </p:nvSpPr>
        <p:spPr>
          <a:xfrm>
            <a:off x="518679" y="1274618"/>
            <a:ext cx="5791200" cy="1754326"/>
          </a:xfrm>
          <a:prstGeom prst="rect">
            <a:avLst/>
          </a:prstGeom>
          <a:ln w="19050">
            <a:solidFill>
              <a:schemeClr val="accent1"/>
            </a:solidFill>
            <a:prstDash val="dash"/>
          </a:ln>
        </p:spPr>
        <p:txBody>
          <a:bodyPr wrap="square">
            <a:spAutoFit/>
          </a:bodyPr>
          <a:lstStyle/>
          <a:p>
            <a:r>
              <a:rPr lang="en-US" b="1" dirty="0">
                <a:solidFill>
                  <a:srgbClr val="7F0055"/>
                </a:solidFill>
                <a:latin typeface="Consolas"/>
              </a:rPr>
              <a:t>try</a:t>
            </a:r>
            <a:r>
              <a:rPr lang="en-US" dirty="0">
                <a:solidFill>
                  <a:srgbClr val="000000"/>
                </a:solidFill>
                <a:latin typeface="Consolas"/>
              </a:rPr>
              <a:t>{</a:t>
            </a:r>
          </a:p>
          <a:p>
            <a:r>
              <a:rPr lang="en-US" dirty="0">
                <a:solidFill>
                  <a:srgbClr val="3F7F5F"/>
                </a:solidFill>
                <a:latin typeface="Consolas"/>
              </a:rPr>
              <a:t>	// code that may cause exception</a:t>
            </a:r>
          </a:p>
          <a:p>
            <a:r>
              <a:rPr lang="en-US" dirty="0">
                <a:solidFill>
                  <a:srgbClr val="000000"/>
                </a:solidFill>
                <a:latin typeface="Consolas"/>
              </a:rPr>
              <a:t>}</a:t>
            </a:r>
          </a:p>
          <a:p>
            <a:r>
              <a:rPr lang="en-US" b="1" dirty="0">
                <a:solidFill>
                  <a:srgbClr val="7F0055"/>
                </a:solidFill>
                <a:latin typeface="Consolas"/>
              </a:rPr>
              <a:t>catch</a:t>
            </a:r>
            <a:r>
              <a:rPr lang="en-US" b="1" dirty="0">
                <a:solidFill>
                  <a:srgbClr val="000000"/>
                </a:solidFill>
                <a:latin typeface="Consolas"/>
              </a:rPr>
              <a:t>(Exception </a:t>
            </a:r>
            <a:r>
              <a:rPr lang="en-US" b="1" dirty="0">
                <a:solidFill>
                  <a:srgbClr val="6A3E3E"/>
                </a:solidFill>
                <a:latin typeface="Consolas"/>
              </a:rPr>
              <a:t>e</a:t>
            </a:r>
            <a:r>
              <a:rPr lang="en-US" b="1" dirty="0">
                <a:solidFill>
                  <a:srgbClr val="000000"/>
                </a:solidFill>
                <a:latin typeface="Consolas"/>
              </a:rPr>
              <a:t>)</a:t>
            </a:r>
            <a:r>
              <a:rPr lang="en-US" dirty="0">
                <a:solidFill>
                  <a:srgbClr val="000000"/>
                </a:solidFill>
                <a:latin typeface="Consolas"/>
              </a:rPr>
              <a:t>{</a:t>
            </a:r>
          </a:p>
          <a:p>
            <a:r>
              <a:rPr lang="en-US" dirty="0">
                <a:solidFill>
                  <a:srgbClr val="3F7F5F"/>
                </a:solidFill>
                <a:latin typeface="Consolas"/>
              </a:rPr>
              <a:t>	// code when exception occurred</a:t>
            </a:r>
          </a:p>
          <a:p>
            <a:r>
              <a:rPr lang="en-US" dirty="0">
                <a:solidFill>
                  <a:srgbClr val="000000"/>
                </a:solidFill>
                <a:latin typeface="Consolas"/>
              </a:rPr>
              <a:t>}</a:t>
            </a:r>
            <a:endParaRPr lang="en-US" dirty="0"/>
          </a:p>
        </p:txBody>
      </p:sp>
      <p:sp>
        <p:nvSpPr>
          <p:cNvPr id="5" name="Rectangle 4"/>
          <p:cNvSpPr/>
          <p:nvPr/>
        </p:nvSpPr>
        <p:spPr>
          <a:xfrm>
            <a:off x="518679" y="3574408"/>
            <a:ext cx="7543800" cy="2585323"/>
          </a:xfrm>
          <a:prstGeom prst="rect">
            <a:avLst/>
          </a:prstGeom>
          <a:ln w="19050">
            <a:solidFill>
              <a:schemeClr val="accent1"/>
            </a:solidFill>
            <a:prstDash val="dash"/>
          </a:ln>
        </p:spPr>
        <p:txBody>
          <a:bodyPr wrap="square">
            <a:spAutoFit/>
          </a:bodyPr>
          <a:lstStyle/>
          <a:p>
            <a:r>
              <a:rPr lang="en-US" b="1" dirty="0">
                <a:solidFill>
                  <a:srgbClr val="7F0055"/>
                </a:solidFill>
                <a:latin typeface="Consolas"/>
              </a:rPr>
              <a:t>try</a:t>
            </a:r>
            <a:r>
              <a:rPr lang="en-US" dirty="0">
                <a:solidFill>
                  <a:srgbClr val="000000"/>
                </a:solidFill>
                <a:latin typeface="Consolas"/>
              </a:rPr>
              <a:t>{</a:t>
            </a:r>
          </a:p>
          <a:p>
            <a:r>
              <a:rPr lang="en-US" dirty="0">
                <a:solidFill>
                  <a:srgbClr val="3F7F5F"/>
                </a:solidFill>
                <a:latin typeface="Consolas"/>
              </a:rPr>
              <a:t>	// code that may cause exception</a:t>
            </a:r>
          </a:p>
          <a:p>
            <a:r>
              <a:rPr lang="en-US" dirty="0">
                <a:solidFill>
                  <a:srgbClr val="000000"/>
                </a:solidFill>
                <a:latin typeface="Consolas"/>
              </a:rPr>
              <a:t>}</a:t>
            </a:r>
          </a:p>
          <a:p>
            <a:r>
              <a:rPr lang="en-US" b="1" dirty="0">
                <a:solidFill>
                  <a:srgbClr val="7F0055"/>
                </a:solidFill>
                <a:latin typeface="Consolas"/>
              </a:rPr>
              <a:t>catch</a:t>
            </a:r>
            <a:r>
              <a:rPr lang="en-US" b="1" dirty="0">
                <a:solidFill>
                  <a:srgbClr val="000000"/>
                </a:solidFill>
                <a:latin typeface="Consolas"/>
              </a:rPr>
              <a:t>(</a:t>
            </a:r>
            <a:r>
              <a:rPr lang="en-US" b="1" dirty="0" err="1">
                <a:solidFill>
                  <a:srgbClr val="000000"/>
                </a:solidFill>
                <a:latin typeface="Consolas"/>
              </a:rPr>
              <a:t>ArithmeticException</a:t>
            </a:r>
            <a:r>
              <a:rPr lang="en-US" b="1" dirty="0">
                <a:solidFill>
                  <a:srgbClr val="000000"/>
                </a:solidFill>
                <a:latin typeface="Consolas"/>
              </a:rPr>
              <a:t> </a:t>
            </a:r>
            <a:r>
              <a:rPr lang="en-US" b="1" dirty="0" err="1">
                <a:solidFill>
                  <a:srgbClr val="6A3E3E"/>
                </a:solidFill>
                <a:latin typeface="Consolas"/>
              </a:rPr>
              <a:t>ae</a:t>
            </a:r>
            <a:r>
              <a:rPr lang="en-US" b="1" dirty="0">
                <a:solidFill>
                  <a:srgbClr val="000000"/>
                </a:solidFill>
                <a:latin typeface="Consolas"/>
              </a:rPr>
              <a:t>)</a:t>
            </a:r>
            <a:r>
              <a:rPr lang="en-US" dirty="0">
                <a:solidFill>
                  <a:srgbClr val="000000"/>
                </a:solidFill>
                <a:latin typeface="Consolas"/>
              </a:rPr>
              <a:t>{</a:t>
            </a:r>
          </a:p>
          <a:p>
            <a:r>
              <a:rPr lang="en-US" dirty="0">
                <a:solidFill>
                  <a:srgbClr val="3F7F5F"/>
                </a:solidFill>
                <a:latin typeface="Consolas"/>
              </a:rPr>
              <a:t>	// code when arithmetic exception occurred</a:t>
            </a:r>
          </a:p>
          <a:p>
            <a:r>
              <a:rPr lang="en-US" dirty="0">
                <a:solidFill>
                  <a:srgbClr val="000000"/>
                </a:solidFill>
                <a:latin typeface="Consolas"/>
              </a:rPr>
              <a:t>}</a:t>
            </a:r>
          </a:p>
          <a:p>
            <a:r>
              <a:rPr lang="en-US" b="1" dirty="0">
                <a:solidFill>
                  <a:srgbClr val="7F0055"/>
                </a:solidFill>
                <a:latin typeface="Consolas"/>
              </a:rPr>
              <a:t>catch</a:t>
            </a:r>
            <a:r>
              <a:rPr lang="en-US" b="1" dirty="0">
                <a:solidFill>
                  <a:srgbClr val="000000"/>
                </a:solidFill>
                <a:latin typeface="Consolas"/>
              </a:rPr>
              <a:t>(</a:t>
            </a:r>
            <a:r>
              <a:rPr lang="en-US" b="1" dirty="0" err="1">
                <a:solidFill>
                  <a:srgbClr val="000000"/>
                </a:solidFill>
                <a:latin typeface="Consolas"/>
              </a:rPr>
              <a:t>ArrayIndexOutOfBoundsException</a:t>
            </a:r>
            <a:r>
              <a:rPr lang="en-US" b="1" dirty="0">
                <a:solidFill>
                  <a:srgbClr val="000000"/>
                </a:solidFill>
                <a:latin typeface="Consolas"/>
              </a:rPr>
              <a:t> </a:t>
            </a:r>
            <a:r>
              <a:rPr lang="en-US" b="1" dirty="0" err="1">
                <a:solidFill>
                  <a:srgbClr val="6A3E3E"/>
                </a:solidFill>
                <a:latin typeface="Consolas"/>
              </a:rPr>
              <a:t>aiobe</a:t>
            </a:r>
            <a:r>
              <a:rPr lang="en-US" b="1" dirty="0">
                <a:solidFill>
                  <a:srgbClr val="000000"/>
                </a:solidFill>
                <a:latin typeface="Consolas"/>
              </a:rPr>
              <a:t>)</a:t>
            </a:r>
            <a:r>
              <a:rPr lang="en-US" dirty="0">
                <a:solidFill>
                  <a:srgbClr val="000000"/>
                </a:solidFill>
                <a:latin typeface="Consolas"/>
              </a:rPr>
              <a:t>{</a:t>
            </a:r>
          </a:p>
          <a:p>
            <a:r>
              <a:rPr lang="en-US" dirty="0">
                <a:solidFill>
                  <a:srgbClr val="3F7F5F"/>
                </a:solidFill>
                <a:latin typeface="Consolas"/>
              </a:rPr>
              <a:t>	// when array index out of bound exception occurred</a:t>
            </a:r>
          </a:p>
          <a:p>
            <a:r>
              <a:rPr lang="en-US" dirty="0">
                <a:solidFill>
                  <a:srgbClr val="000000"/>
                </a:solidFill>
                <a:latin typeface="Consolas"/>
              </a:rPr>
              <a:t>}</a:t>
            </a:r>
            <a:endParaRPr lang="en-US" dirty="0"/>
          </a:p>
        </p:txBody>
      </p:sp>
      <p:sp>
        <p:nvSpPr>
          <p:cNvPr id="6" name="Line Callout 1 5"/>
          <p:cNvSpPr/>
          <p:nvPr/>
        </p:nvSpPr>
        <p:spPr>
          <a:xfrm>
            <a:off x="6898179" y="1096200"/>
            <a:ext cx="4267200" cy="1219200"/>
          </a:xfrm>
          <a:prstGeom prst="borderCallout1">
            <a:avLst>
              <a:gd name="adj1" fmla="val 52083"/>
              <a:gd name="adj2" fmla="val -170"/>
              <a:gd name="adj3" fmla="val 90000"/>
              <a:gd name="adj4" fmla="val -1080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Exception is the </a:t>
            </a:r>
            <a:r>
              <a:rPr lang="en-US" dirty="0" err="1"/>
              <a:t>superclass</a:t>
            </a:r>
            <a:r>
              <a:rPr lang="en-US" dirty="0"/>
              <a:t> of all the exception that may occur in Java</a:t>
            </a:r>
          </a:p>
        </p:txBody>
      </p:sp>
    </p:spTree>
    <p:extLst>
      <p:ext uri="{BB962C8B-B14F-4D97-AF65-F5344CB8AC3E}">
        <p14:creationId xmlns:p14="http://schemas.microsoft.com/office/powerpoint/2010/main" val="331222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linds(horizontal)">
                                      <p:cBhvr>
                                        <p:cTn id="29" dur="500"/>
                                        <p:tgtEl>
                                          <p:spTgt spid="6"/>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
                                            <p:bg/>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5">
                                            <p:txEl>
                                              <p:pRg st="0" end="0"/>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5">
                                            <p:txEl>
                                              <p:pRg st="1" end="1"/>
                                            </p:txEl>
                                          </p:spTgt>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5">
                                            <p:txEl>
                                              <p:pRg st="3" end="3"/>
                                            </p:txEl>
                                          </p:spTgt>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5">
                                            <p:txEl>
                                              <p:pRg st="4" end="4"/>
                                            </p:txEl>
                                          </p:spTgt>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5">
                                            <p:txEl>
                                              <p:pRg st="6" end="6"/>
                                            </p:txEl>
                                          </p:spTgt>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5">
                                            <p:txEl>
                                              <p:pRg st="7" end="7"/>
                                            </p:txEl>
                                          </p:spTgt>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bldLvl="5" animBg="1"/>
      <p:bldP spid="5" grpId="0" build="p" bldLvl="4"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try statements</a:t>
            </a:r>
          </a:p>
        </p:txBody>
      </p:sp>
      <p:sp>
        <p:nvSpPr>
          <p:cNvPr id="4" name="Rectangle 3"/>
          <p:cNvSpPr/>
          <p:nvPr/>
        </p:nvSpPr>
        <p:spPr>
          <a:xfrm>
            <a:off x="381000" y="1066800"/>
            <a:ext cx="8458200" cy="4524315"/>
          </a:xfrm>
          <a:prstGeom prst="rect">
            <a:avLst/>
          </a:prstGeom>
          <a:ln w="19050">
            <a:solidFill>
              <a:schemeClr val="accent1"/>
            </a:solidFill>
            <a:prstDash val="dash"/>
          </a:ln>
        </p:spPr>
        <p:txBody>
          <a:bodyPr wrap="square">
            <a:spAutoFit/>
          </a:bodyPr>
          <a:lstStyle/>
          <a:p>
            <a:r>
              <a:rPr lang="en-US" b="1" dirty="0">
                <a:solidFill>
                  <a:srgbClr val="7F0055"/>
                </a:solidFill>
                <a:latin typeface="Consolas"/>
              </a:rPr>
              <a:t>try</a:t>
            </a:r>
          </a:p>
          <a:p>
            <a:r>
              <a:rPr lang="en-US" dirty="0">
                <a:solidFill>
                  <a:srgbClr val="000000"/>
                </a:solidFill>
                <a:latin typeface="Consolas"/>
              </a:rPr>
              <a:t>{</a:t>
            </a:r>
          </a:p>
          <a:p>
            <a:pPr lvl="1"/>
            <a:r>
              <a:rPr lang="en-US" b="1" dirty="0">
                <a:solidFill>
                  <a:srgbClr val="7F0055"/>
                </a:solidFill>
                <a:latin typeface="Consolas"/>
              </a:rPr>
              <a:t>try</a:t>
            </a:r>
          </a:p>
          <a:p>
            <a:pPr lvl="1"/>
            <a:r>
              <a:rPr lang="en-US" dirty="0">
                <a:solidFill>
                  <a:srgbClr val="000000"/>
                </a:solidFill>
                <a:latin typeface="Consolas"/>
              </a:rPr>
              <a:t>{</a:t>
            </a:r>
          </a:p>
          <a:p>
            <a:pPr lvl="1"/>
            <a:r>
              <a:rPr lang="en-US" dirty="0">
                <a:solidFill>
                  <a:srgbClr val="3F7F5F"/>
                </a:solidFill>
                <a:latin typeface="Consolas"/>
              </a:rPr>
              <a:t>	// code that may cause array index out of bound exception</a:t>
            </a:r>
          </a:p>
          <a:p>
            <a:pPr lvl="1"/>
            <a:r>
              <a:rPr lang="en-US" dirty="0">
                <a:solidFill>
                  <a:srgbClr val="000000"/>
                </a:solidFill>
                <a:latin typeface="Consolas"/>
              </a:rPr>
              <a:t>}</a:t>
            </a:r>
          </a:p>
          <a:p>
            <a:pPr lvl="1"/>
            <a:r>
              <a:rPr lang="en-US" b="1" dirty="0">
                <a:solidFill>
                  <a:srgbClr val="7F0055"/>
                </a:solidFill>
                <a:latin typeface="Consolas"/>
              </a:rPr>
              <a:t>catch</a:t>
            </a:r>
            <a:r>
              <a:rPr lang="en-US" b="1" dirty="0">
                <a:solidFill>
                  <a:srgbClr val="000000"/>
                </a:solidFill>
                <a:latin typeface="Consolas"/>
              </a:rPr>
              <a:t>(</a:t>
            </a:r>
            <a:r>
              <a:rPr lang="en-US" b="1" dirty="0" err="1">
                <a:solidFill>
                  <a:srgbClr val="000000"/>
                </a:solidFill>
                <a:latin typeface="Consolas"/>
              </a:rPr>
              <a:t>ArrayIndexOutOfBoundsException</a:t>
            </a:r>
            <a:r>
              <a:rPr lang="en-US" b="1" dirty="0">
                <a:solidFill>
                  <a:srgbClr val="000000"/>
                </a:solidFill>
                <a:latin typeface="Consolas"/>
              </a:rPr>
              <a:t> </a:t>
            </a:r>
            <a:r>
              <a:rPr lang="en-US" b="1" dirty="0" err="1">
                <a:solidFill>
                  <a:srgbClr val="6A3E3E"/>
                </a:solidFill>
                <a:latin typeface="Consolas"/>
              </a:rPr>
              <a:t>aiobe</a:t>
            </a:r>
            <a:r>
              <a:rPr lang="en-US" b="1" dirty="0">
                <a:solidFill>
                  <a:srgbClr val="000000"/>
                </a:solidFill>
                <a:latin typeface="Consolas"/>
              </a:rPr>
              <a:t>)</a:t>
            </a:r>
          </a:p>
          <a:p>
            <a:pPr lvl="1"/>
            <a:r>
              <a:rPr lang="en-US" dirty="0">
                <a:solidFill>
                  <a:srgbClr val="000000"/>
                </a:solidFill>
                <a:latin typeface="Consolas"/>
              </a:rPr>
              <a:t>{</a:t>
            </a:r>
          </a:p>
          <a:p>
            <a:pPr lvl="1"/>
            <a:r>
              <a:rPr lang="en-US" dirty="0">
                <a:solidFill>
                  <a:srgbClr val="3F7F5F"/>
                </a:solidFill>
                <a:latin typeface="Consolas"/>
              </a:rPr>
              <a:t>	// code when array index out of bound exception </a:t>
            </a:r>
            <a:r>
              <a:rPr lang="en-US" dirty="0" err="1">
                <a:solidFill>
                  <a:srgbClr val="3F7F5F"/>
                </a:solidFill>
                <a:latin typeface="Consolas"/>
              </a:rPr>
              <a:t>occured</a:t>
            </a:r>
            <a:endParaRPr lang="en-US" dirty="0">
              <a:solidFill>
                <a:srgbClr val="3F7F5F"/>
              </a:solidFill>
              <a:latin typeface="Consolas"/>
            </a:endParaRPr>
          </a:p>
          <a:p>
            <a:pPr lvl="1"/>
            <a:r>
              <a:rPr lang="en-US" dirty="0">
                <a:solidFill>
                  <a:srgbClr val="000000"/>
                </a:solidFill>
                <a:latin typeface="Consolas"/>
              </a:rPr>
              <a:t>}</a:t>
            </a:r>
          </a:p>
          <a:p>
            <a:pPr lvl="1"/>
            <a:r>
              <a:rPr lang="en-US" dirty="0">
                <a:solidFill>
                  <a:srgbClr val="3F7F5F"/>
                </a:solidFill>
                <a:latin typeface="Consolas"/>
              </a:rPr>
              <a:t>// other code that may cause arithmetic exception</a:t>
            </a:r>
          </a:p>
          <a:p>
            <a:r>
              <a:rPr lang="en-US" dirty="0">
                <a:solidFill>
                  <a:srgbClr val="000000"/>
                </a:solidFill>
                <a:latin typeface="Consolas"/>
              </a:rPr>
              <a:t>}</a:t>
            </a:r>
          </a:p>
          <a:p>
            <a:r>
              <a:rPr lang="en-US" b="1" dirty="0">
                <a:solidFill>
                  <a:srgbClr val="7F0055"/>
                </a:solidFill>
                <a:latin typeface="Consolas"/>
              </a:rPr>
              <a:t>catch</a:t>
            </a:r>
            <a:r>
              <a:rPr lang="en-US" b="1" dirty="0">
                <a:solidFill>
                  <a:srgbClr val="000000"/>
                </a:solidFill>
                <a:latin typeface="Consolas"/>
              </a:rPr>
              <a:t>(</a:t>
            </a:r>
            <a:r>
              <a:rPr lang="en-US" b="1" dirty="0" err="1">
                <a:solidFill>
                  <a:srgbClr val="000000"/>
                </a:solidFill>
                <a:latin typeface="Consolas"/>
              </a:rPr>
              <a:t>ArithmeticException</a:t>
            </a:r>
            <a:r>
              <a:rPr lang="en-US" b="1" dirty="0">
                <a:solidFill>
                  <a:srgbClr val="000000"/>
                </a:solidFill>
                <a:latin typeface="Consolas"/>
              </a:rPr>
              <a:t> </a:t>
            </a:r>
            <a:r>
              <a:rPr lang="en-US" b="1" dirty="0" err="1">
                <a:solidFill>
                  <a:srgbClr val="6A3E3E"/>
                </a:solidFill>
                <a:latin typeface="Consolas"/>
              </a:rPr>
              <a:t>ae</a:t>
            </a:r>
            <a:r>
              <a:rPr lang="en-US" b="1" dirty="0">
                <a:solidFill>
                  <a:srgbClr val="000000"/>
                </a:solidFill>
                <a:latin typeface="Consolas"/>
              </a:rPr>
              <a:t>)</a:t>
            </a:r>
          </a:p>
          <a:p>
            <a:r>
              <a:rPr lang="en-US" dirty="0">
                <a:solidFill>
                  <a:srgbClr val="000000"/>
                </a:solidFill>
                <a:latin typeface="Consolas"/>
              </a:rPr>
              <a:t>{</a:t>
            </a:r>
          </a:p>
          <a:p>
            <a:r>
              <a:rPr lang="en-US" dirty="0">
                <a:solidFill>
                  <a:srgbClr val="3F7F5F"/>
                </a:solidFill>
                <a:latin typeface="Consolas"/>
              </a:rPr>
              <a:t>	// code when arithmetic exception occurred</a:t>
            </a:r>
          </a:p>
          <a:p>
            <a:r>
              <a:rPr lang="en-US" dirty="0">
                <a:solidFill>
                  <a:srgbClr val="000000"/>
                </a:solidFill>
                <a:latin typeface="Consolas"/>
              </a:rPr>
              <a:t>}</a:t>
            </a:r>
            <a:endParaRPr lang="en-US" dirty="0"/>
          </a:p>
        </p:txBody>
      </p:sp>
    </p:spTree>
    <p:extLst>
      <p:ext uri="{BB962C8B-B14F-4D97-AF65-F5344CB8AC3E}">
        <p14:creationId xmlns:p14="http://schemas.microsoft.com/office/powerpoint/2010/main" val="90234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12" end="1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13" end="1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4" end="1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5845</TotalTime>
  <Words>5717</Words>
  <Application>Microsoft Office PowerPoint</Application>
  <PresentationFormat>Widescreen</PresentationFormat>
  <Paragraphs>916</Paragraphs>
  <Slides>63</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63</vt:i4>
      </vt:variant>
    </vt:vector>
  </HeadingPairs>
  <TitlesOfParts>
    <vt:vector size="74" baseType="lpstr">
      <vt:lpstr>Arial</vt:lpstr>
      <vt:lpstr>Cambria</vt:lpstr>
      <vt:lpstr>Consolas</vt:lpstr>
      <vt:lpstr>Wingdings 3</vt:lpstr>
      <vt:lpstr>Calibri</vt:lpstr>
      <vt:lpstr>Roboto Condensed</vt:lpstr>
      <vt:lpstr>Roboto Condensed Light</vt:lpstr>
      <vt:lpstr>Times New Roman</vt:lpstr>
      <vt:lpstr>Wingdings 2</vt:lpstr>
      <vt:lpstr>Wingdings</vt:lpstr>
      <vt:lpstr>Office Theme</vt:lpstr>
      <vt:lpstr>Unit-4  </vt:lpstr>
      <vt:lpstr>Unit-4(part-1) Exception Handling  </vt:lpstr>
      <vt:lpstr>Syllabus</vt:lpstr>
      <vt:lpstr>Unit-4 Exception Handling</vt:lpstr>
      <vt:lpstr>Exception Handling</vt:lpstr>
      <vt:lpstr>Exceptions</vt:lpstr>
      <vt:lpstr>Exception Handling in Java</vt:lpstr>
      <vt:lpstr>Using try and catch</vt:lpstr>
      <vt:lpstr>Nested try statements</vt:lpstr>
      <vt:lpstr>Types of Exceptions</vt:lpstr>
      <vt:lpstr>The Exception Class Hierarchy</vt:lpstr>
      <vt:lpstr>Java’s Inbuilt Unchecked Exceptions</vt:lpstr>
      <vt:lpstr>Java’s Inbuilt Checked Exceptions</vt:lpstr>
      <vt:lpstr>Checked vs. Unchecked Exception</vt:lpstr>
      <vt:lpstr>throw statement</vt:lpstr>
      <vt:lpstr>Throw (Example)</vt:lpstr>
      <vt:lpstr>The finally statement</vt:lpstr>
      <vt:lpstr>throws statement</vt:lpstr>
      <vt:lpstr>Methods of Exception class</vt:lpstr>
      <vt:lpstr>Custom Exception</vt:lpstr>
      <vt:lpstr>Create Your Own Exception</vt:lpstr>
      <vt:lpstr>Custom Exception (Example)</vt:lpstr>
      <vt:lpstr>Unit-4: Package (Part-2)  </vt:lpstr>
      <vt:lpstr>Syllabus</vt:lpstr>
      <vt:lpstr>Unit-4 Package</vt:lpstr>
      <vt:lpstr>Package</vt:lpstr>
      <vt:lpstr>Introduction to Package</vt:lpstr>
      <vt:lpstr>Package</vt:lpstr>
      <vt:lpstr>Creating a package</vt:lpstr>
      <vt:lpstr>Hierarchy of packages</vt:lpstr>
      <vt:lpstr>Package (Example)</vt:lpstr>
      <vt:lpstr>Import keyword</vt:lpstr>
      <vt:lpstr>Import (importing all class/interface)</vt:lpstr>
      <vt:lpstr>Create and import Package</vt:lpstr>
      <vt:lpstr>Access Control </vt:lpstr>
      <vt:lpstr>Access Control </vt:lpstr>
      <vt:lpstr>Access Control</vt:lpstr>
      <vt:lpstr>Unit-4.1(Part-3) Multithreading Programming  </vt:lpstr>
      <vt:lpstr>Unit-4.1</vt:lpstr>
      <vt:lpstr>What is Multithreading?</vt:lpstr>
      <vt:lpstr>What is Multithreading?</vt:lpstr>
      <vt:lpstr>Life cycle of a Thread</vt:lpstr>
      <vt:lpstr>Life cycle of a Thread</vt:lpstr>
      <vt:lpstr>Creating a Thread in Java</vt:lpstr>
      <vt:lpstr>1) Extending Thread Class</vt:lpstr>
      <vt:lpstr>2) Implementing Runnable Interface</vt:lpstr>
      <vt:lpstr>Example Runnable Interface</vt:lpstr>
      <vt:lpstr>Example Runnable Interface</vt:lpstr>
      <vt:lpstr>Thread Class Constructor</vt:lpstr>
      <vt:lpstr>Thread Class Methods</vt:lpstr>
      <vt:lpstr>Thread using Executor Framework</vt:lpstr>
      <vt:lpstr>Thread using Executor Framework</vt:lpstr>
      <vt:lpstr>Example Executable Framework</vt:lpstr>
      <vt:lpstr>Example Executable Framework</vt:lpstr>
      <vt:lpstr>Thread Synchronization</vt:lpstr>
      <vt:lpstr>Problem without synchronization (Example)</vt:lpstr>
      <vt:lpstr>Solution with synchronized method</vt:lpstr>
      <vt:lpstr>Solution with synchronized blocks</vt:lpstr>
      <vt:lpstr>Thread priority</vt:lpstr>
      <vt:lpstr>Thread priority Constants</vt:lpstr>
      <vt:lpstr>Multithreading: Producer_Consumer Program</vt:lpstr>
      <vt:lpstr>Multithreading: Producer_Consumer Program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HareKrishna</cp:lastModifiedBy>
  <cp:revision>601</cp:revision>
  <dcterms:created xsi:type="dcterms:W3CDTF">2020-05-01T05:09:15Z</dcterms:created>
  <dcterms:modified xsi:type="dcterms:W3CDTF">2024-10-15T17:27:22Z</dcterms:modified>
</cp:coreProperties>
</file>